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 id="2147483698" r:id="rId5"/>
    <p:sldMasterId id="2147483707" r:id="rId6"/>
    <p:sldMasterId id="2147483729" r:id="rId7"/>
    <p:sldMasterId id="2147483738" r:id="rId8"/>
  </p:sldMasterIdLst>
  <p:notesMasterIdLst>
    <p:notesMasterId r:id="rId46"/>
  </p:notesMasterIdLst>
  <p:handoutMasterIdLst>
    <p:handoutMasterId r:id="rId47"/>
  </p:handoutMasterIdLst>
  <p:sldIdLst>
    <p:sldId id="313" r:id="rId9"/>
    <p:sldId id="327" r:id="rId10"/>
    <p:sldId id="349" r:id="rId11"/>
    <p:sldId id="328" r:id="rId12"/>
    <p:sldId id="329" r:id="rId13"/>
    <p:sldId id="315" r:id="rId14"/>
    <p:sldId id="316" r:id="rId15"/>
    <p:sldId id="317" r:id="rId16"/>
    <p:sldId id="318" r:id="rId17"/>
    <p:sldId id="319" r:id="rId18"/>
    <p:sldId id="314" r:id="rId19"/>
    <p:sldId id="331" r:id="rId20"/>
    <p:sldId id="332" r:id="rId21"/>
    <p:sldId id="320" r:id="rId22"/>
    <p:sldId id="321" r:id="rId23"/>
    <p:sldId id="322" r:id="rId24"/>
    <p:sldId id="323" r:id="rId25"/>
    <p:sldId id="330" r:id="rId26"/>
    <p:sldId id="324" r:id="rId27"/>
    <p:sldId id="325" r:id="rId28"/>
    <p:sldId id="338" r:id="rId29"/>
    <p:sldId id="341" r:id="rId30"/>
    <p:sldId id="350" r:id="rId31"/>
    <p:sldId id="342" r:id="rId32"/>
    <p:sldId id="345" r:id="rId33"/>
    <p:sldId id="308" r:id="rId34"/>
    <p:sldId id="346" r:id="rId35"/>
    <p:sldId id="309" r:id="rId36"/>
    <p:sldId id="347" r:id="rId37"/>
    <p:sldId id="310" r:id="rId38"/>
    <p:sldId id="348" r:id="rId39"/>
    <p:sldId id="311" r:id="rId40"/>
    <p:sldId id="351" r:id="rId41"/>
    <p:sldId id="352" r:id="rId42"/>
    <p:sldId id="334" r:id="rId43"/>
    <p:sldId id="335" r:id="rId44"/>
    <p:sldId id="326" r:id="rId45"/>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024"/>
    <a:srgbClr val="00509E"/>
    <a:srgbClr val="FFFFFF"/>
    <a:srgbClr val="FAF9F6"/>
    <a:srgbClr val="01448C"/>
    <a:srgbClr val="0D4788"/>
    <a:srgbClr val="43B7B0"/>
    <a:srgbClr val="EBEBEB"/>
    <a:srgbClr val="E6E6E6"/>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46" autoAdjust="0"/>
  </p:normalViewPr>
  <p:slideViewPr>
    <p:cSldViewPr snapToGrid="0">
      <p:cViewPr varScale="1">
        <p:scale>
          <a:sx n="59" d="100"/>
          <a:sy n="59" d="100"/>
        </p:scale>
        <p:origin x="964" y="76"/>
      </p:cViewPr>
      <p:guideLst/>
    </p:cSldViewPr>
  </p:slideViewPr>
  <p:outlineViewPr>
    <p:cViewPr>
      <p:scale>
        <a:sx n="33" d="100"/>
        <a:sy n="33" d="100"/>
      </p:scale>
      <p:origin x="0" y="-2352"/>
    </p:cViewPr>
    <p:sldLst>
      <p:sld r:id="rId1" collapse="1"/>
    </p:sldLst>
  </p:outlineViewPr>
  <p:notesTextViewPr>
    <p:cViewPr>
      <p:scale>
        <a:sx n="1" d="1"/>
        <a:sy n="1" d="1"/>
      </p:scale>
      <p:origin x="0" y="0"/>
    </p:cViewPr>
  </p:notesTextViewPr>
  <p:notesViewPr>
    <p:cSldViewPr snapToGrid="0">
      <p:cViewPr>
        <p:scale>
          <a:sx n="1" d="2"/>
          <a:sy n="1" d="2"/>
        </p:scale>
        <p:origin x="4112" y="15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E4A57-0FE4-2D4C-A2A3-03B89BE22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353F375E-59A7-004D-9E35-DAEA249B1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F2EF38-7CD7-2348-A742-408507303B09}" type="datetimeFigureOut">
              <a:rPr lang="en-NO" smtClean="0"/>
              <a:t>01/26/2026</a:t>
            </a:fld>
            <a:endParaRPr lang="en-NO"/>
          </a:p>
        </p:txBody>
      </p:sp>
      <p:sp>
        <p:nvSpPr>
          <p:cNvPr id="4" name="Footer Placeholder 3">
            <a:extLst>
              <a:ext uri="{FF2B5EF4-FFF2-40B4-BE49-F238E27FC236}">
                <a16:creationId xmlns:a16="http://schemas.microsoft.com/office/drawing/2014/main" id="{770C3FBC-6EEC-3B42-B638-71AE5045EE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6A1C080F-DA8E-524A-A944-C2CD96DB21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A6532-9842-AB40-B4DB-5C382FE0FAE6}" type="slidenum">
              <a:rPr lang="en-NO" smtClean="0"/>
              <a:t>‹#›</a:t>
            </a:fld>
            <a:endParaRPr lang="en-NO"/>
          </a:p>
        </p:txBody>
      </p:sp>
    </p:spTree>
    <p:extLst>
      <p:ext uri="{BB962C8B-B14F-4D97-AF65-F5344CB8AC3E}">
        <p14:creationId xmlns:p14="http://schemas.microsoft.com/office/powerpoint/2010/main" val="233667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AF07A-55DD-B847-8376-306FC873B9BF}" type="datetimeFigureOut">
              <a:rPr lang="en-NO" smtClean="0"/>
              <a:t>01/26/2026</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BB302-9660-F344-8E4C-44B4ECEB709A}" type="slidenum">
              <a:rPr lang="en-NO" smtClean="0"/>
              <a:t>‹#›</a:t>
            </a:fld>
            <a:endParaRPr lang="en-NO"/>
          </a:p>
        </p:txBody>
      </p:sp>
    </p:spTree>
    <p:extLst>
      <p:ext uri="{BB962C8B-B14F-4D97-AF65-F5344CB8AC3E}">
        <p14:creationId xmlns:p14="http://schemas.microsoft.com/office/powerpoint/2010/main" val="9830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63BB302-9660-F344-8E4C-44B4ECEB709A}" type="slidenum">
              <a:rPr lang="en-NO" smtClean="0"/>
              <a:t>1</a:t>
            </a:fld>
            <a:endParaRPr lang="en-NO"/>
          </a:p>
        </p:txBody>
      </p:sp>
    </p:spTree>
    <p:extLst>
      <p:ext uri="{BB962C8B-B14F-4D97-AF65-F5344CB8AC3E}">
        <p14:creationId xmlns:p14="http://schemas.microsoft.com/office/powerpoint/2010/main" val="31273392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tnu.no/"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3.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tnu.no/" TargetMode="External"/><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3.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12" name="Straight Connector 11">
            <a:extLst>
              <a:ext uri="{FF2B5EF4-FFF2-40B4-BE49-F238E27FC236}">
                <a16:creationId xmlns:a16="http://schemas.microsoft.com/office/drawing/2014/main" id="{F3188A1F-4814-FE4E-AF70-22B66EFE7F43}"/>
              </a:ext>
              <a:ext uri="{C183D7F6-B498-43B3-948B-1728B52AA6E4}">
                <adec:decorative xmlns:adec="http://schemas.microsoft.com/office/drawing/2017/decorative" val="1"/>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Hovedbygningene i de tre byene NTNU holder til i. Trondheim, Gjøvik og Ålesund.">
            <a:extLst>
              <a:ext uri="{FF2B5EF4-FFF2-40B4-BE49-F238E27FC236}">
                <a16:creationId xmlns:a16="http://schemas.microsoft.com/office/drawing/2014/main" id="{0C75F9CF-9BFC-D849-9DC7-B8C7E29891BF}"/>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10" name="Straight Connector 9">
            <a:extLst>
              <a:ext uri="{FF2B5EF4-FFF2-40B4-BE49-F238E27FC236}">
                <a16:creationId xmlns:a16="http://schemas.microsoft.com/office/drawing/2014/main" id="{82889CAC-BCCA-2740-B035-B66AEC2C0D29}"/>
              </a:ext>
              <a:ext uri="{C183D7F6-B498-43B3-948B-1728B52AA6E4}">
                <adec:decorative xmlns:adec="http://schemas.microsoft.com/office/drawing/2017/decorative" val="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 uri="{C183D7F6-B498-43B3-948B-1728B52AA6E4}">
                <adec:decorative xmlns:adec="http://schemas.microsoft.com/office/drawing/2017/decorative" val="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258265388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14830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51480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332057"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5920057"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994343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8349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403317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298658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78397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938386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766046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65805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BEEE41C-B295-67DB-6F25-6C3EB2BA2FBC}"/>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4" name="Plassholder for tekst 3">
            <a:extLst>
              <a:ext uri="{FF2B5EF4-FFF2-40B4-BE49-F238E27FC236}">
                <a16:creationId xmlns:a16="http://schemas.microsoft.com/office/drawing/2014/main" id="{38CC53E6-4FA2-1E0E-7F9B-EE33617C7D91}"/>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610651840"/>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44558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61677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981959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srcRect/>
          <a:stretch/>
        </p:blipFill>
        <p:spPr>
          <a:xfrm>
            <a:off x="720198" y="1487081"/>
            <a:ext cx="5375802" cy="1394064"/>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AFF56E8A-6C89-19E3-F626-D0F5861D027A}"/>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6A1E0FF7-4C82-E107-C00C-B9D964848755}"/>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BB4DE21D-C703-97ED-6EC5-B9F9AD089E4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608194"/>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77643E1-60F5-9428-06A6-1C148E38DF22}"/>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5" name="Plassholder for tekst 3">
            <a:extLst>
              <a:ext uri="{FF2B5EF4-FFF2-40B4-BE49-F238E27FC236}">
                <a16:creationId xmlns:a16="http://schemas.microsoft.com/office/drawing/2014/main" id="{BF34CB79-8A6A-31DE-B83B-2EAF60EDBBBC}"/>
              </a:ext>
            </a:extLst>
          </p:cNvPr>
          <p:cNvSpPr>
            <a:spLocks noGrp="1"/>
          </p:cNvSpPr>
          <p:nvPr>
            <p:ph type="body" sz="quarter" idx="14"/>
          </p:nvPr>
        </p:nvSpPr>
        <p:spPr>
          <a:xfrm>
            <a:off x="649995" y="1452095"/>
            <a:ext cx="11016867" cy="4995099"/>
          </a:xfrm>
          <a:prstGeom prst="rect">
            <a:avLst/>
          </a:prstGeom>
        </p:spPr>
        <p:txBody>
          <a:bodyPr/>
          <a:lstStyle>
            <a:lvl1pPr>
              <a:defRPr sz="2800">
                <a:solidFill>
                  <a:srgbClr val="FAF9F6"/>
                </a:solidFill>
              </a:defRPr>
            </a:lvl1pPr>
            <a:lvl2pPr>
              <a:defRPr sz="2400">
                <a:solidFill>
                  <a:srgbClr val="FAF9F6"/>
                </a:solidFill>
              </a:defRPr>
            </a:lvl2pPr>
            <a:lvl3pPr>
              <a:defRPr sz="2100">
                <a:solidFill>
                  <a:srgbClr val="FAF9F6"/>
                </a:solidFill>
              </a:defRPr>
            </a:lvl3pPr>
            <a:lvl4pPr>
              <a:defRPr sz="1900">
                <a:solidFill>
                  <a:srgbClr val="FAF9F6"/>
                </a:solidFill>
              </a:defRPr>
            </a:lvl4pPr>
            <a:lvl5pPr>
              <a:defRPr sz="1700">
                <a:solidFill>
                  <a:srgbClr val="FAF9F6"/>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22960637"/>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1698477653"/>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0527"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0527"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6">
            <a:extLst>
              <a:ext uri="{FF2B5EF4-FFF2-40B4-BE49-F238E27FC236}">
                <a16:creationId xmlns:a16="http://schemas.microsoft.com/office/drawing/2014/main" id="{5C650D0A-BE06-02B1-79C3-22498109FB3D}"/>
              </a:ext>
            </a:extLst>
          </p:cNvPr>
          <p:cNvSpPr>
            <a:spLocks noGrp="1"/>
          </p:cNvSpPr>
          <p:nvPr>
            <p:ph type="pic" sz="quarter" idx="13" hasCustomPrompt="1"/>
          </p:nvPr>
        </p:nvSpPr>
        <p:spPr>
          <a:xfrm>
            <a:off x="6645725" y="124588"/>
            <a:ext cx="5555800" cy="6760098"/>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 name="connsiteX0" fmla="*/ 91440 w 5646674"/>
              <a:gd name="connsiteY0" fmla="*/ 0 h 6756866"/>
              <a:gd name="connsiteX1" fmla="*/ 4230624 w 5646674"/>
              <a:gd name="connsiteY1" fmla="*/ 81848 h 6756866"/>
              <a:gd name="connsiteX2" fmla="*/ 4230624 w 5646674"/>
              <a:gd name="connsiteY2" fmla="*/ 932104 h 6756866"/>
              <a:gd name="connsiteX3" fmla="*/ 4297548 w 5646674"/>
              <a:gd name="connsiteY3" fmla="*/ 999028 h 6756866"/>
              <a:gd name="connsiteX4" fmla="*/ 5079592 w 5646674"/>
              <a:gd name="connsiteY4" fmla="*/ 999028 h 6756866"/>
              <a:gd name="connsiteX5" fmla="*/ 5146516 w 5646674"/>
              <a:gd name="connsiteY5" fmla="*/ 932104 h 6756866"/>
              <a:gd name="connsiteX6" fmla="*/ 5146516 w 5646674"/>
              <a:gd name="connsiteY6" fmla="*/ 99959 h 6756866"/>
              <a:gd name="connsiteX7" fmla="*/ 5640578 w 5646674"/>
              <a:gd name="connsiteY7" fmla="*/ 109728 h 6756866"/>
              <a:gd name="connsiteX8" fmla="*/ 5646674 w 5646674"/>
              <a:gd name="connsiteY8" fmla="*/ 6744081 h 6756866"/>
              <a:gd name="connsiteX9" fmla="*/ 2930525 w 5646674"/>
              <a:gd name="connsiteY9" fmla="*/ 6611493 h 6756866"/>
              <a:gd name="connsiteX10" fmla="*/ 0 w 5646674"/>
              <a:gd name="connsiteY10" fmla="*/ 6620891 h 6756866"/>
              <a:gd name="connsiteX11" fmla="*/ 91440 w 5646674"/>
              <a:gd name="connsiteY11" fmla="*/ 0 h 6756866"/>
              <a:gd name="connsiteX0" fmla="*/ 91440 w 5646674"/>
              <a:gd name="connsiteY0" fmla="*/ 0 h 6765448"/>
              <a:gd name="connsiteX1" fmla="*/ 4230624 w 5646674"/>
              <a:gd name="connsiteY1" fmla="*/ 81848 h 6765448"/>
              <a:gd name="connsiteX2" fmla="*/ 4230624 w 5646674"/>
              <a:gd name="connsiteY2" fmla="*/ 932104 h 6765448"/>
              <a:gd name="connsiteX3" fmla="*/ 4297548 w 5646674"/>
              <a:gd name="connsiteY3" fmla="*/ 999028 h 6765448"/>
              <a:gd name="connsiteX4" fmla="*/ 5079592 w 5646674"/>
              <a:gd name="connsiteY4" fmla="*/ 999028 h 6765448"/>
              <a:gd name="connsiteX5" fmla="*/ 5146516 w 5646674"/>
              <a:gd name="connsiteY5" fmla="*/ 932104 h 6765448"/>
              <a:gd name="connsiteX6" fmla="*/ 5146516 w 5646674"/>
              <a:gd name="connsiteY6" fmla="*/ 99959 h 6765448"/>
              <a:gd name="connsiteX7" fmla="*/ 5640578 w 5646674"/>
              <a:gd name="connsiteY7" fmla="*/ 109728 h 6765448"/>
              <a:gd name="connsiteX8" fmla="*/ 5646674 w 5646674"/>
              <a:gd name="connsiteY8" fmla="*/ 6744081 h 6765448"/>
              <a:gd name="connsiteX9" fmla="*/ 2949575 w 5646674"/>
              <a:gd name="connsiteY9" fmla="*/ 6732143 h 6765448"/>
              <a:gd name="connsiteX10" fmla="*/ 0 w 5646674"/>
              <a:gd name="connsiteY10" fmla="*/ 6620891 h 6765448"/>
              <a:gd name="connsiteX11" fmla="*/ 91440 w 5646674"/>
              <a:gd name="connsiteY11" fmla="*/ 0 h 6765448"/>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53444"/>
              <a:gd name="connsiteX1" fmla="*/ 4230624 w 5646674"/>
              <a:gd name="connsiteY1" fmla="*/ 81848 h 6753444"/>
              <a:gd name="connsiteX2" fmla="*/ 4230624 w 5646674"/>
              <a:gd name="connsiteY2" fmla="*/ 932104 h 6753444"/>
              <a:gd name="connsiteX3" fmla="*/ 4297548 w 5646674"/>
              <a:gd name="connsiteY3" fmla="*/ 999028 h 6753444"/>
              <a:gd name="connsiteX4" fmla="*/ 5079592 w 5646674"/>
              <a:gd name="connsiteY4" fmla="*/ 999028 h 6753444"/>
              <a:gd name="connsiteX5" fmla="*/ 5146516 w 5646674"/>
              <a:gd name="connsiteY5" fmla="*/ 932104 h 6753444"/>
              <a:gd name="connsiteX6" fmla="*/ 5146516 w 5646674"/>
              <a:gd name="connsiteY6" fmla="*/ 99959 h 6753444"/>
              <a:gd name="connsiteX7" fmla="*/ 5640578 w 5646674"/>
              <a:gd name="connsiteY7" fmla="*/ 109728 h 6753444"/>
              <a:gd name="connsiteX8" fmla="*/ 5646674 w 5646674"/>
              <a:gd name="connsiteY8" fmla="*/ 6744081 h 6753444"/>
              <a:gd name="connsiteX9" fmla="*/ 2949575 w 5646674"/>
              <a:gd name="connsiteY9" fmla="*/ 6732143 h 6753444"/>
              <a:gd name="connsiteX10" fmla="*/ 0 w 5646674"/>
              <a:gd name="connsiteY10" fmla="*/ 6620891 h 6753444"/>
              <a:gd name="connsiteX11" fmla="*/ 91440 w 564667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41910 w 5555234"/>
              <a:gd name="connsiteY10" fmla="*/ 6741541 h 6753444"/>
              <a:gd name="connsiteX11" fmla="*/ 0 w 5555234"/>
              <a:gd name="connsiteY11" fmla="*/ 0 h 6753444"/>
              <a:gd name="connsiteX0" fmla="*/ 8289 w 5563523"/>
              <a:gd name="connsiteY0" fmla="*/ 0 h 6753444"/>
              <a:gd name="connsiteX1" fmla="*/ 4147473 w 5563523"/>
              <a:gd name="connsiteY1" fmla="*/ 81848 h 6753444"/>
              <a:gd name="connsiteX2" fmla="*/ 4147473 w 5563523"/>
              <a:gd name="connsiteY2" fmla="*/ 932104 h 6753444"/>
              <a:gd name="connsiteX3" fmla="*/ 4214397 w 5563523"/>
              <a:gd name="connsiteY3" fmla="*/ 999028 h 6753444"/>
              <a:gd name="connsiteX4" fmla="*/ 4996441 w 5563523"/>
              <a:gd name="connsiteY4" fmla="*/ 999028 h 6753444"/>
              <a:gd name="connsiteX5" fmla="*/ 5063365 w 5563523"/>
              <a:gd name="connsiteY5" fmla="*/ 932104 h 6753444"/>
              <a:gd name="connsiteX6" fmla="*/ 5063365 w 5563523"/>
              <a:gd name="connsiteY6" fmla="*/ 99959 h 6753444"/>
              <a:gd name="connsiteX7" fmla="*/ 5557427 w 5563523"/>
              <a:gd name="connsiteY7" fmla="*/ 109728 h 6753444"/>
              <a:gd name="connsiteX8" fmla="*/ 5563523 w 5563523"/>
              <a:gd name="connsiteY8" fmla="*/ 6744081 h 6753444"/>
              <a:gd name="connsiteX9" fmla="*/ 2866424 w 5563523"/>
              <a:gd name="connsiteY9" fmla="*/ 6732143 h 6753444"/>
              <a:gd name="connsiteX10" fmla="*/ 8924 w 5563523"/>
              <a:gd name="connsiteY10" fmla="*/ 6744716 h 6753444"/>
              <a:gd name="connsiteX11" fmla="*/ 8289 w 5563523"/>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60098"/>
              <a:gd name="connsiteX1" fmla="*/ 4139750 w 5555800"/>
              <a:gd name="connsiteY1" fmla="*/ 81848 h 6760098"/>
              <a:gd name="connsiteX2" fmla="*/ 4139750 w 5555800"/>
              <a:gd name="connsiteY2" fmla="*/ 932104 h 6760098"/>
              <a:gd name="connsiteX3" fmla="*/ 4206674 w 5555800"/>
              <a:gd name="connsiteY3" fmla="*/ 999028 h 6760098"/>
              <a:gd name="connsiteX4" fmla="*/ 4988718 w 5555800"/>
              <a:gd name="connsiteY4" fmla="*/ 999028 h 6760098"/>
              <a:gd name="connsiteX5" fmla="*/ 5055642 w 5555800"/>
              <a:gd name="connsiteY5" fmla="*/ 932104 h 6760098"/>
              <a:gd name="connsiteX6" fmla="*/ 5055642 w 5555800"/>
              <a:gd name="connsiteY6" fmla="*/ 99959 h 6760098"/>
              <a:gd name="connsiteX7" fmla="*/ 5549704 w 5555800"/>
              <a:gd name="connsiteY7" fmla="*/ 109728 h 6760098"/>
              <a:gd name="connsiteX8" fmla="*/ 5555800 w 5555800"/>
              <a:gd name="connsiteY8" fmla="*/ 6744081 h 6760098"/>
              <a:gd name="connsiteX9" fmla="*/ 2858701 w 5555800"/>
              <a:gd name="connsiteY9" fmla="*/ 6757543 h 6760098"/>
              <a:gd name="connsiteX10" fmla="*/ 1201 w 5555800"/>
              <a:gd name="connsiteY10" fmla="*/ 6744716 h 6760098"/>
              <a:gd name="connsiteX11" fmla="*/ 566 w 5555800"/>
              <a:gd name="connsiteY11" fmla="*/ 0 h 676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5800" h="6760098">
                <a:moveTo>
                  <a:pt x="566" y="0"/>
                </a:moveTo>
                <a:lnTo>
                  <a:pt x="4139750" y="81848"/>
                </a:lnTo>
                <a:lnTo>
                  <a:pt x="4139750" y="932104"/>
                </a:lnTo>
                <a:cubicBezTo>
                  <a:pt x="4139750" y="969065"/>
                  <a:pt x="4169713" y="999028"/>
                  <a:pt x="4206674" y="999028"/>
                </a:cubicBezTo>
                <a:lnTo>
                  <a:pt x="4988718" y="999028"/>
                </a:lnTo>
                <a:cubicBezTo>
                  <a:pt x="5025679" y="999028"/>
                  <a:pt x="5055642" y="969065"/>
                  <a:pt x="5055642" y="932104"/>
                </a:cubicBezTo>
                <a:lnTo>
                  <a:pt x="5055642" y="99959"/>
                </a:lnTo>
                <a:lnTo>
                  <a:pt x="5549704" y="109728"/>
                </a:lnTo>
                <a:cubicBezTo>
                  <a:pt x="5551736" y="2208996"/>
                  <a:pt x="5553768" y="4644813"/>
                  <a:pt x="5555800" y="6744081"/>
                </a:cubicBezTo>
                <a:cubicBezTo>
                  <a:pt x="5387525" y="6771682"/>
                  <a:pt x="2854510" y="6754580"/>
                  <a:pt x="2858701" y="6757543"/>
                </a:cubicBezTo>
                <a:cubicBezTo>
                  <a:pt x="2836899" y="6746452"/>
                  <a:pt x="714518" y="6757458"/>
                  <a:pt x="1201" y="6744716"/>
                </a:cubicBezTo>
                <a:cubicBezTo>
                  <a:pt x="-4387" y="5525558"/>
                  <a:pt x="11996" y="928328"/>
                  <a:pt x="566"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491638464"/>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7"/>
            <a:ext cx="12209642" cy="6769938"/>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76850"/>
              <a:gd name="connsiteX1" fmla="*/ 5864223 w 12213430"/>
              <a:gd name="connsiteY1" fmla="*/ 18413 h 6776850"/>
              <a:gd name="connsiteX2" fmla="*/ 10334943 w 12213430"/>
              <a:gd name="connsiteY2" fmla="*/ 134890 h 6776850"/>
              <a:gd name="connsiteX3" fmla="*/ 10785474 w 12213430"/>
              <a:gd name="connsiteY3" fmla="*/ 141073 h 6776850"/>
              <a:gd name="connsiteX4" fmla="*/ 10785474 w 12213430"/>
              <a:gd name="connsiteY4" fmla="*/ 963452 h 6776850"/>
              <a:gd name="connsiteX5" fmla="*/ 10856104 w 12213430"/>
              <a:gd name="connsiteY5" fmla="*/ 1034082 h 6776850"/>
              <a:gd name="connsiteX6" fmla="*/ 11633911 w 12213430"/>
              <a:gd name="connsiteY6" fmla="*/ 1034082 h 6776850"/>
              <a:gd name="connsiteX7" fmla="*/ 11704541 w 12213430"/>
              <a:gd name="connsiteY7" fmla="*/ 963452 h 6776850"/>
              <a:gd name="connsiteX8" fmla="*/ 11704541 w 12213430"/>
              <a:gd name="connsiteY8" fmla="*/ 150472 h 6776850"/>
              <a:gd name="connsiteX9" fmla="*/ 12200794 w 12213430"/>
              <a:gd name="connsiteY9" fmla="*/ 150502 h 6776850"/>
              <a:gd name="connsiteX10" fmla="*/ 12200352 w 12213430"/>
              <a:gd name="connsiteY10" fmla="*/ 6427038 h 6776850"/>
              <a:gd name="connsiteX11" fmla="*/ 3175 w 12213430"/>
              <a:gd name="connsiteY11" fmla="*/ 6762581 h 6776850"/>
              <a:gd name="connsiteX12" fmla="*/ 0 w 12213430"/>
              <a:gd name="connsiteY12" fmla="*/ 239322 h 6776850"/>
              <a:gd name="connsiteX13" fmla="*/ 4173849 w 12213430"/>
              <a:gd name="connsiteY13" fmla="*/ 0 h 6776850"/>
              <a:gd name="connsiteX0" fmla="*/ 4173849 w 12213430"/>
              <a:gd name="connsiteY0" fmla="*/ 0 h 6785075"/>
              <a:gd name="connsiteX1" fmla="*/ 5864223 w 12213430"/>
              <a:gd name="connsiteY1" fmla="*/ 18413 h 6785075"/>
              <a:gd name="connsiteX2" fmla="*/ 10334943 w 12213430"/>
              <a:gd name="connsiteY2" fmla="*/ 134890 h 6785075"/>
              <a:gd name="connsiteX3" fmla="*/ 10785474 w 12213430"/>
              <a:gd name="connsiteY3" fmla="*/ 141073 h 6785075"/>
              <a:gd name="connsiteX4" fmla="*/ 10785474 w 12213430"/>
              <a:gd name="connsiteY4" fmla="*/ 963452 h 6785075"/>
              <a:gd name="connsiteX5" fmla="*/ 10856104 w 12213430"/>
              <a:gd name="connsiteY5" fmla="*/ 1034082 h 6785075"/>
              <a:gd name="connsiteX6" fmla="*/ 11633911 w 12213430"/>
              <a:gd name="connsiteY6" fmla="*/ 1034082 h 6785075"/>
              <a:gd name="connsiteX7" fmla="*/ 11704541 w 12213430"/>
              <a:gd name="connsiteY7" fmla="*/ 963452 h 6785075"/>
              <a:gd name="connsiteX8" fmla="*/ 11704541 w 12213430"/>
              <a:gd name="connsiteY8" fmla="*/ 150472 h 6785075"/>
              <a:gd name="connsiteX9" fmla="*/ 12200794 w 12213430"/>
              <a:gd name="connsiteY9" fmla="*/ 150502 h 6785075"/>
              <a:gd name="connsiteX10" fmla="*/ 12200352 w 12213430"/>
              <a:gd name="connsiteY10" fmla="*/ 6427038 h 6785075"/>
              <a:gd name="connsiteX11" fmla="*/ 3175 w 12213430"/>
              <a:gd name="connsiteY11" fmla="*/ 6762581 h 6785075"/>
              <a:gd name="connsiteX12" fmla="*/ 0 w 12213430"/>
              <a:gd name="connsiteY12" fmla="*/ 239322 h 6785075"/>
              <a:gd name="connsiteX13" fmla="*/ 4173849 w 12213430"/>
              <a:gd name="connsiteY13" fmla="*/ 0 h 6785075"/>
              <a:gd name="connsiteX0" fmla="*/ 4173849 w 12209642"/>
              <a:gd name="connsiteY0" fmla="*/ 0 h 6987926"/>
              <a:gd name="connsiteX1" fmla="*/ 5864223 w 12209642"/>
              <a:gd name="connsiteY1" fmla="*/ 18413 h 6987926"/>
              <a:gd name="connsiteX2" fmla="*/ 10334943 w 12209642"/>
              <a:gd name="connsiteY2" fmla="*/ 134890 h 6987926"/>
              <a:gd name="connsiteX3" fmla="*/ 10785474 w 12209642"/>
              <a:gd name="connsiteY3" fmla="*/ 141073 h 6987926"/>
              <a:gd name="connsiteX4" fmla="*/ 10785474 w 12209642"/>
              <a:gd name="connsiteY4" fmla="*/ 963452 h 6987926"/>
              <a:gd name="connsiteX5" fmla="*/ 10856104 w 12209642"/>
              <a:gd name="connsiteY5" fmla="*/ 1034082 h 6987926"/>
              <a:gd name="connsiteX6" fmla="*/ 11633911 w 12209642"/>
              <a:gd name="connsiteY6" fmla="*/ 1034082 h 6987926"/>
              <a:gd name="connsiteX7" fmla="*/ 11704541 w 12209642"/>
              <a:gd name="connsiteY7" fmla="*/ 963452 h 6987926"/>
              <a:gd name="connsiteX8" fmla="*/ 11704541 w 12209642"/>
              <a:gd name="connsiteY8" fmla="*/ 150472 h 6987926"/>
              <a:gd name="connsiteX9" fmla="*/ 12200794 w 12209642"/>
              <a:gd name="connsiteY9" fmla="*/ 150502 h 6987926"/>
              <a:gd name="connsiteX10" fmla="*/ 12187652 w 12209642"/>
              <a:gd name="connsiteY10" fmla="*/ 6769938 h 6987926"/>
              <a:gd name="connsiteX11" fmla="*/ 3175 w 12209642"/>
              <a:gd name="connsiteY11" fmla="*/ 6762581 h 6987926"/>
              <a:gd name="connsiteX12" fmla="*/ 0 w 12209642"/>
              <a:gd name="connsiteY12" fmla="*/ 239322 h 6987926"/>
              <a:gd name="connsiteX13" fmla="*/ 4173849 w 12209642"/>
              <a:gd name="connsiteY13" fmla="*/ 0 h 6987926"/>
              <a:gd name="connsiteX0" fmla="*/ 4173849 w 12209642"/>
              <a:gd name="connsiteY0" fmla="*/ 0 h 6804681"/>
              <a:gd name="connsiteX1" fmla="*/ 5864223 w 12209642"/>
              <a:gd name="connsiteY1" fmla="*/ 18413 h 6804681"/>
              <a:gd name="connsiteX2" fmla="*/ 10334943 w 12209642"/>
              <a:gd name="connsiteY2" fmla="*/ 134890 h 6804681"/>
              <a:gd name="connsiteX3" fmla="*/ 10785474 w 12209642"/>
              <a:gd name="connsiteY3" fmla="*/ 141073 h 6804681"/>
              <a:gd name="connsiteX4" fmla="*/ 10785474 w 12209642"/>
              <a:gd name="connsiteY4" fmla="*/ 963452 h 6804681"/>
              <a:gd name="connsiteX5" fmla="*/ 10856104 w 12209642"/>
              <a:gd name="connsiteY5" fmla="*/ 1034082 h 6804681"/>
              <a:gd name="connsiteX6" fmla="*/ 11633911 w 12209642"/>
              <a:gd name="connsiteY6" fmla="*/ 1034082 h 6804681"/>
              <a:gd name="connsiteX7" fmla="*/ 11704541 w 12209642"/>
              <a:gd name="connsiteY7" fmla="*/ 963452 h 6804681"/>
              <a:gd name="connsiteX8" fmla="*/ 11704541 w 12209642"/>
              <a:gd name="connsiteY8" fmla="*/ 150472 h 6804681"/>
              <a:gd name="connsiteX9" fmla="*/ 12200794 w 12209642"/>
              <a:gd name="connsiteY9" fmla="*/ 150502 h 6804681"/>
              <a:gd name="connsiteX10" fmla="*/ 12187652 w 12209642"/>
              <a:gd name="connsiteY10" fmla="*/ 6769938 h 6804681"/>
              <a:gd name="connsiteX11" fmla="*/ 3175 w 12209642"/>
              <a:gd name="connsiteY11" fmla="*/ 6762581 h 6804681"/>
              <a:gd name="connsiteX12" fmla="*/ 0 w 12209642"/>
              <a:gd name="connsiteY12" fmla="*/ 239322 h 6804681"/>
              <a:gd name="connsiteX13" fmla="*/ 4173849 w 12209642"/>
              <a:gd name="connsiteY13" fmla="*/ 0 h 6804681"/>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6993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76426"/>
                  <a:pt x="12187652" y="6769938"/>
                </a:cubicBezTo>
                <a:lnTo>
                  <a:pt x="3175" y="6762581"/>
                </a:lnTo>
                <a:cubicBezTo>
                  <a:pt x="2117" y="46918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dirty="0" err="1"/>
              <a:t>Mengde</a:t>
            </a:r>
            <a:r>
              <a:rPr lang="en-GB" dirty="0"/>
              <a:t> </a:t>
            </a:r>
            <a:r>
              <a:rPr lang="en-GB" dirty="0" err="1"/>
              <a:t>tekst</a:t>
            </a:r>
            <a:r>
              <a:rPr lang="en-GB" dirty="0"/>
              <a:t> </a:t>
            </a:r>
            <a:r>
              <a:rPr lang="en-GB" dirty="0" err="1"/>
              <a:t>bør</a:t>
            </a:r>
            <a:r>
              <a:rPr lang="en-GB" dirty="0"/>
              <a:t> </a:t>
            </a:r>
            <a:r>
              <a:rPr lang="en-GB" dirty="0" err="1"/>
              <a:t>begrenses</a:t>
            </a:r>
            <a:r>
              <a:rPr lang="en-GB" dirty="0"/>
              <a:t>. </a:t>
            </a:r>
            <a:r>
              <a:rPr lang="en-GB" dirty="0" err="1"/>
              <a:t>Brukt</a:t>
            </a:r>
            <a:r>
              <a:rPr lang="en-GB" dirty="0"/>
              <a:t> </a:t>
            </a:r>
            <a:r>
              <a:rPr lang="en-GB" dirty="0" err="1"/>
              <a:t>notatfeltet</a:t>
            </a:r>
            <a:r>
              <a:rPr lang="en-GB" dirty="0"/>
              <a:t> </a:t>
            </a:r>
            <a:r>
              <a:rPr lang="en-GB" dirty="0" err="1"/>
              <a:t>aktivt</a:t>
            </a:r>
            <a:r>
              <a:rPr lang="en-GB" dirty="0"/>
              <a:t>. </a:t>
            </a:r>
            <a:r>
              <a:rPr lang="en-GB" dirty="0" err="1"/>
              <a:t>Tenk</a:t>
            </a:r>
            <a:r>
              <a:rPr lang="en-GB" dirty="0"/>
              <a:t> </a:t>
            </a:r>
            <a:r>
              <a:rPr lang="en-GB" dirty="0" err="1"/>
              <a:t>på</a:t>
            </a:r>
            <a:r>
              <a:rPr lang="en-GB" dirty="0"/>
              <a:t> at </a:t>
            </a:r>
            <a:r>
              <a:rPr lang="en-GB" dirty="0" err="1"/>
              <a:t>mottaker</a:t>
            </a:r>
            <a:r>
              <a:rPr lang="en-GB" dirty="0"/>
              <a:t> </a:t>
            </a:r>
            <a:r>
              <a:rPr lang="en-GB" dirty="0" err="1"/>
              <a:t>skal</a:t>
            </a:r>
            <a:r>
              <a:rPr lang="en-GB" dirty="0"/>
              <a:t> </a:t>
            </a:r>
            <a:r>
              <a:rPr lang="en-GB" dirty="0" err="1"/>
              <a:t>lytte</a:t>
            </a:r>
            <a:r>
              <a:rPr lang="en-GB" dirty="0"/>
              <a:t> </a:t>
            </a:r>
            <a:r>
              <a:rPr lang="en-GB" dirty="0" err="1"/>
              <a:t>istedenfor</a:t>
            </a:r>
            <a:r>
              <a:rPr lang="en-GB" dirty="0"/>
              <a:t> </a:t>
            </a:r>
            <a:r>
              <a:rPr lang="en-GB" dirty="0" err="1"/>
              <a:t>å</a:t>
            </a:r>
            <a:r>
              <a:rPr lang="en-GB" dirty="0"/>
              <a:t> lese. </a:t>
            </a:r>
            <a:r>
              <a:rPr lang="en-GB" dirty="0" err="1"/>
              <a:t>Tenk</a:t>
            </a:r>
            <a:r>
              <a:rPr lang="en-GB" dirty="0"/>
              <a:t> </a:t>
            </a:r>
            <a:r>
              <a:rPr lang="en-GB" dirty="0" err="1"/>
              <a:t>også</a:t>
            </a:r>
            <a:r>
              <a:rPr lang="en-GB" dirty="0"/>
              <a:t> </a:t>
            </a:r>
            <a:r>
              <a:rPr lang="en-GB" dirty="0" err="1"/>
              <a:t>på</a:t>
            </a:r>
            <a:r>
              <a:rPr lang="en-GB" dirty="0"/>
              <a:t> </a:t>
            </a:r>
            <a:r>
              <a:rPr lang="en-GB" dirty="0" err="1"/>
              <a:t>lesbarheten</a:t>
            </a:r>
            <a:r>
              <a:rPr lang="en-GB" dirty="0"/>
              <a:t>, bruk </a:t>
            </a:r>
            <a:r>
              <a:rPr lang="en-GB" dirty="0" err="1"/>
              <a:t>helst</a:t>
            </a:r>
            <a:r>
              <a:rPr lang="en-GB" dirty="0"/>
              <a:t> </a:t>
            </a:r>
            <a:r>
              <a:rPr lang="en-GB" dirty="0" err="1"/>
              <a:t>ikke</a:t>
            </a:r>
            <a:r>
              <a:rPr lang="en-GB" dirty="0"/>
              <a:t> </a:t>
            </a:r>
            <a:r>
              <a:rPr lang="en-GB" dirty="0" err="1"/>
              <a:t>mindre</a:t>
            </a:r>
            <a:r>
              <a:rPr lang="en-GB" dirty="0"/>
              <a:t> </a:t>
            </a:r>
            <a:r>
              <a:rPr lang="en-GB" dirty="0" err="1"/>
              <a:t>skriftstørrelse</a:t>
            </a:r>
            <a:r>
              <a:rPr lang="en-GB" dirty="0"/>
              <a:t> </a:t>
            </a:r>
            <a:r>
              <a:rPr lang="en-GB" dirty="0" err="1"/>
              <a:t>enn</a:t>
            </a:r>
            <a:r>
              <a:rPr lang="en-GB" dirty="0"/>
              <a:t> 20. Husk at </a:t>
            </a:r>
            <a:r>
              <a:rPr lang="en-GB" dirty="0" err="1"/>
              <a:t>tekst</a:t>
            </a:r>
            <a:r>
              <a:rPr lang="en-GB" dirty="0"/>
              <a:t> </a:t>
            </a:r>
            <a:r>
              <a:rPr lang="en-GB" dirty="0" err="1"/>
              <a:t>på</a:t>
            </a:r>
            <a:r>
              <a:rPr lang="en-GB" dirty="0"/>
              <a:t> </a:t>
            </a:r>
            <a:r>
              <a:rPr lang="en-GB" dirty="0" err="1"/>
              <a:t>bilder</a:t>
            </a:r>
            <a:r>
              <a:rPr lang="en-GB" dirty="0"/>
              <a:t> </a:t>
            </a:r>
            <a:r>
              <a:rPr lang="en-GB" dirty="0" err="1"/>
              <a:t>påvirker</a:t>
            </a:r>
            <a:r>
              <a:rPr lang="en-GB" dirty="0"/>
              <a:t> </a:t>
            </a:r>
            <a:r>
              <a:rPr lang="en-GB" dirty="0" err="1"/>
              <a:t>kontrast</a:t>
            </a:r>
            <a:r>
              <a:rPr lang="en-GB" dirty="0"/>
              <a:t> </a:t>
            </a:r>
            <a:r>
              <a:rPr lang="en-GB" dirty="0" err="1"/>
              <a:t>og</a:t>
            </a:r>
            <a:r>
              <a:rPr lang="en-GB" dirty="0"/>
              <a:t> </a:t>
            </a:r>
            <a:r>
              <a:rPr lang="en-GB" dirty="0" err="1"/>
              <a:t>lesbarhet</a:t>
            </a:r>
            <a:r>
              <a:rPr lang="en-GB" dirty="0"/>
              <a:t>. </a:t>
            </a:r>
            <a:r>
              <a:rPr lang="en-GB" dirty="0" err="1"/>
              <a:t>Tekst</a:t>
            </a:r>
            <a:r>
              <a:rPr lang="en-GB" dirty="0"/>
              <a:t> </a:t>
            </a:r>
            <a:r>
              <a:rPr lang="en-GB" dirty="0" err="1"/>
              <a:t>plasseres</a:t>
            </a:r>
            <a:r>
              <a:rPr lang="en-GB" dirty="0"/>
              <a:t> der det er </a:t>
            </a:r>
            <a:r>
              <a:rPr lang="en-GB" dirty="0" err="1"/>
              <a:t>hensiktsmessig</a:t>
            </a:r>
            <a:r>
              <a:rPr lang="en-GB" dirty="0"/>
              <a:t>. </a:t>
            </a:r>
            <a:r>
              <a:rPr lang="nb-NO" dirty="0"/>
              <a:t>Husk alternativ tekst og fotokreditering på bildet.</a:t>
            </a:r>
          </a:p>
        </p:txBody>
      </p:sp>
    </p:spTree>
    <p:extLst>
      <p:ext uri="{BB962C8B-B14F-4D97-AF65-F5344CB8AC3E}">
        <p14:creationId xmlns:p14="http://schemas.microsoft.com/office/powerpoint/2010/main" val="3354944997"/>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7"/>
            <a:ext cx="12209642" cy="6776288"/>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85189"/>
              <a:gd name="connsiteX1" fmla="*/ 5864223 w 12213430"/>
              <a:gd name="connsiteY1" fmla="*/ 18413 h 6785189"/>
              <a:gd name="connsiteX2" fmla="*/ 10334943 w 12213430"/>
              <a:gd name="connsiteY2" fmla="*/ 134890 h 6785189"/>
              <a:gd name="connsiteX3" fmla="*/ 10785474 w 12213430"/>
              <a:gd name="connsiteY3" fmla="*/ 141073 h 6785189"/>
              <a:gd name="connsiteX4" fmla="*/ 10785474 w 12213430"/>
              <a:gd name="connsiteY4" fmla="*/ 963452 h 6785189"/>
              <a:gd name="connsiteX5" fmla="*/ 10856104 w 12213430"/>
              <a:gd name="connsiteY5" fmla="*/ 1034082 h 6785189"/>
              <a:gd name="connsiteX6" fmla="*/ 11633911 w 12213430"/>
              <a:gd name="connsiteY6" fmla="*/ 1034082 h 6785189"/>
              <a:gd name="connsiteX7" fmla="*/ 11704541 w 12213430"/>
              <a:gd name="connsiteY7" fmla="*/ 963452 h 6785189"/>
              <a:gd name="connsiteX8" fmla="*/ 11704541 w 12213430"/>
              <a:gd name="connsiteY8" fmla="*/ 150472 h 6785189"/>
              <a:gd name="connsiteX9" fmla="*/ 12200794 w 12213430"/>
              <a:gd name="connsiteY9" fmla="*/ 150502 h 6785189"/>
              <a:gd name="connsiteX10" fmla="*/ 12200352 w 12213430"/>
              <a:gd name="connsiteY10" fmla="*/ 6427038 h 6785189"/>
              <a:gd name="connsiteX11" fmla="*/ 3175 w 12213430"/>
              <a:gd name="connsiteY11" fmla="*/ 6775281 h 6785189"/>
              <a:gd name="connsiteX12" fmla="*/ 0 w 12213430"/>
              <a:gd name="connsiteY12" fmla="*/ 239322 h 6785189"/>
              <a:gd name="connsiteX13" fmla="*/ 4173849 w 12213430"/>
              <a:gd name="connsiteY13" fmla="*/ 0 h 6785189"/>
              <a:gd name="connsiteX0" fmla="*/ 4173849 w 12213430"/>
              <a:gd name="connsiteY0" fmla="*/ 0 h 6775281"/>
              <a:gd name="connsiteX1" fmla="*/ 5864223 w 12213430"/>
              <a:gd name="connsiteY1" fmla="*/ 18413 h 6775281"/>
              <a:gd name="connsiteX2" fmla="*/ 10334943 w 12213430"/>
              <a:gd name="connsiteY2" fmla="*/ 134890 h 6775281"/>
              <a:gd name="connsiteX3" fmla="*/ 10785474 w 12213430"/>
              <a:gd name="connsiteY3" fmla="*/ 141073 h 6775281"/>
              <a:gd name="connsiteX4" fmla="*/ 10785474 w 12213430"/>
              <a:gd name="connsiteY4" fmla="*/ 963452 h 6775281"/>
              <a:gd name="connsiteX5" fmla="*/ 10856104 w 12213430"/>
              <a:gd name="connsiteY5" fmla="*/ 1034082 h 6775281"/>
              <a:gd name="connsiteX6" fmla="*/ 11633911 w 12213430"/>
              <a:gd name="connsiteY6" fmla="*/ 1034082 h 6775281"/>
              <a:gd name="connsiteX7" fmla="*/ 11704541 w 12213430"/>
              <a:gd name="connsiteY7" fmla="*/ 963452 h 6775281"/>
              <a:gd name="connsiteX8" fmla="*/ 11704541 w 12213430"/>
              <a:gd name="connsiteY8" fmla="*/ 150472 h 6775281"/>
              <a:gd name="connsiteX9" fmla="*/ 12200794 w 12213430"/>
              <a:gd name="connsiteY9" fmla="*/ 150502 h 6775281"/>
              <a:gd name="connsiteX10" fmla="*/ 12200352 w 12213430"/>
              <a:gd name="connsiteY10" fmla="*/ 6427038 h 6775281"/>
              <a:gd name="connsiteX11" fmla="*/ 3175 w 12213430"/>
              <a:gd name="connsiteY11" fmla="*/ 6775281 h 6775281"/>
              <a:gd name="connsiteX12" fmla="*/ 0 w 12213430"/>
              <a:gd name="connsiteY12" fmla="*/ 239322 h 6775281"/>
              <a:gd name="connsiteX13" fmla="*/ 4173849 w 12213430"/>
              <a:gd name="connsiteY13" fmla="*/ 0 h 6775281"/>
              <a:gd name="connsiteX0" fmla="*/ 4173849 w 12209642"/>
              <a:gd name="connsiteY0" fmla="*/ 0 h 6776288"/>
              <a:gd name="connsiteX1" fmla="*/ 5864223 w 12209642"/>
              <a:gd name="connsiteY1" fmla="*/ 18413 h 6776288"/>
              <a:gd name="connsiteX2" fmla="*/ 10334943 w 12209642"/>
              <a:gd name="connsiteY2" fmla="*/ 134890 h 6776288"/>
              <a:gd name="connsiteX3" fmla="*/ 10785474 w 12209642"/>
              <a:gd name="connsiteY3" fmla="*/ 141073 h 6776288"/>
              <a:gd name="connsiteX4" fmla="*/ 10785474 w 12209642"/>
              <a:gd name="connsiteY4" fmla="*/ 963452 h 6776288"/>
              <a:gd name="connsiteX5" fmla="*/ 10856104 w 12209642"/>
              <a:gd name="connsiteY5" fmla="*/ 1034082 h 6776288"/>
              <a:gd name="connsiteX6" fmla="*/ 11633911 w 12209642"/>
              <a:gd name="connsiteY6" fmla="*/ 1034082 h 6776288"/>
              <a:gd name="connsiteX7" fmla="*/ 11704541 w 12209642"/>
              <a:gd name="connsiteY7" fmla="*/ 963452 h 6776288"/>
              <a:gd name="connsiteX8" fmla="*/ 11704541 w 12209642"/>
              <a:gd name="connsiteY8" fmla="*/ 150472 h 6776288"/>
              <a:gd name="connsiteX9" fmla="*/ 12200794 w 12209642"/>
              <a:gd name="connsiteY9" fmla="*/ 150502 h 6776288"/>
              <a:gd name="connsiteX10" fmla="*/ 12187652 w 12209642"/>
              <a:gd name="connsiteY10" fmla="*/ 6776288 h 6776288"/>
              <a:gd name="connsiteX11" fmla="*/ 3175 w 12209642"/>
              <a:gd name="connsiteY11" fmla="*/ 6775281 h 6776288"/>
              <a:gd name="connsiteX12" fmla="*/ 0 w 12209642"/>
              <a:gd name="connsiteY12" fmla="*/ 239322 h 6776288"/>
              <a:gd name="connsiteX13" fmla="*/ 4173849 w 12209642"/>
              <a:gd name="connsiteY13" fmla="*/ 0 h 6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7628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82776"/>
                  <a:pt x="12187652" y="6776288"/>
                </a:cubicBezTo>
                <a:lnTo>
                  <a:pt x="3175" y="6775281"/>
                </a:lnTo>
                <a:cubicBezTo>
                  <a:pt x="2117" y="4704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4014301598"/>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398662" y="206093"/>
            <a:ext cx="4047047" cy="6674891"/>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 name="connsiteX0" fmla="*/ 1671904 w 4008947"/>
              <a:gd name="connsiteY0" fmla="*/ 0 h 6663329"/>
              <a:gd name="connsiteX1" fmla="*/ 3194878 w 4008947"/>
              <a:gd name="connsiteY1" fmla="*/ 36537 h 6663329"/>
              <a:gd name="connsiteX2" fmla="*/ 3342363 w 4008947"/>
              <a:gd name="connsiteY2" fmla="*/ 37168 h 6663329"/>
              <a:gd name="connsiteX3" fmla="*/ 3348713 w 4008947"/>
              <a:gd name="connsiteY3" fmla="*/ 850063 h 6663329"/>
              <a:gd name="connsiteX4" fmla="*/ 3416173 w 4008947"/>
              <a:gd name="connsiteY4" fmla="*/ 917523 h 6663329"/>
              <a:gd name="connsiteX5" fmla="*/ 4008947 w 4008947"/>
              <a:gd name="connsiteY5" fmla="*/ 917523 h 6663329"/>
              <a:gd name="connsiteX6" fmla="*/ 3700290 w 4008947"/>
              <a:gd name="connsiteY6" fmla="*/ 2138772 h 6663329"/>
              <a:gd name="connsiteX7" fmla="*/ 3696964 w 4008947"/>
              <a:gd name="connsiteY7" fmla="*/ 2138772 h 6663329"/>
              <a:gd name="connsiteX8" fmla="*/ 3142479 w 4008947"/>
              <a:gd name="connsiteY8" fmla="*/ 4349958 h 6663329"/>
              <a:gd name="connsiteX9" fmla="*/ 3143397 w 4008947"/>
              <a:gd name="connsiteY9" fmla="*/ 4349958 h 6663329"/>
              <a:gd name="connsiteX10" fmla="*/ 2571968 w 4008947"/>
              <a:gd name="connsiteY10" fmla="*/ 6660180 h 6663329"/>
              <a:gd name="connsiteX11" fmla="*/ 0 w 4008947"/>
              <a:gd name="connsiteY11" fmla="*/ 6549055 h 6663329"/>
              <a:gd name="connsiteX12" fmla="*/ 562632 w 4008947"/>
              <a:gd name="connsiteY12" fmla="*/ 4349958 h 6663329"/>
              <a:gd name="connsiteX13" fmla="*/ 560986 w 4008947"/>
              <a:gd name="connsiteY13" fmla="*/ 4349958 h 6663329"/>
              <a:gd name="connsiteX14" fmla="*/ 1117268 w 4008947"/>
              <a:gd name="connsiteY14" fmla="*/ 2134509 h 6663329"/>
              <a:gd name="connsiteX15" fmla="*/ 1119891 w 4008947"/>
              <a:gd name="connsiteY15" fmla="*/ 2134509 h 6663329"/>
              <a:gd name="connsiteX16" fmla="*/ 1257371 w 4008947"/>
              <a:gd name="connsiteY16" fmla="*/ 1598721 h 6663329"/>
              <a:gd name="connsiteX17" fmla="*/ 1671904 w 4008947"/>
              <a:gd name="connsiteY17" fmla="*/ 0 h 6663329"/>
              <a:gd name="connsiteX0" fmla="*/ 1710004 w 4047047"/>
              <a:gd name="connsiteY0" fmla="*/ 0 h 6682432"/>
              <a:gd name="connsiteX1" fmla="*/ 3232978 w 4047047"/>
              <a:gd name="connsiteY1" fmla="*/ 36537 h 6682432"/>
              <a:gd name="connsiteX2" fmla="*/ 3380463 w 4047047"/>
              <a:gd name="connsiteY2" fmla="*/ 37168 h 6682432"/>
              <a:gd name="connsiteX3" fmla="*/ 3386813 w 4047047"/>
              <a:gd name="connsiteY3" fmla="*/ 850063 h 6682432"/>
              <a:gd name="connsiteX4" fmla="*/ 3454273 w 4047047"/>
              <a:gd name="connsiteY4" fmla="*/ 917523 h 6682432"/>
              <a:gd name="connsiteX5" fmla="*/ 4047047 w 4047047"/>
              <a:gd name="connsiteY5" fmla="*/ 917523 h 6682432"/>
              <a:gd name="connsiteX6" fmla="*/ 3738390 w 4047047"/>
              <a:gd name="connsiteY6" fmla="*/ 2138772 h 6682432"/>
              <a:gd name="connsiteX7" fmla="*/ 3735064 w 4047047"/>
              <a:gd name="connsiteY7" fmla="*/ 2138772 h 6682432"/>
              <a:gd name="connsiteX8" fmla="*/ 3180579 w 4047047"/>
              <a:gd name="connsiteY8" fmla="*/ 4349958 h 6682432"/>
              <a:gd name="connsiteX9" fmla="*/ 3181497 w 4047047"/>
              <a:gd name="connsiteY9" fmla="*/ 4349958 h 6682432"/>
              <a:gd name="connsiteX10" fmla="*/ 2610068 w 4047047"/>
              <a:gd name="connsiteY10" fmla="*/ 6660180 h 6682432"/>
              <a:gd name="connsiteX11" fmla="*/ 0 w 4047047"/>
              <a:gd name="connsiteY11" fmla="*/ 6663355 h 6682432"/>
              <a:gd name="connsiteX12" fmla="*/ 600732 w 4047047"/>
              <a:gd name="connsiteY12" fmla="*/ 4349958 h 6682432"/>
              <a:gd name="connsiteX13" fmla="*/ 599086 w 4047047"/>
              <a:gd name="connsiteY13" fmla="*/ 4349958 h 6682432"/>
              <a:gd name="connsiteX14" fmla="*/ 1155368 w 4047047"/>
              <a:gd name="connsiteY14" fmla="*/ 2134509 h 6682432"/>
              <a:gd name="connsiteX15" fmla="*/ 1157991 w 4047047"/>
              <a:gd name="connsiteY15" fmla="*/ 2134509 h 6682432"/>
              <a:gd name="connsiteX16" fmla="*/ 1295471 w 4047047"/>
              <a:gd name="connsiteY16" fmla="*/ 1598721 h 6682432"/>
              <a:gd name="connsiteX17" fmla="*/ 1710004 w 4047047"/>
              <a:gd name="connsiteY17" fmla="*/ 0 h 6682432"/>
              <a:gd name="connsiteX0" fmla="*/ 1710004 w 4047047"/>
              <a:gd name="connsiteY0" fmla="*/ 0 h 6674891"/>
              <a:gd name="connsiteX1" fmla="*/ 3232978 w 4047047"/>
              <a:gd name="connsiteY1" fmla="*/ 36537 h 6674891"/>
              <a:gd name="connsiteX2" fmla="*/ 3380463 w 4047047"/>
              <a:gd name="connsiteY2" fmla="*/ 37168 h 6674891"/>
              <a:gd name="connsiteX3" fmla="*/ 3386813 w 4047047"/>
              <a:gd name="connsiteY3" fmla="*/ 850063 h 6674891"/>
              <a:gd name="connsiteX4" fmla="*/ 3454273 w 4047047"/>
              <a:gd name="connsiteY4" fmla="*/ 917523 h 6674891"/>
              <a:gd name="connsiteX5" fmla="*/ 4047047 w 4047047"/>
              <a:gd name="connsiteY5" fmla="*/ 917523 h 6674891"/>
              <a:gd name="connsiteX6" fmla="*/ 3738390 w 4047047"/>
              <a:gd name="connsiteY6" fmla="*/ 2138772 h 6674891"/>
              <a:gd name="connsiteX7" fmla="*/ 3735064 w 4047047"/>
              <a:gd name="connsiteY7" fmla="*/ 2138772 h 6674891"/>
              <a:gd name="connsiteX8" fmla="*/ 3180579 w 4047047"/>
              <a:gd name="connsiteY8" fmla="*/ 4349958 h 6674891"/>
              <a:gd name="connsiteX9" fmla="*/ 3181497 w 4047047"/>
              <a:gd name="connsiteY9" fmla="*/ 4349958 h 6674891"/>
              <a:gd name="connsiteX10" fmla="*/ 2610068 w 4047047"/>
              <a:gd name="connsiteY10" fmla="*/ 6660180 h 6674891"/>
              <a:gd name="connsiteX11" fmla="*/ 0 w 4047047"/>
              <a:gd name="connsiteY11" fmla="*/ 6663355 h 6674891"/>
              <a:gd name="connsiteX12" fmla="*/ 600732 w 4047047"/>
              <a:gd name="connsiteY12" fmla="*/ 4349958 h 6674891"/>
              <a:gd name="connsiteX13" fmla="*/ 599086 w 4047047"/>
              <a:gd name="connsiteY13" fmla="*/ 4349958 h 6674891"/>
              <a:gd name="connsiteX14" fmla="*/ 1155368 w 4047047"/>
              <a:gd name="connsiteY14" fmla="*/ 2134509 h 6674891"/>
              <a:gd name="connsiteX15" fmla="*/ 1157991 w 4047047"/>
              <a:gd name="connsiteY15" fmla="*/ 2134509 h 6674891"/>
              <a:gd name="connsiteX16" fmla="*/ 1295471 w 4047047"/>
              <a:gd name="connsiteY16" fmla="*/ 1598721 h 6674891"/>
              <a:gd name="connsiteX17" fmla="*/ 1710004 w 4047047"/>
              <a:gd name="connsiteY17" fmla="*/ 0 h 6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7047" h="6674891">
                <a:moveTo>
                  <a:pt x="1710004" y="0"/>
                </a:moveTo>
                <a:lnTo>
                  <a:pt x="3232978" y="36537"/>
                </a:lnTo>
                <a:lnTo>
                  <a:pt x="3380463" y="37168"/>
                </a:lnTo>
                <a:cubicBezTo>
                  <a:pt x="3381521" y="304958"/>
                  <a:pt x="3385755" y="582273"/>
                  <a:pt x="3386813" y="850063"/>
                </a:cubicBezTo>
                <a:cubicBezTo>
                  <a:pt x="3386813" y="887320"/>
                  <a:pt x="3417016" y="917523"/>
                  <a:pt x="3454273" y="917523"/>
                </a:cubicBezTo>
                <a:lnTo>
                  <a:pt x="4047047" y="917523"/>
                </a:lnTo>
                <a:lnTo>
                  <a:pt x="3738390" y="2138772"/>
                </a:lnTo>
                <a:lnTo>
                  <a:pt x="3735064" y="2138772"/>
                </a:lnTo>
                <a:lnTo>
                  <a:pt x="3180579" y="4349958"/>
                </a:lnTo>
                <a:lnTo>
                  <a:pt x="3181497" y="4349958"/>
                </a:lnTo>
                <a:cubicBezTo>
                  <a:pt x="3003721" y="5064999"/>
                  <a:pt x="2787844" y="5945139"/>
                  <a:pt x="2610068" y="6660180"/>
                </a:cubicBezTo>
                <a:cubicBezTo>
                  <a:pt x="1682895" y="6682405"/>
                  <a:pt x="1060523" y="6676055"/>
                  <a:pt x="0" y="6663355"/>
                </a:cubicBezTo>
                <a:lnTo>
                  <a:pt x="600732" y="4349958"/>
                </a:lnTo>
                <a:lnTo>
                  <a:pt x="599086" y="4349958"/>
                </a:lnTo>
                <a:lnTo>
                  <a:pt x="1155368" y="2134509"/>
                </a:lnTo>
                <a:lnTo>
                  <a:pt x="1157991" y="2134509"/>
                </a:lnTo>
                <a:lnTo>
                  <a:pt x="1295471" y="1598721"/>
                </a:lnTo>
                <a:cubicBezTo>
                  <a:pt x="1433649" y="1065814"/>
                  <a:pt x="1570934" y="548981"/>
                  <a:pt x="17100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23786817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Trykk på ikonet</a:t>
            </a:r>
            <a:br>
              <a:rPr lang="nb-NO" dirty="0"/>
            </a:br>
            <a:r>
              <a:rPr lang="nb-NO" dirty="0"/>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561517425"/>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E79D1F98-29B5-F4CA-176C-08B6AFFB5A9E}"/>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6AF2A64A-33D4-A1A0-4083-444C652D4AD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D0F76CC8-C0BB-33AE-5280-CF28FECD19D2}"/>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4D95B884-A0A1-FDAB-CF42-3AE9C0BE3619}"/>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chemeClr val="tx2">
                    <a:lumMod val="10000"/>
                  </a:schemeClr>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Mentz </a:t>
            </a:r>
            <a:r>
              <a:rPr lang="nb-NO" sz="1200" b="0" i="0" u="none" strike="noStrike" dirty="0" err="1">
                <a:solidFill>
                  <a:schemeClr val="tx2">
                    <a:lumMod val="10000"/>
                  </a:schemeClr>
                </a:solidFill>
                <a:effectLst/>
                <a:latin typeface="Arial" panose="020B0604020202020204" pitchFamily="34" charset="0"/>
                <a:cs typeface="Arial" panose="020B0604020202020204" pitchFamily="34" charset="0"/>
              </a:rPr>
              <a:t>Indergaard</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/NTNU</a:t>
            </a:r>
            <a:r>
              <a:rPr lang="nb-NO" sz="1200" dirty="0">
                <a:solidFill>
                  <a:schemeClr val="tx2">
                    <a:lumMod val="10000"/>
                  </a:schemeClr>
                </a:solidFill>
                <a:latin typeface="Arial" panose="020B0604020202020204" pitchFamily="34" charset="0"/>
                <a:cs typeface="Arial" panose="020B0604020202020204" pitchFamily="34" charset="0"/>
              </a:rPr>
              <a:t>   Gjøvik – Foto: </a:t>
            </a:r>
            <a:r>
              <a:rPr lang="nb-NO" sz="1200" dirty="0">
                <a:solidFill>
                  <a:schemeClr val="tx2">
                    <a:lumMod val="10000"/>
                  </a:schemeClr>
                </a:solidFill>
                <a:effectLst/>
                <a:latin typeface="Arial" panose="020B0604020202020204" pitchFamily="34" charset="0"/>
                <a:cs typeface="Arial" panose="020B0604020202020204" pitchFamily="34" charset="0"/>
              </a:rPr>
              <a:t>Espen </a:t>
            </a:r>
            <a:r>
              <a:rPr lang="nb-NO" sz="1200" dirty="0" err="1">
                <a:solidFill>
                  <a:schemeClr val="tx2">
                    <a:lumMod val="10000"/>
                  </a:schemeClr>
                </a:solidFill>
                <a:effectLst/>
                <a:latin typeface="Arial" panose="020B0604020202020204" pitchFamily="34" charset="0"/>
                <a:cs typeface="Arial" panose="020B0604020202020204" pitchFamily="34" charset="0"/>
              </a:rPr>
              <a:t>Taftø</a:t>
            </a:r>
            <a:r>
              <a:rPr lang="nb-NO" sz="1200" dirty="0">
                <a:solidFill>
                  <a:schemeClr val="tx2">
                    <a:lumMod val="10000"/>
                  </a:schemeClr>
                </a:solidFill>
                <a:effectLst/>
                <a:latin typeface="Arial" panose="020B0604020202020204" pitchFamily="34" charset="0"/>
                <a:cs typeface="Arial" panose="020B0604020202020204" pitchFamily="34" charset="0"/>
              </a:rPr>
              <a:t> Vestad/NTNU</a:t>
            </a:r>
            <a:r>
              <a:rPr lang="nb-NO" sz="1200" dirty="0">
                <a:solidFill>
                  <a:schemeClr val="tx2">
                    <a:lumMod val="10000"/>
                  </a:schemeClr>
                </a:solidFill>
                <a:latin typeface="Arial" panose="020B0604020202020204" pitchFamily="34" charset="0"/>
                <a:cs typeface="Arial" panose="020B0604020202020204" pitchFamily="34" charset="0"/>
              </a:rPr>
              <a:t>   |   Ålesund – Foto: </a:t>
            </a:r>
            <a:r>
              <a:rPr lang="nb-NO" sz="1200" dirty="0">
                <a:solidFill>
                  <a:schemeClr val="tx2">
                    <a:lumMod val="10000"/>
                  </a:schemeClr>
                </a:solidFill>
                <a:effectLst/>
                <a:latin typeface="Arial" panose="020B0604020202020204" pitchFamily="34" charset="0"/>
                <a:cs typeface="Arial" panose="020B0604020202020204" pitchFamily="34" charset="0"/>
              </a:rPr>
              <a:t>Sissel Basso/NTNU</a:t>
            </a:r>
            <a:r>
              <a:rPr lang="nb-NO" sz="1200" dirty="0">
                <a:solidFill>
                  <a:schemeClr val="tx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4243397"/>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198" y="1485259"/>
            <a:ext cx="5375802" cy="1397709"/>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2919F085-2805-A4DA-9CBA-E71E3E24CD30}"/>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365B3039-9D52-7BE0-885A-B78DB395DE0E}"/>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FEB7C32B-6C5B-5ED4-7EA3-AF626767B1AE}"/>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805345"/>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EAACED8-900A-8F6D-2534-01CDDADBAB2B}"/>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bg1">
                    <a:lumMod val="25000"/>
                  </a:schemeClr>
                </a:solidFill>
              </a:defRPr>
            </a:lvl1pPr>
          </a:lstStyle>
          <a:p>
            <a:pPr lvl="0"/>
            <a:r>
              <a:rPr lang="nb-NO" dirty="0"/>
              <a:t>Overskrift</a:t>
            </a:r>
          </a:p>
        </p:txBody>
      </p:sp>
      <p:sp>
        <p:nvSpPr>
          <p:cNvPr id="3" name="Plassholder for tekst 3">
            <a:extLst>
              <a:ext uri="{FF2B5EF4-FFF2-40B4-BE49-F238E27FC236}">
                <a16:creationId xmlns:a16="http://schemas.microsoft.com/office/drawing/2014/main" id="{0AE1222F-0A17-CB0B-314D-E7905130CBF2}"/>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603153748"/>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dirty="0"/>
              <a:t>Overskrift</a:t>
            </a:r>
          </a:p>
        </p:txBody>
      </p:sp>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074441861"/>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dirty="0"/>
              <a:t>Overskrift</a:t>
            </a:r>
          </a:p>
        </p:txBody>
      </p:sp>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a:t>Click icon to add picture</a:t>
            </a:r>
            <a:endParaRPr lang="nb-NO"/>
          </a:p>
        </p:txBody>
      </p:sp>
    </p:spTree>
    <p:extLst>
      <p:ext uri="{BB962C8B-B14F-4D97-AF65-F5344CB8AC3E}">
        <p14:creationId xmlns:p14="http://schemas.microsoft.com/office/powerpoint/2010/main" val="803132165"/>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accent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1531523058"/>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3623036667"/>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dirty="0"/>
              <a:t>Overskrift</a:t>
            </a:r>
          </a:p>
        </p:txBody>
      </p:sp>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70321268"/>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BC2DD99D-F5FA-E255-DFAA-EC2EF5ABB875}"/>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95285551-B891-17D7-5E10-653E491913AA}"/>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0BA7AD32-FA01-554F-3238-502DB4E64523}"/>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901286C6-D75E-9C4D-8407-F63B9B04F302}"/>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41631239"/>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12" name="Straight Connector 11">
            <a:extLst>
              <a:ext uri="{FF2B5EF4-FFF2-40B4-BE49-F238E27FC236}">
                <a16:creationId xmlns:a16="http://schemas.microsoft.com/office/drawing/2014/main" id="{F3188A1F-4814-FE4E-AF70-22B66EFE7F43}"/>
              </a:ext>
              <a:ext uri="{C183D7F6-B498-43B3-948B-1728B52AA6E4}">
                <adec:decorative xmlns:adec="http://schemas.microsoft.com/office/drawing/2017/decorative" val="1"/>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Hovedbygningene i de tre byene NTNU holder til i. Trondheim, Gjøvik og Ålesund.">
            <a:extLst>
              <a:ext uri="{FF2B5EF4-FFF2-40B4-BE49-F238E27FC236}">
                <a16:creationId xmlns:a16="http://schemas.microsoft.com/office/drawing/2014/main" id="{0C75F9CF-9BFC-D849-9DC7-B8C7E29891BF}"/>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10" name="Straight Connector 9">
            <a:extLst>
              <a:ext uri="{FF2B5EF4-FFF2-40B4-BE49-F238E27FC236}">
                <a16:creationId xmlns:a16="http://schemas.microsoft.com/office/drawing/2014/main" id="{82889CAC-BCCA-2740-B035-B66AEC2C0D29}"/>
              </a:ext>
              <a:ext uri="{C183D7F6-B498-43B3-948B-1728B52AA6E4}">
                <adec:decorative xmlns:adec="http://schemas.microsoft.com/office/drawing/2017/decorative" val="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 uri="{C183D7F6-B498-43B3-948B-1728B52AA6E4}">
                <adec:decorative xmlns:adec="http://schemas.microsoft.com/office/drawing/2017/decorative" val="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123904300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8470"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8470"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6">
            <a:extLst>
              <a:ext uri="{FF2B5EF4-FFF2-40B4-BE49-F238E27FC236}">
                <a16:creationId xmlns:a16="http://schemas.microsoft.com/office/drawing/2014/main" id="{5AAB8CF9-FD6E-E9A6-F7C6-A6A8E0EA8388}"/>
              </a:ext>
            </a:extLst>
          </p:cNvPr>
          <p:cNvSpPr>
            <a:spLocks noGrp="1"/>
          </p:cNvSpPr>
          <p:nvPr>
            <p:ph type="pic" sz="quarter" idx="13" hasCustomPrompt="1"/>
          </p:nvPr>
        </p:nvSpPr>
        <p:spPr>
          <a:xfrm>
            <a:off x="6645725" y="124588"/>
            <a:ext cx="5555800" cy="6760098"/>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 name="connsiteX0" fmla="*/ 91440 w 5646674"/>
              <a:gd name="connsiteY0" fmla="*/ 0 h 6756866"/>
              <a:gd name="connsiteX1" fmla="*/ 4230624 w 5646674"/>
              <a:gd name="connsiteY1" fmla="*/ 81848 h 6756866"/>
              <a:gd name="connsiteX2" fmla="*/ 4230624 w 5646674"/>
              <a:gd name="connsiteY2" fmla="*/ 932104 h 6756866"/>
              <a:gd name="connsiteX3" fmla="*/ 4297548 w 5646674"/>
              <a:gd name="connsiteY3" fmla="*/ 999028 h 6756866"/>
              <a:gd name="connsiteX4" fmla="*/ 5079592 w 5646674"/>
              <a:gd name="connsiteY4" fmla="*/ 999028 h 6756866"/>
              <a:gd name="connsiteX5" fmla="*/ 5146516 w 5646674"/>
              <a:gd name="connsiteY5" fmla="*/ 932104 h 6756866"/>
              <a:gd name="connsiteX6" fmla="*/ 5146516 w 5646674"/>
              <a:gd name="connsiteY6" fmla="*/ 99959 h 6756866"/>
              <a:gd name="connsiteX7" fmla="*/ 5640578 w 5646674"/>
              <a:gd name="connsiteY7" fmla="*/ 109728 h 6756866"/>
              <a:gd name="connsiteX8" fmla="*/ 5646674 w 5646674"/>
              <a:gd name="connsiteY8" fmla="*/ 6744081 h 6756866"/>
              <a:gd name="connsiteX9" fmla="*/ 2930525 w 5646674"/>
              <a:gd name="connsiteY9" fmla="*/ 6611493 h 6756866"/>
              <a:gd name="connsiteX10" fmla="*/ 0 w 5646674"/>
              <a:gd name="connsiteY10" fmla="*/ 6620891 h 6756866"/>
              <a:gd name="connsiteX11" fmla="*/ 91440 w 5646674"/>
              <a:gd name="connsiteY11" fmla="*/ 0 h 6756866"/>
              <a:gd name="connsiteX0" fmla="*/ 91440 w 5646674"/>
              <a:gd name="connsiteY0" fmla="*/ 0 h 6765448"/>
              <a:gd name="connsiteX1" fmla="*/ 4230624 w 5646674"/>
              <a:gd name="connsiteY1" fmla="*/ 81848 h 6765448"/>
              <a:gd name="connsiteX2" fmla="*/ 4230624 w 5646674"/>
              <a:gd name="connsiteY2" fmla="*/ 932104 h 6765448"/>
              <a:gd name="connsiteX3" fmla="*/ 4297548 w 5646674"/>
              <a:gd name="connsiteY3" fmla="*/ 999028 h 6765448"/>
              <a:gd name="connsiteX4" fmla="*/ 5079592 w 5646674"/>
              <a:gd name="connsiteY4" fmla="*/ 999028 h 6765448"/>
              <a:gd name="connsiteX5" fmla="*/ 5146516 w 5646674"/>
              <a:gd name="connsiteY5" fmla="*/ 932104 h 6765448"/>
              <a:gd name="connsiteX6" fmla="*/ 5146516 w 5646674"/>
              <a:gd name="connsiteY6" fmla="*/ 99959 h 6765448"/>
              <a:gd name="connsiteX7" fmla="*/ 5640578 w 5646674"/>
              <a:gd name="connsiteY7" fmla="*/ 109728 h 6765448"/>
              <a:gd name="connsiteX8" fmla="*/ 5646674 w 5646674"/>
              <a:gd name="connsiteY8" fmla="*/ 6744081 h 6765448"/>
              <a:gd name="connsiteX9" fmla="*/ 2949575 w 5646674"/>
              <a:gd name="connsiteY9" fmla="*/ 6732143 h 6765448"/>
              <a:gd name="connsiteX10" fmla="*/ 0 w 5646674"/>
              <a:gd name="connsiteY10" fmla="*/ 6620891 h 6765448"/>
              <a:gd name="connsiteX11" fmla="*/ 91440 w 5646674"/>
              <a:gd name="connsiteY11" fmla="*/ 0 h 6765448"/>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53444"/>
              <a:gd name="connsiteX1" fmla="*/ 4230624 w 5646674"/>
              <a:gd name="connsiteY1" fmla="*/ 81848 h 6753444"/>
              <a:gd name="connsiteX2" fmla="*/ 4230624 w 5646674"/>
              <a:gd name="connsiteY2" fmla="*/ 932104 h 6753444"/>
              <a:gd name="connsiteX3" fmla="*/ 4297548 w 5646674"/>
              <a:gd name="connsiteY3" fmla="*/ 999028 h 6753444"/>
              <a:gd name="connsiteX4" fmla="*/ 5079592 w 5646674"/>
              <a:gd name="connsiteY4" fmla="*/ 999028 h 6753444"/>
              <a:gd name="connsiteX5" fmla="*/ 5146516 w 5646674"/>
              <a:gd name="connsiteY5" fmla="*/ 932104 h 6753444"/>
              <a:gd name="connsiteX6" fmla="*/ 5146516 w 5646674"/>
              <a:gd name="connsiteY6" fmla="*/ 99959 h 6753444"/>
              <a:gd name="connsiteX7" fmla="*/ 5640578 w 5646674"/>
              <a:gd name="connsiteY7" fmla="*/ 109728 h 6753444"/>
              <a:gd name="connsiteX8" fmla="*/ 5646674 w 5646674"/>
              <a:gd name="connsiteY8" fmla="*/ 6744081 h 6753444"/>
              <a:gd name="connsiteX9" fmla="*/ 2949575 w 5646674"/>
              <a:gd name="connsiteY9" fmla="*/ 6732143 h 6753444"/>
              <a:gd name="connsiteX10" fmla="*/ 0 w 5646674"/>
              <a:gd name="connsiteY10" fmla="*/ 6620891 h 6753444"/>
              <a:gd name="connsiteX11" fmla="*/ 91440 w 564667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41910 w 5555234"/>
              <a:gd name="connsiteY10" fmla="*/ 6741541 h 6753444"/>
              <a:gd name="connsiteX11" fmla="*/ 0 w 5555234"/>
              <a:gd name="connsiteY11" fmla="*/ 0 h 6753444"/>
              <a:gd name="connsiteX0" fmla="*/ 8289 w 5563523"/>
              <a:gd name="connsiteY0" fmla="*/ 0 h 6753444"/>
              <a:gd name="connsiteX1" fmla="*/ 4147473 w 5563523"/>
              <a:gd name="connsiteY1" fmla="*/ 81848 h 6753444"/>
              <a:gd name="connsiteX2" fmla="*/ 4147473 w 5563523"/>
              <a:gd name="connsiteY2" fmla="*/ 932104 h 6753444"/>
              <a:gd name="connsiteX3" fmla="*/ 4214397 w 5563523"/>
              <a:gd name="connsiteY3" fmla="*/ 999028 h 6753444"/>
              <a:gd name="connsiteX4" fmla="*/ 4996441 w 5563523"/>
              <a:gd name="connsiteY4" fmla="*/ 999028 h 6753444"/>
              <a:gd name="connsiteX5" fmla="*/ 5063365 w 5563523"/>
              <a:gd name="connsiteY5" fmla="*/ 932104 h 6753444"/>
              <a:gd name="connsiteX6" fmla="*/ 5063365 w 5563523"/>
              <a:gd name="connsiteY6" fmla="*/ 99959 h 6753444"/>
              <a:gd name="connsiteX7" fmla="*/ 5557427 w 5563523"/>
              <a:gd name="connsiteY7" fmla="*/ 109728 h 6753444"/>
              <a:gd name="connsiteX8" fmla="*/ 5563523 w 5563523"/>
              <a:gd name="connsiteY8" fmla="*/ 6744081 h 6753444"/>
              <a:gd name="connsiteX9" fmla="*/ 2866424 w 5563523"/>
              <a:gd name="connsiteY9" fmla="*/ 6732143 h 6753444"/>
              <a:gd name="connsiteX10" fmla="*/ 8924 w 5563523"/>
              <a:gd name="connsiteY10" fmla="*/ 6744716 h 6753444"/>
              <a:gd name="connsiteX11" fmla="*/ 8289 w 5563523"/>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60098"/>
              <a:gd name="connsiteX1" fmla="*/ 4139750 w 5555800"/>
              <a:gd name="connsiteY1" fmla="*/ 81848 h 6760098"/>
              <a:gd name="connsiteX2" fmla="*/ 4139750 w 5555800"/>
              <a:gd name="connsiteY2" fmla="*/ 932104 h 6760098"/>
              <a:gd name="connsiteX3" fmla="*/ 4206674 w 5555800"/>
              <a:gd name="connsiteY3" fmla="*/ 999028 h 6760098"/>
              <a:gd name="connsiteX4" fmla="*/ 4988718 w 5555800"/>
              <a:gd name="connsiteY4" fmla="*/ 999028 h 6760098"/>
              <a:gd name="connsiteX5" fmla="*/ 5055642 w 5555800"/>
              <a:gd name="connsiteY5" fmla="*/ 932104 h 6760098"/>
              <a:gd name="connsiteX6" fmla="*/ 5055642 w 5555800"/>
              <a:gd name="connsiteY6" fmla="*/ 99959 h 6760098"/>
              <a:gd name="connsiteX7" fmla="*/ 5549704 w 5555800"/>
              <a:gd name="connsiteY7" fmla="*/ 109728 h 6760098"/>
              <a:gd name="connsiteX8" fmla="*/ 5555800 w 5555800"/>
              <a:gd name="connsiteY8" fmla="*/ 6744081 h 6760098"/>
              <a:gd name="connsiteX9" fmla="*/ 2858701 w 5555800"/>
              <a:gd name="connsiteY9" fmla="*/ 6757543 h 6760098"/>
              <a:gd name="connsiteX10" fmla="*/ 1201 w 5555800"/>
              <a:gd name="connsiteY10" fmla="*/ 6744716 h 6760098"/>
              <a:gd name="connsiteX11" fmla="*/ 566 w 5555800"/>
              <a:gd name="connsiteY11" fmla="*/ 0 h 676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5800" h="6760098">
                <a:moveTo>
                  <a:pt x="566" y="0"/>
                </a:moveTo>
                <a:lnTo>
                  <a:pt x="4139750" y="81848"/>
                </a:lnTo>
                <a:lnTo>
                  <a:pt x="4139750" y="932104"/>
                </a:lnTo>
                <a:cubicBezTo>
                  <a:pt x="4139750" y="969065"/>
                  <a:pt x="4169713" y="999028"/>
                  <a:pt x="4206674" y="999028"/>
                </a:cubicBezTo>
                <a:lnTo>
                  <a:pt x="4988718" y="999028"/>
                </a:lnTo>
                <a:cubicBezTo>
                  <a:pt x="5025679" y="999028"/>
                  <a:pt x="5055642" y="969065"/>
                  <a:pt x="5055642" y="932104"/>
                </a:cubicBezTo>
                <a:lnTo>
                  <a:pt x="5055642" y="99959"/>
                </a:lnTo>
                <a:lnTo>
                  <a:pt x="5549704" y="109728"/>
                </a:lnTo>
                <a:cubicBezTo>
                  <a:pt x="5551736" y="2208996"/>
                  <a:pt x="5553768" y="4644813"/>
                  <a:pt x="5555800" y="6744081"/>
                </a:cubicBezTo>
                <a:cubicBezTo>
                  <a:pt x="5387525" y="6771682"/>
                  <a:pt x="2854510" y="6754580"/>
                  <a:pt x="2858701" y="6757543"/>
                </a:cubicBezTo>
                <a:cubicBezTo>
                  <a:pt x="2836899" y="6746452"/>
                  <a:pt x="714518" y="6757458"/>
                  <a:pt x="1201" y="6744716"/>
                </a:cubicBezTo>
                <a:cubicBezTo>
                  <a:pt x="-4387" y="5525558"/>
                  <a:pt x="11996" y="928328"/>
                  <a:pt x="566"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2896989626"/>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BEEE41C-B295-67DB-6F25-6C3EB2BA2FBC}"/>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4" name="Plassholder for tekst 3">
            <a:extLst>
              <a:ext uri="{FF2B5EF4-FFF2-40B4-BE49-F238E27FC236}">
                <a16:creationId xmlns:a16="http://schemas.microsoft.com/office/drawing/2014/main" id="{38CC53E6-4FA2-1E0E-7F9B-EE33617C7D91}"/>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62766456"/>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Trykk på ikonet</a:t>
            </a:r>
            <a:br>
              <a:rPr lang="nb-NO" dirty="0"/>
            </a:br>
            <a:r>
              <a:rPr lang="nb-NO" dirty="0"/>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3650108682"/>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8470"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8470"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6" name="Picture Placeholder 5">
            <a:extLst>
              <a:ext uri="{FF2B5EF4-FFF2-40B4-BE49-F238E27FC236}">
                <a16:creationId xmlns:a16="http://schemas.microsoft.com/office/drawing/2014/main" id="{7CC30CB2-0F5F-6BCC-ACC6-D73FDEA56A2F}"/>
              </a:ext>
            </a:extLst>
          </p:cNvPr>
          <p:cNvSpPr>
            <a:spLocks noGrp="1"/>
          </p:cNvSpPr>
          <p:nvPr>
            <p:ph type="pic" sz="quarter" idx="13" hasCustomPrompt="1"/>
          </p:nvPr>
        </p:nvSpPr>
        <p:spPr>
          <a:xfrm>
            <a:off x="6645725" y="128351"/>
            <a:ext cx="5555800" cy="6756334"/>
          </a:xfrm>
          <a:custGeom>
            <a:avLst/>
            <a:gdLst>
              <a:gd name="connsiteX0" fmla="*/ 604 w 5555800"/>
              <a:gd name="connsiteY0" fmla="*/ 0 h 6756334"/>
              <a:gd name="connsiteX1" fmla="*/ 1046678 w 5555800"/>
              <a:gd name="connsiteY1" fmla="*/ 31606 h 6756334"/>
              <a:gd name="connsiteX2" fmla="*/ 5546275 w 5555800"/>
              <a:gd name="connsiteY2" fmla="*/ 112263 h 6756334"/>
              <a:gd name="connsiteX3" fmla="*/ 5546275 w 5555800"/>
              <a:gd name="connsiteY3" fmla="*/ 105896 h 6756334"/>
              <a:gd name="connsiteX4" fmla="*/ 5549704 w 5555800"/>
              <a:gd name="connsiteY4" fmla="*/ 105964 h 6756334"/>
              <a:gd name="connsiteX5" fmla="*/ 5555800 w 5555800"/>
              <a:gd name="connsiteY5" fmla="*/ 6740317 h 6756334"/>
              <a:gd name="connsiteX6" fmla="*/ 2858701 w 5555800"/>
              <a:gd name="connsiteY6" fmla="*/ 6753779 h 6756334"/>
              <a:gd name="connsiteX7" fmla="*/ 1201 w 5555800"/>
              <a:gd name="connsiteY7" fmla="*/ 6740952 h 6756334"/>
              <a:gd name="connsiteX8" fmla="*/ 1558 w 5555800"/>
              <a:gd name="connsiteY8" fmla="*/ 93801 h 675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5800" h="6756334">
                <a:moveTo>
                  <a:pt x="604" y="0"/>
                </a:moveTo>
                <a:lnTo>
                  <a:pt x="1046678" y="31606"/>
                </a:lnTo>
                <a:cubicBezTo>
                  <a:pt x="2500206" y="80213"/>
                  <a:pt x="3963580" y="133888"/>
                  <a:pt x="5546275" y="112263"/>
                </a:cubicBezTo>
                <a:lnTo>
                  <a:pt x="5546275" y="105896"/>
                </a:lnTo>
                <a:lnTo>
                  <a:pt x="5549704" y="105964"/>
                </a:lnTo>
                <a:cubicBezTo>
                  <a:pt x="5551736" y="2205232"/>
                  <a:pt x="5553768" y="4641049"/>
                  <a:pt x="5555800" y="6740317"/>
                </a:cubicBezTo>
                <a:cubicBezTo>
                  <a:pt x="5387525" y="6767918"/>
                  <a:pt x="2854510" y="6750816"/>
                  <a:pt x="2858701" y="6753779"/>
                </a:cubicBezTo>
                <a:cubicBezTo>
                  <a:pt x="2836899" y="6742688"/>
                  <a:pt x="714518" y="6753694"/>
                  <a:pt x="1201" y="6740952"/>
                </a:cubicBezTo>
                <a:cubicBezTo>
                  <a:pt x="-4213" y="5559893"/>
                  <a:pt x="10994" y="1208592"/>
                  <a:pt x="1558" y="93801"/>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657154384"/>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1AF6045-9D99-3738-C293-75DDC277484F}"/>
              </a:ext>
            </a:extLst>
          </p:cNvPr>
          <p:cNvSpPr>
            <a:spLocks noGrp="1"/>
          </p:cNvSpPr>
          <p:nvPr>
            <p:ph type="pic" sz="quarter" idx="10" hasCustomPrompt="1"/>
          </p:nvPr>
        </p:nvSpPr>
        <p:spPr>
          <a:xfrm>
            <a:off x="-69659" y="92845"/>
            <a:ext cx="12336936" cy="6816741"/>
          </a:xfrm>
          <a:custGeom>
            <a:avLst/>
            <a:gdLst>
              <a:gd name="connsiteX0" fmla="*/ 4835699 w 12336936"/>
              <a:gd name="connsiteY0" fmla="*/ 470 h 6816741"/>
              <a:gd name="connsiteX1" fmla="*/ 12261659 w 12336936"/>
              <a:gd name="connsiteY1" fmla="*/ 147770 h 6816741"/>
              <a:gd name="connsiteX2" fmla="*/ 12261659 w 12336936"/>
              <a:gd name="connsiteY2" fmla="*/ 137667 h 6816741"/>
              <a:gd name="connsiteX3" fmla="*/ 12326915 w 12336936"/>
              <a:gd name="connsiteY3" fmla="*/ 137670 h 6816741"/>
              <a:gd name="connsiteX4" fmla="*/ 12318583 w 12336936"/>
              <a:gd name="connsiteY4" fmla="*/ 6816741 h 6816741"/>
              <a:gd name="connsiteX5" fmla="*/ 87 w 12336936"/>
              <a:gd name="connsiteY5" fmla="*/ 6799445 h 6816741"/>
              <a:gd name="connsiteX6" fmla="*/ 6851 w 12336936"/>
              <a:gd name="connsiteY6" fmla="*/ 226490 h 6816741"/>
              <a:gd name="connsiteX7" fmla="*/ 69659 w 12336936"/>
              <a:gd name="connsiteY7" fmla="*/ 220047 h 6816741"/>
              <a:gd name="connsiteX8" fmla="*/ 69659 w 12336936"/>
              <a:gd name="connsiteY8" fmla="*/ 238386 h 6816741"/>
              <a:gd name="connsiteX9" fmla="*/ 4835699 w 12336936"/>
              <a:gd name="connsiteY9" fmla="*/ 470 h 68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6936" h="6816741">
                <a:moveTo>
                  <a:pt x="4835699" y="470"/>
                </a:moveTo>
                <a:cubicBezTo>
                  <a:pt x="7317455" y="10687"/>
                  <a:pt x="9623835" y="183811"/>
                  <a:pt x="12261659" y="147770"/>
                </a:cubicBezTo>
                <a:lnTo>
                  <a:pt x="12261659" y="137667"/>
                </a:lnTo>
                <a:lnTo>
                  <a:pt x="12326915" y="137670"/>
                </a:lnTo>
                <a:cubicBezTo>
                  <a:pt x="12348072" y="2597159"/>
                  <a:pt x="12331055" y="4623229"/>
                  <a:pt x="12318583" y="6816741"/>
                </a:cubicBezTo>
                <a:lnTo>
                  <a:pt x="87" y="6799445"/>
                </a:lnTo>
                <a:cubicBezTo>
                  <a:pt x="-971" y="4728742"/>
                  <a:pt x="7909" y="2297193"/>
                  <a:pt x="6851" y="226490"/>
                </a:cubicBezTo>
                <a:lnTo>
                  <a:pt x="69659" y="220047"/>
                </a:lnTo>
                <a:lnTo>
                  <a:pt x="69659" y="238386"/>
                </a:lnTo>
                <a:cubicBezTo>
                  <a:pt x="1794456" y="46856"/>
                  <a:pt x="3346645" y="-5660"/>
                  <a:pt x="4835699" y="47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1713644955"/>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9AB554E-0944-227D-0DEA-BE328E5C3450}"/>
              </a:ext>
            </a:extLst>
          </p:cNvPr>
          <p:cNvSpPr>
            <a:spLocks noGrp="1"/>
          </p:cNvSpPr>
          <p:nvPr>
            <p:ph type="media" sz="quarter" idx="11" hasCustomPrompt="1"/>
          </p:nvPr>
        </p:nvSpPr>
        <p:spPr>
          <a:xfrm>
            <a:off x="-3173" y="93887"/>
            <a:ext cx="12209642" cy="6771938"/>
          </a:xfrm>
          <a:custGeom>
            <a:avLst/>
            <a:gdLst>
              <a:gd name="connsiteX0" fmla="*/ 4573199 w 12209642"/>
              <a:gd name="connsiteY0" fmla="*/ 0 h 6771938"/>
              <a:gd name="connsiteX1" fmla="*/ 5835536 w 12209642"/>
              <a:gd name="connsiteY1" fmla="*/ 13751 h 6771938"/>
              <a:gd name="connsiteX2" fmla="*/ 5916037 w 12209642"/>
              <a:gd name="connsiteY2" fmla="*/ 15413 h 6771938"/>
              <a:gd name="connsiteX3" fmla="*/ 6663572 w 12209642"/>
              <a:gd name="connsiteY3" fmla="*/ 34889 h 6771938"/>
              <a:gd name="connsiteX4" fmla="*/ 7695576 w 12209642"/>
              <a:gd name="connsiteY4" fmla="*/ 66070 h 6771938"/>
              <a:gd name="connsiteX5" fmla="*/ 12195173 w 12209642"/>
              <a:gd name="connsiteY5" fmla="*/ 146727 h 6771938"/>
              <a:gd name="connsiteX6" fmla="*/ 12195173 w 12209642"/>
              <a:gd name="connsiteY6" fmla="*/ 146152 h 6771938"/>
              <a:gd name="connsiteX7" fmla="*/ 12200794 w 12209642"/>
              <a:gd name="connsiteY7" fmla="*/ 146152 h 6771938"/>
              <a:gd name="connsiteX8" fmla="*/ 12187652 w 12209642"/>
              <a:gd name="connsiteY8" fmla="*/ 6771938 h 6771938"/>
              <a:gd name="connsiteX9" fmla="*/ 3175 w 12209642"/>
              <a:gd name="connsiteY9" fmla="*/ 6770931 h 6771938"/>
              <a:gd name="connsiteX10" fmla="*/ 0 w 12209642"/>
              <a:gd name="connsiteY10" fmla="*/ 234972 h 6771938"/>
              <a:gd name="connsiteX11" fmla="*/ 3173 w 12209642"/>
              <a:gd name="connsiteY11" fmla="*/ 234645 h 6771938"/>
              <a:gd name="connsiteX12" fmla="*/ 3173 w 12209642"/>
              <a:gd name="connsiteY12" fmla="*/ 237343 h 6771938"/>
              <a:gd name="connsiteX13" fmla="*/ 851695 w 12209642"/>
              <a:gd name="connsiteY13" fmla="*/ 152790 h 6771938"/>
              <a:gd name="connsiteX14" fmla="*/ 1373141 w 12209642"/>
              <a:gd name="connsiteY14" fmla="*/ 112474 h 6771938"/>
              <a:gd name="connsiteX15" fmla="*/ 1744648 w 12209642"/>
              <a:gd name="connsiteY15" fmla="*/ 87156 h 6771938"/>
              <a:gd name="connsiteX16" fmla="*/ 3122726 w 12209642"/>
              <a:gd name="connsiteY16" fmla="*/ 21270 h 6771938"/>
              <a:gd name="connsiteX17" fmla="*/ 3334026 w 12209642"/>
              <a:gd name="connsiteY17" fmla="*/ 14354 h 6771938"/>
              <a:gd name="connsiteX18" fmla="*/ 4018918 w 12209642"/>
              <a:gd name="connsiteY18" fmla="*/ 1621 h 67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9642" h="6771938">
                <a:moveTo>
                  <a:pt x="4573199" y="0"/>
                </a:moveTo>
                <a:lnTo>
                  <a:pt x="5835536" y="13751"/>
                </a:lnTo>
                <a:lnTo>
                  <a:pt x="5916037" y="15413"/>
                </a:lnTo>
                <a:lnTo>
                  <a:pt x="6663572" y="34889"/>
                </a:lnTo>
                <a:lnTo>
                  <a:pt x="7695576" y="66070"/>
                </a:lnTo>
                <a:cubicBezTo>
                  <a:pt x="9149104" y="114677"/>
                  <a:pt x="10612478" y="168352"/>
                  <a:pt x="12195173" y="146727"/>
                </a:cubicBezTo>
                <a:lnTo>
                  <a:pt x="12195173" y="146152"/>
                </a:lnTo>
                <a:lnTo>
                  <a:pt x="12200794" y="146152"/>
                </a:lnTo>
                <a:cubicBezTo>
                  <a:pt x="12221951" y="2605641"/>
                  <a:pt x="12200124" y="4578426"/>
                  <a:pt x="12187652" y="6771938"/>
                </a:cubicBezTo>
                <a:lnTo>
                  <a:pt x="3175" y="6770931"/>
                </a:lnTo>
                <a:cubicBezTo>
                  <a:pt x="2117" y="4700228"/>
                  <a:pt x="1058" y="2305675"/>
                  <a:pt x="0" y="234972"/>
                </a:cubicBezTo>
                <a:lnTo>
                  <a:pt x="3173" y="234645"/>
                </a:lnTo>
                <a:lnTo>
                  <a:pt x="3173" y="237343"/>
                </a:lnTo>
                <a:cubicBezTo>
                  <a:pt x="290639" y="205421"/>
                  <a:pt x="573311" y="177361"/>
                  <a:pt x="851695" y="152790"/>
                </a:cubicBezTo>
                <a:lnTo>
                  <a:pt x="1373141" y="112474"/>
                </a:lnTo>
                <a:lnTo>
                  <a:pt x="1744648" y="87156"/>
                </a:lnTo>
                <a:cubicBezTo>
                  <a:pt x="2231619" y="57252"/>
                  <a:pt x="2704419" y="35906"/>
                  <a:pt x="3122726" y="21270"/>
                </a:cubicBezTo>
                <a:lnTo>
                  <a:pt x="3334026" y="14354"/>
                </a:lnTo>
                <a:lnTo>
                  <a:pt x="4018918" y="1621"/>
                </a:ln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3278666021"/>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3" name="Picture Placeholder 2">
            <a:extLst>
              <a:ext uri="{FF2B5EF4-FFF2-40B4-BE49-F238E27FC236}">
                <a16:creationId xmlns:a16="http://schemas.microsoft.com/office/drawing/2014/main" id="{7C988560-7FA0-E519-064D-11D2BF384B34}"/>
              </a:ext>
            </a:extLst>
          </p:cNvPr>
          <p:cNvSpPr>
            <a:spLocks noGrp="1"/>
          </p:cNvSpPr>
          <p:nvPr>
            <p:ph type="pic" sz="quarter" idx="12" hasCustomPrompt="1"/>
          </p:nvPr>
        </p:nvSpPr>
        <p:spPr>
          <a:xfrm>
            <a:off x="7398662" y="205952"/>
            <a:ext cx="4266635" cy="6675032"/>
          </a:xfrm>
          <a:custGeom>
            <a:avLst/>
            <a:gdLst>
              <a:gd name="connsiteX0" fmla="*/ 1713702 w 4266635"/>
              <a:gd name="connsiteY0" fmla="*/ 0 h 6675032"/>
              <a:gd name="connsiteX1" fmla="*/ 1754606 w 4266635"/>
              <a:gd name="connsiteY1" fmla="*/ 1325 h 6675032"/>
              <a:gd name="connsiteX2" fmla="*/ 4011427 w 4266635"/>
              <a:gd name="connsiteY2" fmla="*/ 39571 h 6675032"/>
              <a:gd name="connsiteX3" fmla="*/ 4256367 w 4266635"/>
              <a:gd name="connsiteY3" fmla="*/ 38034 h 6675032"/>
              <a:gd name="connsiteX4" fmla="*/ 4266635 w 4266635"/>
              <a:gd name="connsiteY4" fmla="*/ 41110 h 6675032"/>
              <a:gd name="connsiteX5" fmla="*/ 4047047 w 4266635"/>
              <a:gd name="connsiteY5" fmla="*/ 917664 h 6675032"/>
              <a:gd name="connsiteX6" fmla="*/ 3738390 w 4266635"/>
              <a:gd name="connsiteY6" fmla="*/ 2138913 h 6675032"/>
              <a:gd name="connsiteX7" fmla="*/ 3735064 w 4266635"/>
              <a:gd name="connsiteY7" fmla="*/ 2138913 h 6675032"/>
              <a:gd name="connsiteX8" fmla="*/ 3180579 w 4266635"/>
              <a:gd name="connsiteY8" fmla="*/ 4350099 h 6675032"/>
              <a:gd name="connsiteX9" fmla="*/ 3181497 w 4266635"/>
              <a:gd name="connsiteY9" fmla="*/ 4350099 h 6675032"/>
              <a:gd name="connsiteX10" fmla="*/ 2610068 w 4266635"/>
              <a:gd name="connsiteY10" fmla="*/ 6660321 h 6675032"/>
              <a:gd name="connsiteX11" fmla="*/ 0 w 4266635"/>
              <a:gd name="connsiteY11" fmla="*/ 6663496 h 6675032"/>
              <a:gd name="connsiteX12" fmla="*/ 600732 w 4266635"/>
              <a:gd name="connsiteY12" fmla="*/ 4350099 h 6675032"/>
              <a:gd name="connsiteX13" fmla="*/ 599086 w 4266635"/>
              <a:gd name="connsiteY13" fmla="*/ 4350099 h 6675032"/>
              <a:gd name="connsiteX14" fmla="*/ 1155368 w 4266635"/>
              <a:gd name="connsiteY14" fmla="*/ 2134650 h 6675032"/>
              <a:gd name="connsiteX15" fmla="*/ 1157991 w 4266635"/>
              <a:gd name="connsiteY15" fmla="*/ 2134650 h 6675032"/>
              <a:gd name="connsiteX16" fmla="*/ 1295471 w 4266635"/>
              <a:gd name="connsiteY16" fmla="*/ 1598862 h 6675032"/>
              <a:gd name="connsiteX17" fmla="*/ 1710004 w 4266635"/>
              <a:gd name="connsiteY17" fmla="*/ 141 h 667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6635" h="6675032">
                <a:moveTo>
                  <a:pt x="1713702" y="0"/>
                </a:moveTo>
                <a:lnTo>
                  <a:pt x="1754606" y="1325"/>
                </a:lnTo>
                <a:cubicBezTo>
                  <a:pt x="2490734" y="22852"/>
                  <a:pt x="3238446" y="38950"/>
                  <a:pt x="4011427" y="39571"/>
                </a:cubicBezTo>
                <a:lnTo>
                  <a:pt x="4256367" y="38034"/>
                </a:lnTo>
                <a:lnTo>
                  <a:pt x="4266635" y="41110"/>
                </a:lnTo>
                <a:lnTo>
                  <a:pt x="4047047" y="917664"/>
                </a:lnTo>
                <a:lnTo>
                  <a:pt x="3738390" y="2138913"/>
                </a:lnTo>
                <a:lnTo>
                  <a:pt x="3735064" y="2138913"/>
                </a:lnTo>
                <a:lnTo>
                  <a:pt x="3180579" y="4350099"/>
                </a:lnTo>
                <a:lnTo>
                  <a:pt x="3181497" y="4350099"/>
                </a:lnTo>
                <a:cubicBezTo>
                  <a:pt x="3003721" y="5065140"/>
                  <a:pt x="2787844" y="5945280"/>
                  <a:pt x="2610068" y="6660321"/>
                </a:cubicBezTo>
                <a:cubicBezTo>
                  <a:pt x="1682895" y="6682546"/>
                  <a:pt x="1060523" y="6676196"/>
                  <a:pt x="0" y="6663496"/>
                </a:cubicBezTo>
                <a:lnTo>
                  <a:pt x="600732" y="4350099"/>
                </a:lnTo>
                <a:lnTo>
                  <a:pt x="599086" y="4350099"/>
                </a:lnTo>
                <a:lnTo>
                  <a:pt x="1155368" y="2134650"/>
                </a:lnTo>
                <a:lnTo>
                  <a:pt x="1157991" y="2134650"/>
                </a:lnTo>
                <a:lnTo>
                  <a:pt x="1295471" y="1598862"/>
                </a:lnTo>
                <a:cubicBezTo>
                  <a:pt x="1433649" y="1065955"/>
                  <a:pt x="1570934" y="549122"/>
                  <a:pt x="1710004" y="141"/>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Tree>
    <p:extLst>
      <p:ext uri="{BB962C8B-B14F-4D97-AF65-F5344CB8AC3E}">
        <p14:creationId xmlns:p14="http://schemas.microsoft.com/office/powerpoint/2010/main" val="1926782240"/>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5BF775BB-34B2-5BB8-ED01-97B2145D989C}"/>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8ACAA394-6831-A527-E044-958492ACCACF}"/>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9E365887-CF20-77C7-D583-F0E233EC7624}"/>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07791FEB-A6FA-CB74-8F93-E2A0AC6AAEA8}"/>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7120177"/>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srcRect/>
          <a:stretch/>
        </p:blipFill>
        <p:spPr>
          <a:xfrm>
            <a:off x="720198" y="1487081"/>
            <a:ext cx="5375802" cy="1394064"/>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AFF56E8A-6C89-19E3-F626-D0F5861D027A}"/>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6A1E0FF7-4C82-E107-C00C-B9D964848755}"/>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BB4DE21D-C703-97ED-6EC5-B9F9AD089E4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834656"/>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77643E1-60F5-9428-06A6-1C148E38DF22}"/>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5" name="Plassholder for tekst 3">
            <a:extLst>
              <a:ext uri="{FF2B5EF4-FFF2-40B4-BE49-F238E27FC236}">
                <a16:creationId xmlns:a16="http://schemas.microsoft.com/office/drawing/2014/main" id="{BF34CB79-8A6A-31DE-B83B-2EAF60EDBBBC}"/>
              </a:ext>
            </a:extLst>
          </p:cNvPr>
          <p:cNvSpPr>
            <a:spLocks noGrp="1"/>
          </p:cNvSpPr>
          <p:nvPr>
            <p:ph type="body" sz="quarter" idx="14"/>
          </p:nvPr>
        </p:nvSpPr>
        <p:spPr>
          <a:xfrm>
            <a:off x="649995" y="1452095"/>
            <a:ext cx="11016867" cy="4995099"/>
          </a:xfrm>
          <a:prstGeom prst="rect">
            <a:avLst/>
          </a:prstGeom>
        </p:spPr>
        <p:txBody>
          <a:bodyPr/>
          <a:lstStyle>
            <a:lvl1pPr>
              <a:defRPr sz="2800">
                <a:solidFill>
                  <a:srgbClr val="FAF9F6"/>
                </a:solidFill>
              </a:defRPr>
            </a:lvl1pPr>
            <a:lvl2pPr>
              <a:defRPr sz="2400">
                <a:solidFill>
                  <a:srgbClr val="FAF9F6"/>
                </a:solidFill>
              </a:defRPr>
            </a:lvl2pPr>
            <a:lvl3pPr>
              <a:defRPr sz="2100">
                <a:solidFill>
                  <a:srgbClr val="FAF9F6"/>
                </a:solidFill>
              </a:defRPr>
            </a:lvl3pPr>
            <a:lvl4pPr>
              <a:defRPr sz="1900">
                <a:solidFill>
                  <a:srgbClr val="FAF9F6"/>
                </a:solidFill>
              </a:defRPr>
            </a:lvl4pPr>
            <a:lvl5pPr>
              <a:defRPr sz="1700">
                <a:solidFill>
                  <a:srgbClr val="FAF9F6"/>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77850866"/>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24826517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D56A1B1B-1434-20A4-A7DF-196F5C31DCD7}"/>
              </a:ext>
            </a:extLst>
          </p:cNvPr>
          <p:cNvSpPr>
            <a:spLocks noGrp="1"/>
          </p:cNvSpPr>
          <p:nvPr>
            <p:ph type="pic" sz="quarter" idx="10" hasCustomPrompt="1"/>
          </p:nvPr>
        </p:nvSpPr>
        <p:spPr>
          <a:xfrm>
            <a:off x="-69659" y="80012"/>
            <a:ext cx="12336936" cy="6829573"/>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76850"/>
              <a:gd name="connsiteX1" fmla="*/ 5864223 w 12213430"/>
              <a:gd name="connsiteY1" fmla="*/ 18413 h 6776850"/>
              <a:gd name="connsiteX2" fmla="*/ 10334943 w 12213430"/>
              <a:gd name="connsiteY2" fmla="*/ 134890 h 6776850"/>
              <a:gd name="connsiteX3" fmla="*/ 10785474 w 12213430"/>
              <a:gd name="connsiteY3" fmla="*/ 141073 h 6776850"/>
              <a:gd name="connsiteX4" fmla="*/ 10785474 w 12213430"/>
              <a:gd name="connsiteY4" fmla="*/ 963452 h 6776850"/>
              <a:gd name="connsiteX5" fmla="*/ 10856104 w 12213430"/>
              <a:gd name="connsiteY5" fmla="*/ 1034082 h 6776850"/>
              <a:gd name="connsiteX6" fmla="*/ 11633911 w 12213430"/>
              <a:gd name="connsiteY6" fmla="*/ 1034082 h 6776850"/>
              <a:gd name="connsiteX7" fmla="*/ 11704541 w 12213430"/>
              <a:gd name="connsiteY7" fmla="*/ 963452 h 6776850"/>
              <a:gd name="connsiteX8" fmla="*/ 11704541 w 12213430"/>
              <a:gd name="connsiteY8" fmla="*/ 150472 h 6776850"/>
              <a:gd name="connsiteX9" fmla="*/ 12200794 w 12213430"/>
              <a:gd name="connsiteY9" fmla="*/ 150502 h 6776850"/>
              <a:gd name="connsiteX10" fmla="*/ 12200352 w 12213430"/>
              <a:gd name="connsiteY10" fmla="*/ 6427038 h 6776850"/>
              <a:gd name="connsiteX11" fmla="*/ 3175 w 12213430"/>
              <a:gd name="connsiteY11" fmla="*/ 6762581 h 6776850"/>
              <a:gd name="connsiteX12" fmla="*/ 0 w 12213430"/>
              <a:gd name="connsiteY12" fmla="*/ 239322 h 6776850"/>
              <a:gd name="connsiteX13" fmla="*/ 4173849 w 12213430"/>
              <a:gd name="connsiteY13" fmla="*/ 0 h 6776850"/>
              <a:gd name="connsiteX0" fmla="*/ 4173849 w 12213430"/>
              <a:gd name="connsiteY0" fmla="*/ 0 h 6785075"/>
              <a:gd name="connsiteX1" fmla="*/ 5864223 w 12213430"/>
              <a:gd name="connsiteY1" fmla="*/ 18413 h 6785075"/>
              <a:gd name="connsiteX2" fmla="*/ 10334943 w 12213430"/>
              <a:gd name="connsiteY2" fmla="*/ 134890 h 6785075"/>
              <a:gd name="connsiteX3" fmla="*/ 10785474 w 12213430"/>
              <a:gd name="connsiteY3" fmla="*/ 141073 h 6785075"/>
              <a:gd name="connsiteX4" fmla="*/ 10785474 w 12213430"/>
              <a:gd name="connsiteY4" fmla="*/ 963452 h 6785075"/>
              <a:gd name="connsiteX5" fmla="*/ 10856104 w 12213430"/>
              <a:gd name="connsiteY5" fmla="*/ 1034082 h 6785075"/>
              <a:gd name="connsiteX6" fmla="*/ 11633911 w 12213430"/>
              <a:gd name="connsiteY6" fmla="*/ 1034082 h 6785075"/>
              <a:gd name="connsiteX7" fmla="*/ 11704541 w 12213430"/>
              <a:gd name="connsiteY7" fmla="*/ 963452 h 6785075"/>
              <a:gd name="connsiteX8" fmla="*/ 11704541 w 12213430"/>
              <a:gd name="connsiteY8" fmla="*/ 150472 h 6785075"/>
              <a:gd name="connsiteX9" fmla="*/ 12200794 w 12213430"/>
              <a:gd name="connsiteY9" fmla="*/ 150502 h 6785075"/>
              <a:gd name="connsiteX10" fmla="*/ 12200352 w 12213430"/>
              <a:gd name="connsiteY10" fmla="*/ 6427038 h 6785075"/>
              <a:gd name="connsiteX11" fmla="*/ 3175 w 12213430"/>
              <a:gd name="connsiteY11" fmla="*/ 6762581 h 6785075"/>
              <a:gd name="connsiteX12" fmla="*/ 0 w 12213430"/>
              <a:gd name="connsiteY12" fmla="*/ 239322 h 6785075"/>
              <a:gd name="connsiteX13" fmla="*/ 4173849 w 12213430"/>
              <a:gd name="connsiteY13" fmla="*/ 0 h 6785075"/>
              <a:gd name="connsiteX0" fmla="*/ 4173849 w 12209642"/>
              <a:gd name="connsiteY0" fmla="*/ 0 h 6987926"/>
              <a:gd name="connsiteX1" fmla="*/ 5864223 w 12209642"/>
              <a:gd name="connsiteY1" fmla="*/ 18413 h 6987926"/>
              <a:gd name="connsiteX2" fmla="*/ 10334943 w 12209642"/>
              <a:gd name="connsiteY2" fmla="*/ 134890 h 6987926"/>
              <a:gd name="connsiteX3" fmla="*/ 10785474 w 12209642"/>
              <a:gd name="connsiteY3" fmla="*/ 141073 h 6987926"/>
              <a:gd name="connsiteX4" fmla="*/ 10785474 w 12209642"/>
              <a:gd name="connsiteY4" fmla="*/ 963452 h 6987926"/>
              <a:gd name="connsiteX5" fmla="*/ 10856104 w 12209642"/>
              <a:gd name="connsiteY5" fmla="*/ 1034082 h 6987926"/>
              <a:gd name="connsiteX6" fmla="*/ 11633911 w 12209642"/>
              <a:gd name="connsiteY6" fmla="*/ 1034082 h 6987926"/>
              <a:gd name="connsiteX7" fmla="*/ 11704541 w 12209642"/>
              <a:gd name="connsiteY7" fmla="*/ 963452 h 6987926"/>
              <a:gd name="connsiteX8" fmla="*/ 11704541 w 12209642"/>
              <a:gd name="connsiteY8" fmla="*/ 150472 h 6987926"/>
              <a:gd name="connsiteX9" fmla="*/ 12200794 w 12209642"/>
              <a:gd name="connsiteY9" fmla="*/ 150502 h 6987926"/>
              <a:gd name="connsiteX10" fmla="*/ 12187652 w 12209642"/>
              <a:gd name="connsiteY10" fmla="*/ 6769938 h 6987926"/>
              <a:gd name="connsiteX11" fmla="*/ 3175 w 12209642"/>
              <a:gd name="connsiteY11" fmla="*/ 6762581 h 6987926"/>
              <a:gd name="connsiteX12" fmla="*/ 0 w 12209642"/>
              <a:gd name="connsiteY12" fmla="*/ 239322 h 6987926"/>
              <a:gd name="connsiteX13" fmla="*/ 4173849 w 12209642"/>
              <a:gd name="connsiteY13" fmla="*/ 0 h 6987926"/>
              <a:gd name="connsiteX0" fmla="*/ 4173849 w 12209642"/>
              <a:gd name="connsiteY0" fmla="*/ 0 h 6804681"/>
              <a:gd name="connsiteX1" fmla="*/ 5864223 w 12209642"/>
              <a:gd name="connsiteY1" fmla="*/ 18413 h 6804681"/>
              <a:gd name="connsiteX2" fmla="*/ 10334943 w 12209642"/>
              <a:gd name="connsiteY2" fmla="*/ 134890 h 6804681"/>
              <a:gd name="connsiteX3" fmla="*/ 10785474 w 12209642"/>
              <a:gd name="connsiteY3" fmla="*/ 141073 h 6804681"/>
              <a:gd name="connsiteX4" fmla="*/ 10785474 w 12209642"/>
              <a:gd name="connsiteY4" fmla="*/ 963452 h 6804681"/>
              <a:gd name="connsiteX5" fmla="*/ 10856104 w 12209642"/>
              <a:gd name="connsiteY5" fmla="*/ 1034082 h 6804681"/>
              <a:gd name="connsiteX6" fmla="*/ 11633911 w 12209642"/>
              <a:gd name="connsiteY6" fmla="*/ 1034082 h 6804681"/>
              <a:gd name="connsiteX7" fmla="*/ 11704541 w 12209642"/>
              <a:gd name="connsiteY7" fmla="*/ 963452 h 6804681"/>
              <a:gd name="connsiteX8" fmla="*/ 11704541 w 12209642"/>
              <a:gd name="connsiteY8" fmla="*/ 150472 h 6804681"/>
              <a:gd name="connsiteX9" fmla="*/ 12200794 w 12209642"/>
              <a:gd name="connsiteY9" fmla="*/ 150502 h 6804681"/>
              <a:gd name="connsiteX10" fmla="*/ 12187652 w 12209642"/>
              <a:gd name="connsiteY10" fmla="*/ 6769938 h 6804681"/>
              <a:gd name="connsiteX11" fmla="*/ 3175 w 12209642"/>
              <a:gd name="connsiteY11" fmla="*/ 6762581 h 6804681"/>
              <a:gd name="connsiteX12" fmla="*/ 0 w 12209642"/>
              <a:gd name="connsiteY12" fmla="*/ 239322 h 6804681"/>
              <a:gd name="connsiteX13" fmla="*/ 4173849 w 12209642"/>
              <a:gd name="connsiteY13" fmla="*/ 0 h 6804681"/>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14290"/>
              <a:gd name="connsiteY0" fmla="*/ 0 h 6769938"/>
              <a:gd name="connsiteX1" fmla="*/ 5864223 w 12214290"/>
              <a:gd name="connsiteY1" fmla="*/ 18413 h 6769938"/>
              <a:gd name="connsiteX2" fmla="*/ 10334943 w 12214290"/>
              <a:gd name="connsiteY2" fmla="*/ 134890 h 6769938"/>
              <a:gd name="connsiteX3" fmla="*/ 10785474 w 12214290"/>
              <a:gd name="connsiteY3" fmla="*/ 141073 h 6769938"/>
              <a:gd name="connsiteX4" fmla="*/ 10785474 w 12214290"/>
              <a:gd name="connsiteY4" fmla="*/ 963452 h 6769938"/>
              <a:gd name="connsiteX5" fmla="*/ 10856104 w 12214290"/>
              <a:gd name="connsiteY5" fmla="*/ 1034082 h 6769938"/>
              <a:gd name="connsiteX6" fmla="*/ 11633911 w 12214290"/>
              <a:gd name="connsiteY6" fmla="*/ 1034082 h 6769938"/>
              <a:gd name="connsiteX7" fmla="*/ 11704541 w 12214290"/>
              <a:gd name="connsiteY7" fmla="*/ 963452 h 6769938"/>
              <a:gd name="connsiteX8" fmla="*/ 11704541 w 12214290"/>
              <a:gd name="connsiteY8" fmla="*/ 150472 h 6769938"/>
              <a:gd name="connsiteX9" fmla="*/ 12200794 w 12214290"/>
              <a:gd name="connsiteY9" fmla="*/ 150502 h 6769938"/>
              <a:gd name="connsiteX10" fmla="*/ 12202401 w 12214290"/>
              <a:gd name="connsiteY10" fmla="*/ 6769938 h 6769938"/>
              <a:gd name="connsiteX11" fmla="*/ 3175 w 12214290"/>
              <a:gd name="connsiteY11" fmla="*/ 6762581 h 6769938"/>
              <a:gd name="connsiteX12" fmla="*/ 0 w 12214290"/>
              <a:gd name="connsiteY12" fmla="*/ 239322 h 6769938"/>
              <a:gd name="connsiteX13" fmla="*/ 4173849 w 12214290"/>
              <a:gd name="connsiteY13" fmla="*/ 0 h 6769938"/>
              <a:gd name="connsiteX0" fmla="*/ 4233484 w 12273925"/>
              <a:gd name="connsiteY0" fmla="*/ 0 h 6769938"/>
              <a:gd name="connsiteX1" fmla="*/ 5923858 w 12273925"/>
              <a:gd name="connsiteY1" fmla="*/ 18413 h 6769938"/>
              <a:gd name="connsiteX2" fmla="*/ 10394578 w 12273925"/>
              <a:gd name="connsiteY2" fmla="*/ 134890 h 6769938"/>
              <a:gd name="connsiteX3" fmla="*/ 10845109 w 12273925"/>
              <a:gd name="connsiteY3" fmla="*/ 141073 h 6769938"/>
              <a:gd name="connsiteX4" fmla="*/ 10845109 w 12273925"/>
              <a:gd name="connsiteY4" fmla="*/ 963452 h 6769938"/>
              <a:gd name="connsiteX5" fmla="*/ 10915739 w 12273925"/>
              <a:gd name="connsiteY5" fmla="*/ 1034082 h 6769938"/>
              <a:gd name="connsiteX6" fmla="*/ 11693546 w 12273925"/>
              <a:gd name="connsiteY6" fmla="*/ 1034082 h 6769938"/>
              <a:gd name="connsiteX7" fmla="*/ 11764176 w 12273925"/>
              <a:gd name="connsiteY7" fmla="*/ 963452 h 6769938"/>
              <a:gd name="connsiteX8" fmla="*/ 11764176 w 12273925"/>
              <a:gd name="connsiteY8" fmla="*/ 150472 h 6769938"/>
              <a:gd name="connsiteX9" fmla="*/ 12260429 w 12273925"/>
              <a:gd name="connsiteY9" fmla="*/ 150502 h 6769938"/>
              <a:gd name="connsiteX10" fmla="*/ 12262036 w 12273925"/>
              <a:gd name="connsiteY10" fmla="*/ 6769938 h 6769938"/>
              <a:gd name="connsiteX11" fmla="*/ 62810 w 12273925"/>
              <a:gd name="connsiteY11" fmla="*/ 6762581 h 6769938"/>
              <a:gd name="connsiteX12" fmla="*/ 0 w 12273925"/>
              <a:gd name="connsiteY12" fmla="*/ 239322 h 6769938"/>
              <a:gd name="connsiteX13" fmla="*/ 4233484 w 12273925"/>
              <a:gd name="connsiteY13" fmla="*/ 0 h 6769938"/>
              <a:gd name="connsiteX0" fmla="*/ 4240335 w 12280776"/>
              <a:gd name="connsiteY0" fmla="*/ 0 h 6812277"/>
              <a:gd name="connsiteX1" fmla="*/ 5930709 w 12280776"/>
              <a:gd name="connsiteY1" fmla="*/ 18413 h 6812277"/>
              <a:gd name="connsiteX2" fmla="*/ 10401429 w 12280776"/>
              <a:gd name="connsiteY2" fmla="*/ 134890 h 6812277"/>
              <a:gd name="connsiteX3" fmla="*/ 10851960 w 12280776"/>
              <a:gd name="connsiteY3" fmla="*/ 141073 h 6812277"/>
              <a:gd name="connsiteX4" fmla="*/ 10851960 w 12280776"/>
              <a:gd name="connsiteY4" fmla="*/ 963452 h 6812277"/>
              <a:gd name="connsiteX5" fmla="*/ 10922590 w 12280776"/>
              <a:gd name="connsiteY5" fmla="*/ 1034082 h 6812277"/>
              <a:gd name="connsiteX6" fmla="*/ 11700397 w 12280776"/>
              <a:gd name="connsiteY6" fmla="*/ 1034082 h 6812277"/>
              <a:gd name="connsiteX7" fmla="*/ 11771027 w 12280776"/>
              <a:gd name="connsiteY7" fmla="*/ 963452 h 6812277"/>
              <a:gd name="connsiteX8" fmla="*/ 11771027 w 12280776"/>
              <a:gd name="connsiteY8" fmla="*/ 150472 h 6812277"/>
              <a:gd name="connsiteX9" fmla="*/ 12267280 w 12280776"/>
              <a:gd name="connsiteY9" fmla="*/ 150502 h 6812277"/>
              <a:gd name="connsiteX10" fmla="*/ 12268887 w 12280776"/>
              <a:gd name="connsiteY10" fmla="*/ 6769938 h 6812277"/>
              <a:gd name="connsiteX11" fmla="*/ 87 w 12280776"/>
              <a:gd name="connsiteY11" fmla="*/ 6812277 h 6812277"/>
              <a:gd name="connsiteX12" fmla="*/ 6851 w 12280776"/>
              <a:gd name="connsiteY12" fmla="*/ 239322 h 6812277"/>
              <a:gd name="connsiteX13" fmla="*/ 4240335 w 12280776"/>
              <a:gd name="connsiteY13" fmla="*/ 0 h 6812277"/>
              <a:gd name="connsiteX0" fmla="*/ 4240335 w 12320827"/>
              <a:gd name="connsiteY0" fmla="*/ 0 h 6829573"/>
              <a:gd name="connsiteX1" fmla="*/ 5930709 w 12320827"/>
              <a:gd name="connsiteY1" fmla="*/ 18413 h 6829573"/>
              <a:gd name="connsiteX2" fmla="*/ 10401429 w 12320827"/>
              <a:gd name="connsiteY2" fmla="*/ 134890 h 6829573"/>
              <a:gd name="connsiteX3" fmla="*/ 10851960 w 12320827"/>
              <a:gd name="connsiteY3" fmla="*/ 141073 h 6829573"/>
              <a:gd name="connsiteX4" fmla="*/ 10851960 w 12320827"/>
              <a:gd name="connsiteY4" fmla="*/ 963452 h 6829573"/>
              <a:gd name="connsiteX5" fmla="*/ 10922590 w 12320827"/>
              <a:gd name="connsiteY5" fmla="*/ 1034082 h 6829573"/>
              <a:gd name="connsiteX6" fmla="*/ 11700397 w 12320827"/>
              <a:gd name="connsiteY6" fmla="*/ 1034082 h 6829573"/>
              <a:gd name="connsiteX7" fmla="*/ 11771027 w 12320827"/>
              <a:gd name="connsiteY7" fmla="*/ 963452 h 6829573"/>
              <a:gd name="connsiteX8" fmla="*/ 11771027 w 12320827"/>
              <a:gd name="connsiteY8" fmla="*/ 150472 h 6829573"/>
              <a:gd name="connsiteX9" fmla="*/ 12267280 w 12320827"/>
              <a:gd name="connsiteY9" fmla="*/ 150502 h 6829573"/>
              <a:gd name="connsiteX10" fmla="*/ 12318583 w 12320827"/>
              <a:gd name="connsiteY10" fmla="*/ 6829573 h 6829573"/>
              <a:gd name="connsiteX11" fmla="*/ 87 w 12320827"/>
              <a:gd name="connsiteY11" fmla="*/ 6812277 h 6829573"/>
              <a:gd name="connsiteX12" fmla="*/ 6851 w 12320827"/>
              <a:gd name="connsiteY12" fmla="*/ 239322 h 6829573"/>
              <a:gd name="connsiteX13" fmla="*/ 4240335 w 12320827"/>
              <a:gd name="connsiteY13" fmla="*/ 0 h 6829573"/>
              <a:gd name="connsiteX0" fmla="*/ 4240335 w 12336936"/>
              <a:gd name="connsiteY0" fmla="*/ 0 h 6829573"/>
              <a:gd name="connsiteX1" fmla="*/ 5930709 w 12336936"/>
              <a:gd name="connsiteY1" fmla="*/ 18413 h 6829573"/>
              <a:gd name="connsiteX2" fmla="*/ 10401429 w 12336936"/>
              <a:gd name="connsiteY2" fmla="*/ 134890 h 6829573"/>
              <a:gd name="connsiteX3" fmla="*/ 10851960 w 12336936"/>
              <a:gd name="connsiteY3" fmla="*/ 141073 h 6829573"/>
              <a:gd name="connsiteX4" fmla="*/ 10851960 w 12336936"/>
              <a:gd name="connsiteY4" fmla="*/ 963452 h 6829573"/>
              <a:gd name="connsiteX5" fmla="*/ 10922590 w 12336936"/>
              <a:gd name="connsiteY5" fmla="*/ 1034082 h 6829573"/>
              <a:gd name="connsiteX6" fmla="*/ 11700397 w 12336936"/>
              <a:gd name="connsiteY6" fmla="*/ 1034082 h 6829573"/>
              <a:gd name="connsiteX7" fmla="*/ 11771027 w 12336936"/>
              <a:gd name="connsiteY7" fmla="*/ 963452 h 6829573"/>
              <a:gd name="connsiteX8" fmla="*/ 11771027 w 12336936"/>
              <a:gd name="connsiteY8" fmla="*/ 150472 h 6829573"/>
              <a:gd name="connsiteX9" fmla="*/ 12326915 w 12336936"/>
              <a:gd name="connsiteY9" fmla="*/ 150502 h 6829573"/>
              <a:gd name="connsiteX10" fmla="*/ 12318583 w 12336936"/>
              <a:gd name="connsiteY10" fmla="*/ 6829573 h 6829573"/>
              <a:gd name="connsiteX11" fmla="*/ 87 w 12336936"/>
              <a:gd name="connsiteY11" fmla="*/ 6812277 h 6829573"/>
              <a:gd name="connsiteX12" fmla="*/ 6851 w 12336936"/>
              <a:gd name="connsiteY12" fmla="*/ 239322 h 6829573"/>
              <a:gd name="connsiteX13" fmla="*/ 4240335 w 12336936"/>
              <a:gd name="connsiteY13" fmla="*/ 0 h 682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36936" h="6829573">
                <a:moveTo>
                  <a:pt x="4240335" y="0"/>
                </a:moveTo>
                <a:lnTo>
                  <a:pt x="5930709" y="18413"/>
                </a:lnTo>
                <a:lnTo>
                  <a:pt x="10401429" y="134890"/>
                </a:lnTo>
                <a:lnTo>
                  <a:pt x="10851960" y="141073"/>
                </a:lnTo>
                <a:lnTo>
                  <a:pt x="10851960" y="963452"/>
                </a:lnTo>
                <a:cubicBezTo>
                  <a:pt x="10851960" y="1002460"/>
                  <a:pt x="10883582" y="1034082"/>
                  <a:pt x="10922590" y="1034082"/>
                </a:cubicBezTo>
                <a:lnTo>
                  <a:pt x="11700397" y="1034082"/>
                </a:lnTo>
                <a:cubicBezTo>
                  <a:pt x="11739405" y="1034082"/>
                  <a:pt x="11771027" y="1002460"/>
                  <a:pt x="11771027" y="963452"/>
                </a:cubicBezTo>
                <a:lnTo>
                  <a:pt x="11771027" y="150472"/>
                </a:lnTo>
                <a:lnTo>
                  <a:pt x="12326915" y="150502"/>
                </a:lnTo>
                <a:cubicBezTo>
                  <a:pt x="12348072" y="2609991"/>
                  <a:pt x="12331055" y="4636061"/>
                  <a:pt x="12318583" y="6829573"/>
                </a:cubicBezTo>
                <a:lnTo>
                  <a:pt x="87" y="6812277"/>
                </a:lnTo>
                <a:cubicBezTo>
                  <a:pt x="-971" y="4741574"/>
                  <a:pt x="7909" y="2310025"/>
                  <a:pt x="6851" y="239322"/>
                </a:cubicBezTo>
                <a:cubicBezTo>
                  <a:pt x="1488205" y="69395"/>
                  <a:pt x="3379530" y="9793"/>
                  <a:pt x="4240335"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2674069028"/>
      </p:ext>
    </p:extLst>
  </p:cSld>
  <p:clrMapOvr>
    <a:masterClrMapping/>
  </p:clrMapOvr>
  <p:transition spd="slow">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0527"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0527"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3" name="Picture Placeholder 2">
            <a:extLst>
              <a:ext uri="{FF2B5EF4-FFF2-40B4-BE49-F238E27FC236}">
                <a16:creationId xmlns:a16="http://schemas.microsoft.com/office/drawing/2014/main" id="{E7DB265C-B6A3-1627-C495-BEEBA52408C8}"/>
              </a:ext>
            </a:extLst>
          </p:cNvPr>
          <p:cNvSpPr>
            <a:spLocks noGrp="1"/>
          </p:cNvSpPr>
          <p:nvPr>
            <p:ph type="pic" sz="quarter" idx="13" hasCustomPrompt="1"/>
          </p:nvPr>
        </p:nvSpPr>
        <p:spPr>
          <a:xfrm>
            <a:off x="6645725" y="128351"/>
            <a:ext cx="5555800" cy="6756334"/>
          </a:xfrm>
          <a:custGeom>
            <a:avLst/>
            <a:gdLst>
              <a:gd name="connsiteX0" fmla="*/ 604 w 5555800"/>
              <a:gd name="connsiteY0" fmla="*/ 0 h 6756334"/>
              <a:gd name="connsiteX1" fmla="*/ 1046678 w 5555800"/>
              <a:gd name="connsiteY1" fmla="*/ 31606 h 6756334"/>
              <a:gd name="connsiteX2" fmla="*/ 5546275 w 5555800"/>
              <a:gd name="connsiteY2" fmla="*/ 112263 h 6756334"/>
              <a:gd name="connsiteX3" fmla="*/ 5546275 w 5555800"/>
              <a:gd name="connsiteY3" fmla="*/ 105896 h 6756334"/>
              <a:gd name="connsiteX4" fmla="*/ 5549704 w 5555800"/>
              <a:gd name="connsiteY4" fmla="*/ 105964 h 6756334"/>
              <a:gd name="connsiteX5" fmla="*/ 5555800 w 5555800"/>
              <a:gd name="connsiteY5" fmla="*/ 6740317 h 6756334"/>
              <a:gd name="connsiteX6" fmla="*/ 2858701 w 5555800"/>
              <a:gd name="connsiteY6" fmla="*/ 6753779 h 6756334"/>
              <a:gd name="connsiteX7" fmla="*/ 1201 w 5555800"/>
              <a:gd name="connsiteY7" fmla="*/ 6740952 h 6756334"/>
              <a:gd name="connsiteX8" fmla="*/ 1558 w 5555800"/>
              <a:gd name="connsiteY8" fmla="*/ 93801 h 675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5800" h="6756334">
                <a:moveTo>
                  <a:pt x="604" y="0"/>
                </a:moveTo>
                <a:lnTo>
                  <a:pt x="1046678" y="31606"/>
                </a:lnTo>
                <a:cubicBezTo>
                  <a:pt x="2500206" y="80213"/>
                  <a:pt x="3963580" y="133888"/>
                  <a:pt x="5546275" y="112263"/>
                </a:cubicBezTo>
                <a:lnTo>
                  <a:pt x="5546275" y="105896"/>
                </a:lnTo>
                <a:lnTo>
                  <a:pt x="5549704" y="105964"/>
                </a:lnTo>
                <a:cubicBezTo>
                  <a:pt x="5551736" y="2205232"/>
                  <a:pt x="5553768" y="4641049"/>
                  <a:pt x="5555800" y="6740317"/>
                </a:cubicBezTo>
                <a:cubicBezTo>
                  <a:pt x="5387525" y="6767918"/>
                  <a:pt x="2854510" y="6750816"/>
                  <a:pt x="2858701" y="6753779"/>
                </a:cubicBezTo>
                <a:cubicBezTo>
                  <a:pt x="2836899" y="6742688"/>
                  <a:pt x="714518" y="6753694"/>
                  <a:pt x="1201" y="6740952"/>
                </a:cubicBezTo>
                <a:cubicBezTo>
                  <a:pt x="-4213" y="5559893"/>
                  <a:pt x="10994" y="1208592"/>
                  <a:pt x="1558" y="93801"/>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699274159"/>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2CB540-E6DD-1EA8-B9FE-BE27582D4A46}"/>
              </a:ext>
            </a:extLst>
          </p:cNvPr>
          <p:cNvSpPr>
            <a:spLocks noGrp="1"/>
          </p:cNvSpPr>
          <p:nvPr>
            <p:ph type="pic" sz="quarter" idx="10" hasCustomPrompt="1"/>
          </p:nvPr>
        </p:nvSpPr>
        <p:spPr>
          <a:xfrm>
            <a:off x="-69659" y="92845"/>
            <a:ext cx="12336936" cy="6816741"/>
          </a:xfrm>
          <a:custGeom>
            <a:avLst/>
            <a:gdLst>
              <a:gd name="connsiteX0" fmla="*/ 4835699 w 12336936"/>
              <a:gd name="connsiteY0" fmla="*/ 470 h 6816741"/>
              <a:gd name="connsiteX1" fmla="*/ 12261659 w 12336936"/>
              <a:gd name="connsiteY1" fmla="*/ 147770 h 6816741"/>
              <a:gd name="connsiteX2" fmla="*/ 12261659 w 12336936"/>
              <a:gd name="connsiteY2" fmla="*/ 137667 h 6816741"/>
              <a:gd name="connsiteX3" fmla="*/ 12326915 w 12336936"/>
              <a:gd name="connsiteY3" fmla="*/ 137670 h 6816741"/>
              <a:gd name="connsiteX4" fmla="*/ 12318583 w 12336936"/>
              <a:gd name="connsiteY4" fmla="*/ 6816741 h 6816741"/>
              <a:gd name="connsiteX5" fmla="*/ 87 w 12336936"/>
              <a:gd name="connsiteY5" fmla="*/ 6799445 h 6816741"/>
              <a:gd name="connsiteX6" fmla="*/ 6851 w 12336936"/>
              <a:gd name="connsiteY6" fmla="*/ 226490 h 6816741"/>
              <a:gd name="connsiteX7" fmla="*/ 69659 w 12336936"/>
              <a:gd name="connsiteY7" fmla="*/ 220047 h 6816741"/>
              <a:gd name="connsiteX8" fmla="*/ 69659 w 12336936"/>
              <a:gd name="connsiteY8" fmla="*/ 238386 h 6816741"/>
              <a:gd name="connsiteX9" fmla="*/ 4835699 w 12336936"/>
              <a:gd name="connsiteY9" fmla="*/ 470 h 68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6936" h="6816741">
                <a:moveTo>
                  <a:pt x="4835699" y="470"/>
                </a:moveTo>
                <a:cubicBezTo>
                  <a:pt x="7317455" y="10687"/>
                  <a:pt x="9623835" y="183811"/>
                  <a:pt x="12261659" y="147770"/>
                </a:cubicBezTo>
                <a:lnTo>
                  <a:pt x="12261659" y="137667"/>
                </a:lnTo>
                <a:lnTo>
                  <a:pt x="12326915" y="137670"/>
                </a:lnTo>
                <a:cubicBezTo>
                  <a:pt x="12348072" y="2597159"/>
                  <a:pt x="12331055" y="4623229"/>
                  <a:pt x="12318583" y="6816741"/>
                </a:cubicBezTo>
                <a:lnTo>
                  <a:pt x="87" y="6799445"/>
                </a:lnTo>
                <a:cubicBezTo>
                  <a:pt x="-971" y="4728742"/>
                  <a:pt x="7909" y="2297193"/>
                  <a:pt x="6851" y="226490"/>
                </a:cubicBezTo>
                <a:lnTo>
                  <a:pt x="69659" y="220047"/>
                </a:lnTo>
                <a:lnTo>
                  <a:pt x="69659" y="238386"/>
                </a:lnTo>
                <a:cubicBezTo>
                  <a:pt x="1794456" y="46856"/>
                  <a:pt x="3346645" y="-5660"/>
                  <a:pt x="4835699" y="47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dirty="0" err="1"/>
              <a:t>Mengde</a:t>
            </a:r>
            <a:r>
              <a:rPr lang="en-GB" dirty="0"/>
              <a:t> </a:t>
            </a:r>
            <a:r>
              <a:rPr lang="en-GB" dirty="0" err="1"/>
              <a:t>tekst</a:t>
            </a:r>
            <a:r>
              <a:rPr lang="en-GB" dirty="0"/>
              <a:t> </a:t>
            </a:r>
            <a:r>
              <a:rPr lang="en-GB" dirty="0" err="1"/>
              <a:t>bør</a:t>
            </a:r>
            <a:r>
              <a:rPr lang="en-GB" dirty="0"/>
              <a:t> </a:t>
            </a:r>
            <a:r>
              <a:rPr lang="en-GB" dirty="0" err="1"/>
              <a:t>begrenses</a:t>
            </a:r>
            <a:r>
              <a:rPr lang="en-GB" dirty="0"/>
              <a:t>. </a:t>
            </a:r>
            <a:r>
              <a:rPr lang="en-GB" dirty="0" err="1"/>
              <a:t>Brukt</a:t>
            </a:r>
            <a:r>
              <a:rPr lang="en-GB" dirty="0"/>
              <a:t> </a:t>
            </a:r>
            <a:r>
              <a:rPr lang="en-GB" dirty="0" err="1"/>
              <a:t>notatfeltet</a:t>
            </a:r>
            <a:r>
              <a:rPr lang="en-GB" dirty="0"/>
              <a:t> </a:t>
            </a:r>
            <a:r>
              <a:rPr lang="en-GB" dirty="0" err="1"/>
              <a:t>aktivt</a:t>
            </a:r>
            <a:r>
              <a:rPr lang="en-GB" dirty="0"/>
              <a:t>. </a:t>
            </a:r>
            <a:r>
              <a:rPr lang="en-GB" dirty="0" err="1"/>
              <a:t>Tenk</a:t>
            </a:r>
            <a:r>
              <a:rPr lang="en-GB" dirty="0"/>
              <a:t> </a:t>
            </a:r>
            <a:r>
              <a:rPr lang="en-GB" dirty="0" err="1"/>
              <a:t>på</a:t>
            </a:r>
            <a:r>
              <a:rPr lang="en-GB" dirty="0"/>
              <a:t> at </a:t>
            </a:r>
            <a:r>
              <a:rPr lang="en-GB" dirty="0" err="1"/>
              <a:t>mottaker</a:t>
            </a:r>
            <a:r>
              <a:rPr lang="en-GB" dirty="0"/>
              <a:t> </a:t>
            </a:r>
            <a:r>
              <a:rPr lang="en-GB" dirty="0" err="1"/>
              <a:t>skal</a:t>
            </a:r>
            <a:r>
              <a:rPr lang="en-GB" dirty="0"/>
              <a:t> </a:t>
            </a:r>
            <a:r>
              <a:rPr lang="en-GB" dirty="0" err="1"/>
              <a:t>lytte</a:t>
            </a:r>
            <a:r>
              <a:rPr lang="en-GB" dirty="0"/>
              <a:t> </a:t>
            </a:r>
            <a:r>
              <a:rPr lang="en-GB" dirty="0" err="1"/>
              <a:t>istedenfor</a:t>
            </a:r>
            <a:r>
              <a:rPr lang="en-GB" dirty="0"/>
              <a:t> </a:t>
            </a:r>
            <a:r>
              <a:rPr lang="en-GB" dirty="0" err="1"/>
              <a:t>å</a:t>
            </a:r>
            <a:r>
              <a:rPr lang="en-GB" dirty="0"/>
              <a:t> lese. </a:t>
            </a:r>
            <a:r>
              <a:rPr lang="en-GB" dirty="0" err="1"/>
              <a:t>Tenk</a:t>
            </a:r>
            <a:r>
              <a:rPr lang="en-GB" dirty="0"/>
              <a:t> </a:t>
            </a:r>
            <a:r>
              <a:rPr lang="en-GB" dirty="0" err="1"/>
              <a:t>også</a:t>
            </a:r>
            <a:r>
              <a:rPr lang="en-GB" dirty="0"/>
              <a:t> </a:t>
            </a:r>
            <a:r>
              <a:rPr lang="en-GB" dirty="0" err="1"/>
              <a:t>på</a:t>
            </a:r>
            <a:r>
              <a:rPr lang="en-GB" dirty="0"/>
              <a:t> </a:t>
            </a:r>
            <a:r>
              <a:rPr lang="en-GB" dirty="0" err="1"/>
              <a:t>lesbarheten</a:t>
            </a:r>
            <a:r>
              <a:rPr lang="en-GB" dirty="0"/>
              <a:t>, bruk </a:t>
            </a:r>
            <a:r>
              <a:rPr lang="en-GB" dirty="0" err="1"/>
              <a:t>helst</a:t>
            </a:r>
            <a:r>
              <a:rPr lang="en-GB" dirty="0"/>
              <a:t> </a:t>
            </a:r>
            <a:r>
              <a:rPr lang="en-GB" dirty="0" err="1"/>
              <a:t>ikke</a:t>
            </a:r>
            <a:r>
              <a:rPr lang="en-GB" dirty="0"/>
              <a:t> </a:t>
            </a:r>
            <a:r>
              <a:rPr lang="en-GB" dirty="0" err="1"/>
              <a:t>mindre</a:t>
            </a:r>
            <a:r>
              <a:rPr lang="en-GB" dirty="0"/>
              <a:t> </a:t>
            </a:r>
            <a:r>
              <a:rPr lang="en-GB" dirty="0" err="1"/>
              <a:t>skriftstørrelse</a:t>
            </a:r>
            <a:r>
              <a:rPr lang="en-GB" dirty="0"/>
              <a:t> </a:t>
            </a:r>
            <a:r>
              <a:rPr lang="en-GB" dirty="0" err="1"/>
              <a:t>enn</a:t>
            </a:r>
            <a:r>
              <a:rPr lang="en-GB" dirty="0"/>
              <a:t> 20. Husk at </a:t>
            </a:r>
            <a:r>
              <a:rPr lang="en-GB" dirty="0" err="1"/>
              <a:t>tekst</a:t>
            </a:r>
            <a:r>
              <a:rPr lang="en-GB" dirty="0"/>
              <a:t> </a:t>
            </a:r>
            <a:r>
              <a:rPr lang="en-GB" dirty="0" err="1"/>
              <a:t>på</a:t>
            </a:r>
            <a:r>
              <a:rPr lang="en-GB" dirty="0"/>
              <a:t> </a:t>
            </a:r>
            <a:r>
              <a:rPr lang="en-GB" dirty="0" err="1"/>
              <a:t>bilder</a:t>
            </a:r>
            <a:r>
              <a:rPr lang="en-GB" dirty="0"/>
              <a:t> </a:t>
            </a:r>
            <a:r>
              <a:rPr lang="en-GB" dirty="0" err="1"/>
              <a:t>påvirker</a:t>
            </a:r>
            <a:r>
              <a:rPr lang="en-GB" dirty="0"/>
              <a:t> </a:t>
            </a:r>
            <a:r>
              <a:rPr lang="en-GB" dirty="0" err="1"/>
              <a:t>kontrast</a:t>
            </a:r>
            <a:r>
              <a:rPr lang="en-GB" dirty="0"/>
              <a:t> </a:t>
            </a:r>
            <a:r>
              <a:rPr lang="en-GB" dirty="0" err="1"/>
              <a:t>og</a:t>
            </a:r>
            <a:r>
              <a:rPr lang="en-GB" dirty="0"/>
              <a:t> </a:t>
            </a:r>
            <a:r>
              <a:rPr lang="en-GB" dirty="0" err="1"/>
              <a:t>lesbarhet</a:t>
            </a:r>
            <a:r>
              <a:rPr lang="en-GB" dirty="0"/>
              <a:t>. </a:t>
            </a:r>
            <a:r>
              <a:rPr lang="en-GB" dirty="0" err="1"/>
              <a:t>Tekst</a:t>
            </a:r>
            <a:r>
              <a:rPr lang="en-GB" dirty="0"/>
              <a:t> </a:t>
            </a:r>
            <a:r>
              <a:rPr lang="en-GB" dirty="0" err="1"/>
              <a:t>plasseres</a:t>
            </a:r>
            <a:r>
              <a:rPr lang="en-GB" dirty="0"/>
              <a:t> der det er </a:t>
            </a:r>
            <a:r>
              <a:rPr lang="en-GB" dirty="0" err="1"/>
              <a:t>hensiktsmessig</a:t>
            </a:r>
            <a:r>
              <a:rPr lang="en-GB" dirty="0"/>
              <a:t>. </a:t>
            </a:r>
            <a:r>
              <a:rPr lang="nb-NO" dirty="0"/>
              <a:t>Husk alternativ tekst og fotokreditering på bildet.</a:t>
            </a:r>
          </a:p>
        </p:txBody>
      </p:sp>
    </p:spTree>
    <p:extLst>
      <p:ext uri="{BB962C8B-B14F-4D97-AF65-F5344CB8AC3E}">
        <p14:creationId xmlns:p14="http://schemas.microsoft.com/office/powerpoint/2010/main" val="19729926"/>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A956E53B-E04F-C1BE-4145-F80F09C0B7C0}"/>
              </a:ext>
            </a:extLst>
          </p:cNvPr>
          <p:cNvSpPr>
            <a:spLocks noGrp="1"/>
          </p:cNvSpPr>
          <p:nvPr>
            <p:ph type="media" sz="quarter" idx="11" hasCustomPrompt="1"/>
          </p:nvPr>
        </p:nvSpPr>
        <p:spPr>
          <a:xfrm>
            <a:off x="-3173" y="93887"/>
            <a:ext cx="12209642" cy="6771938"/>
          </a:xfrm>
          <a:custGeom>
            <a:avLst/>
            <a:gdLst>
              <a:gd name="connsiteX0" fmla="*/ 4573199 w 12209642"/>
              <a:gd name="connsiteY0" fmla="*/ 0 h 6771938"/>
              <a:gd name="connsiteX1" fmla="*/ 5835536 w 12209642"/>
              <a:gd name="connsiteY1" fmla="*/ 13751 h 6771938"/>
              <a:gd name="connsiteX2" fmla="*/ 5916037 w 12209642"/>
              <a:gd name="connsiteY2" fmla="*/ 15413 h 6771938"/>
              <a:gd name="connsiteX3" fmla="*/ 6663572 w 12209642"/>
              <a:gd name="connsiteY3" fmla="*/ 34889 h 6771938"/>
              <a:gd name="connsiteX4" fmla="*/ 7695576 w 12209642"/>
              <a:gd name="connsiteY4" fmla="*/ 66070 h 6771938"/>
              <a:gd name="connsiteX5" fmla="*/ 12195173 w 12209642"/>
              <a:gd name="connsiteY5" fmla="*/ 146727 h 6771938"/>
              <a:gd name="connsiteX6" fmla="*/ 12195173 w 12209642"/>
              <a:gd name="connsiteY6" fmla="*/ 146152 h 6771938"/>
              <a:gd name="connsiteX7" fmla="*/ 12200794 w 12209642"/>
              <a:gd name="connsiteY7" fmla="*/ 146152 h 6771938"/>
              <a:gd name="connsiteX8" fmla="*/ 12187652 w 12209642"/>
              <a:gd name="connsiteY8" fmla="*/ 6771938 h 6771938"/>
              <a:gd name="connsiteX9" fmla="*/ 3175 w 12209642"/>
              <a:gd name="connsiteY9" fmla="*/ 6770931 h 6771938"/>
              <a:gd name="connsiteX10" fmla="*/ 0 w 12209642"/>
              <a:gd name="connsiteY10" fmla="*/ 234972 h 6771938"/>
              <a:gd name="connsiteX11" fmla="*/ 3173 w 12209642"/>
              <a:gd name="connsiteY11" fmla="*/ 234645 h 6771938"/>
              <a:gd name="connsiteX12" fmla="*/ 3173 w 12209642"/>
              <a:gd name="connsiteY12" fmla="*/ 237343 h 6771938"/>
              <a:gd name="connsiteX13" fmla="*/ 851695 w 12209642"/>
              <a:gd name="connsiteY13" fmla="*/ 152790 h 6771938"/>
              <a:gd name="connsiteX14" fmla="*/ 1373141 w 12209642"/>
              <a:gd name="connsiteY14" fmla="*/ 112474 h 6771938"/>
              <a:gd name="connsiteX15" fmla="*/ 1744648 w 12209642"/>
              <a:gd name="connsiteY15" fmla="*/ 87156 h 6771938"/>
              <a:gd name="connsiteX16" fmla="*/ 3122726 w 12209642"/>
              <a:gd name="connsiteY16" fmla="*/ 21270 h 6771938"/>
              <a:gd name="connsiteX17" fmla="*/ 3334026 w 12209642"/>
              <a:gd name="connsiteY17" fmla="*/ 14354 h 6771938"/>
              <a:gd name="connsiteX18" fmla="*/ 4018918 w 12209642"/>
              <a:gd name="connsiteY18" fmla="*/ 1621 h 67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9642" h="6771938">
                <a:moveTo>
                  <a:pt x="4573199" y="0"/>
                </a:moveTo>
                <a:lnTo>
                  <a:pt x="5835536" y="13751"/>
                </a:lnTo>
                <a:lnTo>
                  <a:pt x="5916037" y="15413"/>
                </a:lnTo>
                <a:lnTo>
                  <a:pt x="6663572" y="34889"/>
                </a:lnTo>
                <a:lnTo>
                  <a:pt x="7695576" y="66070"/>
                </a:lnTo>
                <a:cubicBezTo>
                  <a:pt x="9149104" y="114677"/>
                  <a:pt x="10612478" y="168352"/>
                  <a:pt x="12195173" y="146727"/>
                </a:cubicBezTo>
                <a:lnTo>
                  <a:pt x="12195173" y="146152"/>
                </a:lnTo>
                <a:lnTo>
                  <a:pt x="12200794" y="146152"/>
                </a:lnTo>
                <a:cubicBezTo>
                  <a:pt x="12221951" y="2605641"/>
                  <a:pt x="12200124" y="4578426"/>
                  <a:pt x="12187652" y="6771938"/>
                </a:cubicBezTo>
                <a:lnTo>
                  <a:pt x="3175" y="6770931"/>
                </a:lnTo>
                <a:cubicBezTo>
                  <a:pt x="2117" y="4700228"/>
                  <a:pt x="1058" y="2305675"/>
                  <a:pt x="0" y="234972"/>
                </a:cubicBezTo>
                <a:lnTo>
                  <a:pt x="3173" y="234645"/>
                </a:lnTo>
                <a:lnTo>
                  <a:pt x="3173" y="237343"/>
                </a:lnTo>
                <a:cubicBezTo>
                  <a:pt x="290639" y="205421"/>
                  <a:pt x="573311" y="177361"/>
                  <a:pt x="851695" y="152790"/>
                </a:cubicBezTo>
                <a:lnTo>
                  <a:pt x="1373141" y="112474"/>
                </a:lnTo>
                <a:lnTo>
                  <a:pt x="1744648" y="87156"/>
                </a:lnTo>
                <a:cubicBezTo>
                  <a:pt x="2231619" y="57252"/>
                  <a:pt x="2704419" y="35906"/>
                  <a:pt x="3122726" y="21270"/>
                </a:cubicBezTo>
                <a:lnTo>
                  <a:pt x="3334026" y="14354"/>
                </a:lnTo>
                <a:lnTo>
                  <a:pt x="4018918" y="1621"/>
                </a:ln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2026994986"/>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1">
            <a:extLst>
              <a:ext uri="{FF2B5EF4-FFF2-40B4-BE49-F238E27FC236}">
                <a16:creationId xmlns:a16="http://schemas.microsoft.com/office/drawing/2014/main" id="{A2518FC7-80E2-A8D6-8EA9-E3D6420A171B}"/>
              </a:ext>
            </a:extLst>
          </p:cNvPr>
          <p:cNvSpPr>
            <a:spLocks noGrp="1"/>
          </p:cNvSpPr>
          <p:nvPr>
            <p:ph type="pic" sz="quarter" idx="13" hasCustomPrompt="1"/>
          </p:nvPr>
        </p:nvSpPr>
        <p:spPr>
          <a:xfrm>
            <a:off x="7398662" y="205952"/>
            <a:ext cx="4266635" cy="6675032"/>
          </a:xfrm>
          <a:custGeom>
            <a:avLst/>
            <a:gdLst>
              <a:gd name="connsiteX0" fmla="*/ 1713702 w 4266635"/>
              <a:gd name="connsiteY0" fmla="*/ 0 h 6675032"/>
              <a:gd name="connsiteX1" fmla="*/ 1754606 w 4266635"/>
              <a:gd name="connsiteY1" fmla="*/ 1325 h 6675032"/>
              <a:gd name="connsiteX2" fmla="*/ 4011427 w 4266635"/>
              <a:gd name="connsiteY2" fmla="*/ 39571 h 6675032"/>
              <a:gd name="connsiteX3" fmla="*/ 4256367 w 4266635"/>
              <a:gd name="connsiteY3" fmla="*/ 38034 h 6675032"/>
              <a:gd name="connsiteX4" fmla="*/ 4266635 w 4266635"/>
              <a:gd name="connsiteY4" fmla="*/ 41110 h 6675032"/>
              <a:gd name="connsiteX5" fmla="*/ 4047047 w 4266635"/>
              <a:gd name="connsiteY5" fmla="*/ 917664 h 6675032"/>
              <a:gd name="connsiteX6" fmla="*/ 3738390 w 4266635"/>
              <a:gd name="connsiteY6" fmla="*/ 2138913 h 6675032"/>
              <a:gd name="connsiteX7" fmla="*/ 3735064 w 4266635"/>
              <a:gd name="connsiteY7" fmla="*/ 2138913 h 6675032"/>
              <a:gd name="connsiteX8" fmla="*/ 3180579 w 4266635"/>
              <a:gd name="connsiteY8" fmla="*/ 4350099 h 6675032"/>
              <a:gd name="connsiteX9" fmla="*/ 3181497 w 4266635"/>
              <a:gd name="connsiteY9" fmla="*/ 4350099 h 6675032"/>
              <a:gd name="connsiteX10" fmla="*/ 2610068 w 4266635"/>
              <a:gd name="connsiteY10" fmla="*/ 6660321 h 6675032"/>
              <a:gd name="connsiteX11" fmla="*/ 0 w 4266635"/>
              <a:gd name="connsiteY11" fmla="*/ 6663496 h 6675032"/>
              <a:gd name="connsiteX12" fmla="*/ 600732 w 4266635"/>
              <a:gd name="connsiteY12" fmla="*/ 4350099 h 6675032"/>
              <a:gd name="connsiteX13" fmla="*/ 599086 w 4266635"/>
              <a:gd name="connsiteY13" fmla="*/ 4350099 h 6675032"/>
              <a:gd name="connsiteX14" fmla="*/ 1155368 w 4266635"/>
              <a:gd name="connsiteY14" fmla="*/ 2134650 h 6675032"/>
              <a:gd name="connsiteX15" fmla="*/ 1157991 w 4266635"/>
              <a:gd name="connsiteY15" fmla="*/ 2134650 h 6675032"/>
              <a:gd name="connsiteX16" fmla="*/ 1295471 w 4266635"/>
              <a:gd name="connsiteY16" fmla="*/ 1598862 h 6675032"/>
              <a:gd name="connsiteX17" fmla="*/ 1710004 w 4266635"/>
              <a:gd name="connsiteY17" fmla="*/ 141 h 667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6635" h="6675032">
                <a:moveTo>
                  <a:pt x="1713702" y="0"/>
                </a:moveTo>
                <a:lnTo>
                  <a:pt x="1754606" y="1325"/>
                </a:lnTo>
                <a:cubicBezTo>
                  <a:pt x="2490734" y="22852"/>
                  <a:pt x="3238446" y="38950"/>
                  <a:pt x="4011427" y="39571"/>
                </a:cubicBezTo>
                <a:lnTo>
                  <a:pt x="4256367" y="38034"/>
                </a:lnTo>
                <a:lnTo>
                  <a:pt x="4266635" y="41110"/>
                </a:lnTo>
                <a:lnTo>
                  <a:pt x="4047047" y="917664"/>
                </a:lnTo>
                <a:lnTo>
                  <a:pt x="3738390" y="2138913"/>
                </a:lnTo>
                <a:lnTo>
                  <a:pt x="3735064" y="2138913"/>
                </a:lnTo>
                <a:lnTo>
                  <a:pt x="3180579" y="4350099"/>
                </a:lnTo>
                <a:lnTo>
                  <a:pt x="3181497" y="4350099"/>
                </a:lnTo>
                <a:cubicBezTo>
                  <a:pt x="3003721" y="5065140"/>
                  <a:pt x="2787844" y="5945280"/>
                  <a:pt x="2610068" y="6660321"/>
                </a:cubicBezTo>
                <a:cubicBezTo>
                  <a:pt x="1682895" y="6682546"/>
                  <a:pt x="1060523" y="6676196"/>
                  <a:pt x="0" y="6663496"/>
                </a:cubicBezTo>
                <a:lnTo>
                  <a:pt x="600732" y="4350099"/>
                </a:lnTo>
                <a:lnTo>
                  <a:pt x="599086" y="4350099"/>
                </a:lnTo>
                <a:lnTo>
                  <a:pt x="1155368" y="2134650"/>
                </a:lnTo>
                <a:lnTo>
                  <a:pt x="1157991" y="2134650"/>
                </a:lnTo>
                <a:lnTo>
                  <a:pt x="1295471" y="1598862"/>
                </a:lnTo>
                <a:cubicBezTo>
                  <a:pt x="1433649" y="1065955"/>
                  <a:pt x="1570934" y="549122"/>
                  <a:pt x="1710004" y="141"/>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Tree>
    <p:extLst>
      <p:ext uri="{BB962C8B-B14F-4D97-AF65-F5344CB8AC3E}">
        <p14:creationId xmlns:p14="http://schemas.microsoft.com/office/powerpoint/2010/main" val="261918788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E79D1F98-29B5-F4CA-176C-08B6AFFB5A9E}"/>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6AF2A64A-33D4-A1A0-4083-444C652D4AD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D0F76CC8-C0BB-33AE-5280-CF28FECD19D2}"/>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10441028-4EC5-96F0-BD93-1F78F2045B8C}"/>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chemeClr val="tx2">
                    <a:lumMod val="10000"/>
                  </a:schemeClr>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Mentz </a:t>
            </a:r>
            <a:r>
              <a:rPr lang="nb-NO" sz="1200" b="0" i="0" u="none" strike="noStrike" dirty="0" err="1">
                <a:solidFill>
                  <a:schemeClr val="tx2">
                    <a:lumMod val="10000"/>
                  </a:schemeClr>
                </a:solidFill>
                <a:effectLst/>
                <a:latin typeface="Arial" panose="020B0604020202020204" pitchFamily="34" charset="0"/>
                <a:cs typeface="Arial" panose="020B0604020202020204" pitchFamily="34" charset="0"/>
              </a:rPr>
              <a:t>Indergaard</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/NTNU</a:t>
            </a:r>
            <a:r>
              <a:rPr lang="nb-NO" sz="1200" dirty="0">
                <a:solidFill>
                  <a:schemeClr val="tx2">
                    <a:lumMod val="10000"/>
                  </a:schemeClr>
                </a:solidFill>
                <a:latin typeface="Arial" panose="020B0604020202020204" pitchFamily="34" charset="0"/>
                <a:cs typeface="Arial" panose="020B0604020202020204" pitchFamily="34" charset="0"/>
              </a:rPr>
              <a:t>   Gjøvik – Foto: </a:t>
            </a:r>
            <a:r>
              <a:rPr lang="nb-NO" sz="1200" dirty="0">
                <a:solidFill>
                  <a:schemeClr val="tx2">
                    <a:lumMod val="10000"/>
                  </a:schemeClr>
                </a:solidFill>
                <a:effectLst/>
                <a:latin typeface="Arial" panose="020B0604020202020204" pitchFamily="34" charset="0"/>
                <a:cs typeface="Arial" panose="020B0604020202020204" pitchFamily="34" charset="0"/>
              </a:rPr>
              <a:t>Espen </a:t>
            </a:r>
            <a:r>
              <a:rPr lang="nb-NO" sz="1200" dirty="0" err="1">
                <a:solidFill>
                  <a:schemeClr val="tx2">
                    <a:lumMod val="10000"/>
                  </a:schemeClr>
                </a:solidFill>
                <a:effectLst/>
                <a:latin typeface="Arial" panose="020B0604020202020204" pitchFamily="34" charset="0"/>
                <a:cs typeface="Arial" panose="020B0604020202020204" pitchFamily="34" charset="0"/>
              </a:rPr>
              <a:t>Taftø</a:t>
            </a:r>
            <a:r>
              <a:rPr lang="nb-NO" sz="1200" dirty="0">
                <a:solidFill>
                  <a:schemeClr val="tx2">
                    <a:lumMod val="10000"/>
                  </a:schemeClr>
                </a:solidFill>
                <a:effectLst/>
                <a:latin typeface="Arial" panose="020B0604020202020204" pitchFamily="34" charset="0"/>
                <a:cs typeface="Arial" panose="020B0604020202020204" pitchFamily="34" charset="0"/>
              </a:rPr>
              <a:t> Vestad/NTNU</a:t>
            </a:r>
            <a:r>
              <a:rPr lang="nb-NO" sz="1200" dirty="0">
                <a:solidFill>
                  <a:schemeClr val="tx2">
                    <a:lumMod val="10000"/>
                  </a:schemeClr>
                </a:solidFill>
                <a:latin typeface="Arial" panose="020B0604020202020204" pitchFamily="34" charset="0"/>
                <a:cs typeface="Arial" panose="020B0604020202020204" pitchFamily="34" charset="0"/>
              </a:rPr>
              <a:t>   |   Ålesund – Foto: </a:t>
            </a:r>
            <a:r>
              <a:rPr lang="nb-NO" sz="1200" dirty="0">
                <a:solidFill>
                  <a:schemeClr val="tx2">
                    <a:lumMod val="10000"/>
                  </a:schemeClr>
                </a:solidFill>
                <a:effectLst/>
                <a:latin typeface="Arial" panose="020B0604020202020204" pitchFamily="34" charset="0"/>
                <a:cs typeface="Arial" panose="020B0604020202020204" pitchFamily="34" charset="0"/>
              </a:rPr>
              <a:t>Sissel Basso/NTNU</a:t>
            </a:r>
            <a:r>
              <a:rPr lang="nb-NO" sz="1200" dirty="0">
                <a:solidFill>
                  <a:schemeClr val="tx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318695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7"/>
            <a:ext cx="12209642" cy="6776288"/>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85189"/>
              <a:gd name="connsiteX1" fmla="*/ 5864223 w 12213430"/>
              <a:gd name="connsiteY1" fmla="*/ 18413 h 6785189"/>
              <a:gd name="connsiteX2" fmla="*/ 10334943 w 12213430"/>
              <a:gd name="connsiteY2" fmla="*/ 134890 h 6785189"/>
              <a:gd name="connsiteX3" fmla="*/ 10785474 w 12213430"/>
              <a:gd name="connsiteY3" fmla="*/ 141073 h 6785189"/>
              <a:gd name="connsiteX4" fmla="*/ 10785474 w 12213430"/>
              <a:gd name="connsiteY4" fmla="*/ 963452 h 6785189"/>
              <a:gd name="connsiteX5" fmla="*/ 10856104 w 12213430"/>
              <a:gd name="connsiteY5" fmla="*/ 1034082 h 6785189"/>
              <a:gd name="connsiteX6" fmla="*/ 11633911 w 12213430"/>
              <a:gd name="connsiteY6" fmla="*/ 1034082 h 6785189"/>
              <a:gd name="connsiteX7" fmla="*/ 11704541 w 12213430"/>
              <a:gd name="connsiteY7" fmla="*/ 963452 h 6785189"/>
              <a:gd name="connsiteX8" fmla="*/ 11704541 w 12213430"/>
              <a:gd name="connsiteY8" fmla="*/ 150472 h 6785189"/>
              <a:gd name="connsiteX9" fmla="*/ 12200794 w 12213430"/>
              <a:gd name="connsiteY9" fmla="*/ 150502 h 6785189"/>
              <a:gd name="connsiteX10" fmla="*/ 12200352 w 12213430"/>
              <a:gd name="connsiteY10" fmla="*/ 6427038 h 6785189"/>
              <a:gd name="connsiteX11" fmla="*/ 3175 w 12213430"/>
              <a:gd name="connsiteY11" fmla="*/ 6775281 h 6785189"/>
              <a:gd name="connsiteX12" fmla="*/ 0 w 12213430"/>
              <a:gd name="connsiteY12" fmla="*/ 239322 h 6785189"/>
              <a:gd name="connsiteX13" fmla="*/ 4173849 w 12213430"/>
              <a:gd name="connsiteY13" fmla="*/ 0 h 6785189"/>
              <a:gd name="connsiteX0" fmla="*/ 4173849 w 12213430"/>
              <a:gd name="connsiteY0" fmla="*/ 0 h 6775281"/>
              <a:gd name="connsiteX1" fmla="*/ 5864223 w 12213430"/>
              <a:gd name="connsiteY1" fmla="*/ 18413 h 6775281"/>
              <a:gd name="connsiteX2" fmla="*/ 10334943 w 12213430"/>
              <a:gd name="connsiteY2" fmla="*/ 134890 h 6775281"/>
              <a:gd name="connsiteX3" fmla="*/ 10785474 w 12213430"/>
              <a:gd name="connsiteY3" fmla="*/ 141073 h 6775281"/>
              <a:gd name="connsiteX4" fmla="*/ 10785474 w 12213430"/>
              <a:gd name="connsiteY4" fmla="*/ 963452 h 6775281"/>
              <a:gd name="connsiteX5" fmla="*/ 10856104 w 12213430"/>
              <a:gd name="connsiteY5" fmla="*/ 1034082 h 6775281"/>
              <a:gd name="connsiteX6" fmla="*/ 11633911 w 12213430"/>
              <a:gd name="connsiteY6" fmla="*/ 1034082 h 6775281"/>
              <a:gd name="connsiteX7" fmla="*/ 11704541 w 12213430"/>
              <a:gd name="connsiteY7" fmla="*/ 963452 h 6775281"/>
              <a:gd name="connsiteX8" fmla="*/ 11704541 w 12213430"/>
              <a:gd name="connsiteY8" fmla="*/ 150472 h 6775281"/>
              <a:gd name="connsiteX9" fmla="*/ 12200794 w 12213430"/>
              <a:gd name="connsiteY9" fmla="*/ 150502 h 6775281"/>
              <a:gd name="connsiteX10" fmla="*/ 12200352 w 12213430"/>
              <a:gd name="connsiteY10" fmla="*/ 6427038 h 6775281"/>
              <a:gd name="connsiteX11" fmla="*/ 3175 w 12213430"/>
              <a:gd name="connsiteY11" fmla="*/ 6775281 h 6775281"/>
              <a:gd name="connsiteX12" fmla="*/ 0 w 12213430"/>
              <a:gd name="connsiteY12" fmla="*/ 239322 h 6775281"/>
              <a:gd name="connsiteX13" fmla="*/ 4173849 w 12213430"/>
              <a:gd name="connsiteY13" fmla="*/ 0 h 6775281"/>
              <a:gd name="connsiteX0" fmla="*/ 4173849 w 12209642"/>
              <a:gd name="connsiteY0" fmla="*/ 0 h 6776288"/>
              <a:gd name="connsiteX1" fmla="*/ 5864223 w 12209642"/>
              <a:gd name="connsiteY1" fmla="*/ 18413 h 6776288"/>
              <a:gd name="connsiteX2" fmla="*/ 10334943 w 12209642"/>
              <a:gd name="connsiteY2" fmla="*/ 134890 h 6776288"/>
              <a:gd name="connsiteX3" fmla="*/ 10785474 w 12209642"/>
              <a:gd name="connsiteY3" fmla="*/ 141073 h 6776288"/>
              <a:gd name="connsiteX4" fmla="*/ 10785474 w 12209642"/>
              <a:gd name="connsiteY4" fmla="*/ 963452 h 6776288"/>
              <a:gd name="connsiteX5" fmla="*/ 10856104 w 12209642"/>
              <a:gd name="connsiteY5" fmla="*/ 1034082 h 6776288"/>
              <a:gd name="connsiteX6" fmla="*/ 11633911 w 12209642"/>
              <a:gd name="connsiteY6" fmla="*/ 1034082 h 6776288"/>
              <a:gd name="connsiteX7" fmla="*/ 11704541 w 12209642"/>
              <a:gd name="connsiteY7" fmla="*/ 963452 h 6776288"/>
              <a:gd name="connsiteX8" fmla="*/ 11704541 w 12209642"/>
              <a:gd name="connsiteY8" fmla="*/ 150472 h 6776288"/>
              <a:gd name="connsiteX9" fmla="*/ 12200794 w 12209642"/>
              <a:gd name="connsiteY9" fmla="*/ 150502 h 6776288"/>
              <a:gd name="connsiteX10" fmla="*/ 12187652 w 12209642"/>
              <a:gd name="connsiteY10" fmla="*/ 6776288 h 6776288"/>
              <a:gd name="connsiteX11" fmla="*/ 3175 w 12209642"/>
              <a:gd name="connsiteY11" fmla="*/ 6775281 h 6776288"/>
              <a:gd name="connsiteX12" fmla="*/ 0 w 12209642"/>
              <a:gd name="connsiteY12" fmla="*/ 239322 h 6776288"/>
              <a:gd name="connsiteX13" fmla="*/ 4173849 w 12209642"/>
              <a:gd name="connsiteY13" fmla="*/ 0 h 6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7628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82776"/>
                  <a:pt x="12187652" y="6776288"/>
                </a:cubicBezTo>
                <a:lnTo>
                  <a:pt x="3175" y="6775281"/>
                </a:lnTo>
                <a:cubicBezTo>
                  <a:pt x="2117" y="4704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121336005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398662" y="206093"/>
            <a:ext cx="4047047" cy="6674891"/>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 name="connsiteX0" fmla="*/ 1671904 w 4008947"/>
              <a:gd name="connsiteY0" fmla="*/ 0 h 6663329"/>
              <a:gd name="connsiteX1" fmla="*/ 3194878 w 4008947"/>
              <a:gd name="connsiteY1" fmla="*/ 36537 h 6663329"/>
              <a:gd name="connsiteX2" fmla="*/ 3342363 w 4008947"/>
              <a:gd name="connsiteY2" fmla="*/ 37168 h 6663329"/>
              <a:gd name="connsiteX3" fmla="*/ 3348713 w 4008947"/>
              <a:gd name="connsiteY3" fmla="*/ 850063 h 6663329"/>
              <a:gd name="connsiteX4" fmla="*/ 3416173 w 4008947"/>
              <a:gd name="connsiteY4" fmla="*/ 917523 h 6663329"/>
              <a:gd name="connsiteX5" fmla="*/ 4008947 w 4008947"/>
              <a:gd name="connsiteY5" fmla="*/ 917523 h 6663329"/>
              <a:gd name="connsiteX6" fmla="*/ 3700290 w 4008947"/>
              <a:gd name="connsiteY6" fmla="*/ 2138772 h 6663329"/>
              <a:gd name="connsiteX7" fmla="*/ 3696964 w 4008947"/>
              <a:gd name="connsiteY7" fmla="*/ 2138772 h 6663329"/>
              <a:gd name="connsiteX8" fmla="*/ 3142479 w 4008947"/>
              <a:gd name="connsiteY8" fmla="*/ 4349958 h 6663329"/>
              <a:gd name="connsiteX9" fmla="*/ 3143397 w 4008947"/>
              <a:gd name="connsiteY9" fmla="*/ 4349958 h 6663329"/>
              <a:gd name="connsiteX10" fmla="*/ 2571968 w 4008947"/>
              <a:gd name="connsiteY10" fmla="*/ 6660180 h 6663329"/>
              <a:gd name="connsiteX11" fmla="*/ 0 w 4008947"/>
              <a:gd name="connsiteY11" fmla="*/ 6549055 h 6663329"/>
              <a:gd name="connsiteX12" fmla="*/ 562632 w 4008947"/>
              <a:gd name="connsiteY12" fmla="*/ 4349958 h 6663329"/>
              <a:gd name="connsiteX13" fmla="*/ 560986 w 4008947"/>
              <a:gd name="connsiteY13" fmla="*/ 4349958 h 6663329"/>
              <a:gd name="connsiteX14" fmla="*/ 1117268 w 4008947"/>
              <a:gd name="connsiteY14" fmla="*/ 2134509 h 6663329"/>
              <a:gd name="connsiteX15" fmla="*/ 1119891 w 4008947"/>
              <a:gd name="connsiteY15" fmla="*/ 2134509 h 6663329"/>
              <a:gd name="connsiteX16" fmla="*/ 1257371 w 4008947"/>
              <a:gd name="connsiteY16" fmla="*/ 1598721 h 6663329"/>
              <a:gd name="connsiteX17" fmla="*/ 1671904 w 4008947"/>
              <a:gd name="connsiteY17" fmla="*/ 0 h 6663329"/>
              <a:gd name="connsiteX0" fmla="*/ 1710004 w 4047047"/>
              <a:gd name="connsiteY0" fmla="*/ 0 h 6682432"/>
              <a:gd name="connsiteX1" fmla="*/ 3232978 w 4047047"/>
              <a:gd name="connsiteY1" fmla="*/ 36537 h 6682432"/>
              <a:gd name="connsiteX2" fmla="*/ 3380463 w 4047047"/>
              <a:gd name="connsiteY2" fmla="*/ 37168 h 6682432"/>
              <a:gd name="connsiteX3" fmla="*/ 3386813 w 4047047"/>
              <a:gd name="connsiteY3" fmla="*/ 850063 h 6682432"/>
              <a:gd name="connsiteX4" fmla="*/ 3454273 w 4047047"/>
              <a:gd name="connsiteY4" fmla="*/ 917523 h 6682432"/>
              <a:gd name="connsiteX5" fmla="*/ 4047047 w 4047047"/>
              <a:gd name="connsiteY5" fmla="*/ 917523 h 6682432"/>
              <a:gd name="connsiteX6" fmla="*/ 3738390 w 4047047"/>
              <a:gd name="connsiteY6" fmla="*/ 2138772 h 6682432"/>
              <a:gd name="connsiteX7" fmla="*/ 3735064 w 4047047"/>
              <a:gd name="connsiteY7" fmla="*/ 2138772 h 6682432"/>
              <a:gd name="connsiteX8" fmla="*/ 3180579 w 4047047"/>
              <a:gd name="connsiteY8" fmla="*/ 4349958 h 6682432"/>
              <a:gd name="connsiteX9" fmla="*/ 3181497 w 4047047"/>
              <a:gd name="connsiteY9" fmla="*/ 4349958 h 6682432"/>
              <a:gd name="connsiteX10" fmla="*/ 2610068 w 4047047"/>
              <a:gd name="connsiteY10" fmla="*/ 6660180 h 6682432"/>
              <a:gd name="connsiteX11" fmla="*/ 0 w 4047047"/>
              <a:gd name="connsiteY11" fmla="*/ 6663355 h 6682432"/>
              <a:gd name="connsiteX12" fmla="*/ 600732 w 4047047"/>
              <a:gd name="connsiteY12" fmla="*/ 4349958 h 6682432"/>
              <a:gd name="connsiteX13" fmla="*/ 599086 w 4047047"/>
              <a:gd name="connsiteY13" fmla="*/ 4349958 h 6682432"/>
              <a:gd name="connsiteX14" fmla="*/ 1155368 w 4047047"/>
              <a:gd name="connsiteY14" fmla="*/ 2134509 h 6682432"/>
              <a:gd name="connsiteX15" fmla="*/ 1157991 w 4047047"/>
              <a:gd name="connsiteY15" fmla="*/ 2134509 h 6682432"/>
              <a:gd name="connsiteX16" fmla="*/ 1295471 w 4047047"/>
              <a:gd name="connsiteY16" fmla="*/ 1598721 h 6682432"/>
              <a:gd name="connsiteX17" fmla="*/ 1710004 w 4047047"/>
              <a:gd name="connsiteY17" fmla="*/ 0 h 6682432"/>
              <a:gd name="connsiteX0" fmla="*/ 1710004 w 4047047"/>
              <a:gd name="connsiteY0" fmla="*/ 0 h 6674891"/>
              <a:gd name="connsiteX1" fmla="*/ 3232978 w 4047047"/>
              <a:gd name="connsiteY1" fmla="*/ 36537 h 6674891"/>
              <a:gd name="connsiteX2" fmla="*/ 3380463 w 4047047"/>
              <a:gd name="connsiteY2" fmla="*/ 37168 h 6674891"/>
              <a:gd name="connsiteX3" fmla="*/ 3386813 w 4047047"/>
              <a:gd name="connsiteY3" fmla="*/ 850063 h 6674891"/>
              <a:gd name="connsiteX4" fmla="*/ 3454273 w 4047047"/>
              <a:gd name="connsiteY4" fmla="*/ 917523 h 6674891"/>
              <a:gd name="connsiteX5" fmla="*/ 4047047 w 4047047"/>
              <a:gd name="connsiteY5" fmla="*/ 917523 h 6674891"/>
              <a:gd name="connsiteX6" fmla="*/ 3738390 w 4047047"/>
              <a:gd name="connsiteY6" fmla="*/ 2138772 h 6674891"/>
              <a:gd name="connsiteX7" fmla="*/ 3735064 w 4047047"/>
              <a:gd name="connsiteY7" fmla="*/ 2138772 h 6674891"/>
              <a:gd name="connsiteX8" fmla="*/ 3180579 w 4047047"/>
              <a:gd name="connsiteY8" fmla="*/ 4349958 h 6674891"/>
              <a:gd name="connsiteX9" fmla="*/ 3181497 w 4047047"/>
              <a:gd name="connsiteY9" fmla="*/ 4349958 h 6674891"/>
              <a:gd name="connsiteX10" fmla="*/ 2610068 w 4047047"/>
              <a:gd name="connsiteY10" fmla="*/ 6660180 h 6674891"/>
              <a:gd name="connsiteX11" fmla="*/ 0 w 4047047"/>
              <a:gd name="connsiteY11" fmla="*/ 6663355 h 6674891"/>
              <a:gd name="connsiteX12" fmla="*/ 600732 w 4047047"/>
              <a:gd name="connsiteY12" fmla="*/ 4349958 h 6674891"/>
              <a:gd name="connsiteX13" fmla="*/ 599086 w 4047047"/>
              <a:gd name="connsiteY13" fmla="*/ 4349958 h 6674891"/>
              <a:gd name="connsiteX14" fmla="*/ 1155368 w 4047047"/>
              <a:gd name="connsiteY14" fmla="*/ 2134509 h 6674891"/>
              <a:gd name="connsiteX15" fmla="*/ 1157991 w 4047047"/>
              <a:gd name="connsiteY15" fmla="*/ 2134509 h 6674891"/>
              <a:gd name="connsiteX16" fmla="*/ 1295471 w 4047047"/>
              <a:gd name="connsiteY16" fmla="*/ 1598721 h 6674891"/>
              <a:gd name="connsiteX17" fmla="*/ 1710004 w 4047047"/>
              <a:gd name="connsiteY17" fmla="*/ 0 h 6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7047" h="6674891">
                <a:moveTo>
                  <a:pt x="1710004" y="0"/>
                </a:moveTo>
                <a:lnTo>
                  <a:pt x="3232978" y="36537"/>
                </a:lnTo>
                <a:lnTo>
                  <a:pt x="3380463" y="37168"/>
                </a:lnTo>
                <a:cubicBezTo>
                  <a:pt x="3381521" y="304958"/>
                  <a:pt x="3385755" y="582273"/>
                  <a:pt x="3386813" y="850063"/>
                </a:cubicBezTo>
                <a:cubicBezTo>
                  <a:pt x="3386813" y="887320"/>
                  <a:pt x="3417016" y="917523"/>
                  <a:pt x="3454273" y="917523"/>
                </a:cubicBezTo>
                <a:lnTo>
                  <a:pt x="4047047" y="917523"/>
                </a:lnTo>
                <a:lnTo>
                  <a:pt x="3738390" y="2138772"/>
                </a:lnTo>
                <a:lnTo>
                  <a:pt x="3735064" y="2138772"/>
                </a:lnTo>
                <a:lnTo>
                  <a:pt x="3180579" y="4349958"/>
                </a:lnTo>
                <a:lnTo>
                  <a:pt x="3181497" y="4349958"/>
                </a:lnTo>
                <a:cubicBezTo>
                  <a:pt x="3003721" y="5064999"/>
                  <a:pt x="2787844" y="5945139"/>
                  <a:pt x="2610068" y="6660180"/>
                </a:cubicBezTo>
                <a:cubicBezTo>
                  <a:pt x="1682895" y="6682405"/>
                  <a:pt x="1060523" y="6676055"/>
                  <a:pt x="0" y="6663355"/>
                </a:cubicBezTo>
                <a:lnTo>
                  <a:pt x="600732" y="4349958"/>
                </a:lnTo>
                <a:lnTo>
                  <a:pt x="599086" y="4349958"/>
                </a:lnTo>
                <a:lnTo>
                  <a:pt x="1155368" y="2134509"/>
                </a:lnTo>
                <a:lnTo>
                  <a:pt x="1157991" y="2134509"/>
                </a:lnTo>
                <a:lnTo>
                  <a:pt x="1295471" y="1598721"/>
                </a:lnTo>
                <a:cubicBezTo>
                  <a:pt x="1433649" y="1065814"/>
                  <a:pt x="1570934" y="548981"/>
                  <a:pt x="17100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109347444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5BF775BB-34B2-5BB8-ED01-97B2145D989C}"/>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8ACAA394-6831-A527-E044-958492ACCACF}"/>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9E365887-CF20-77C7-D583-F0E233EC7624}"/>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A631C8ED-029D-AADC-D24B-81959429DB56}"/>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9024367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8094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2"/>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24"/>
          <a:stretch>
            <a:fillRect/>
          </a:stretch>
        </p:blipFill>
        <p:spPr>
          <a:xfrm>
            <a:off x="10649432" y="101007"/>
            <a:ext cx="1051935" cy="1022609"/>
          </a:xfrm>
          <a:prstGeom prst="rect">
            <a:avLst/>
          </a:prstGeom>
          <a:effectLst>
            <a:outerShdw blurRad="63500" sx="102000" sy="102000" algn="ctr" rotWithShape="0">
              <a:prstClr val="black">
                <a:alpha val="30000"/>
              </a:prstClr>
            </a:outerShdw>
          </a:effectLst>
        </p:spPr>
      </p:pic>
      <p:sp>
        <p:nvSpPr>
          <p:cNvPr id="2" name="TextBox 3" descr="Sidenummer">
            <a:extLst>
              <a:ext uri="{FF2B5EF4-FFF2-40B4-BE49-F238E27FC236}">
                <a16:creationId xmlns:a16="http://schemas.microsoft.com/office/drawing/2014/main" id="{3ECBF563-9A5F-5F72-6A5E-5B4A96EE1C6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1602605"/>
      </p:ext>
    </p:extLst>
  </p:cSld>
  <p:clrMap bg1="lt1" tx1="dk1" bg2="lt2" tx2="dk2" accent1="accent1" accent2="accent2" accent3="accent3" accent4="accent4" accent5="accent5" accent6="accent6" hlink="hlink" folHlink="folHlink"/>
  <p:sldLayoutIdLst>
    <p:sldLayoutId id="2147483690" r:id="rId1"/>
    <p:sldLayoutId id="2147483727" r:id="rId2"/>
    <p:sldLayoutId id="2147483692" r:id="rId3"/>
    <p:sldLayoutId id="2147483693" r:id="rId4"/>
    <p:sldLayoutId id="2147483694" r:id="rId5"/>
    <p:sldLayoutId id="2147483695" r:id="rId6"/>
    <p:sldLayoutId id="2147483696" r:id="rId7"/>
    <p:sldLayoutId id="2147483697" r:id="rId8"/>
    <p:sldLayoutId id="2147483747" r:id="rId9"/>
    <p:sldLayoutId id="2147483748" r:id="rId10"/>
    <p:sldLayoutId id="2147483750" r:id="rId11"/>
    <p:sldLayoutId id="2147483751"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1"/>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0"/>
          <a:srcRect/>
          <a:stretch/>
        </p:blipFill>
        <p:spPr>
          <a:xfrm>
            <a:off x="10649432" y="101099"/>
            <a:ext cx="1051935" cy="1022424"/>
          </a:xfrm>
          <a:prstGeom prst="rect">
            <a:avLst/>
          </a:prstGeom>
          <a:effectLst>
            <a:outerShdw blurRad="63500" sx="102000" sy="102000" algn="ctr" rotWithShape="0">
              <a:prstClr val="black">
                <a:alpha val="30000"/>
              </a:prstClr>
            </a:outerShdw>
          </a:effectLst>
        </p:spPr>
      </p:pic>
      <p:sp>
        <p:nvSpPr>
          <p:cNvPr id="3" name="TextBox 3" descr="Sidenummer">
            <a:extLst>
              <a:ext uri="{FF2B5EF4-FFF2-40B4-BE49-F238E27FC236}">
                <a16:creationId xmlns:a16="http://schemas.microsoft.com/office/drawing/2014/main" id="{C1C13848-E00F-8AD5-0A16-1A4556D16F05}"/>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2219871"/>
      </p:ext>
    </p:extLst>
  </p:cSld>
  <p:clrMap bg1="dk1" tx1="lt1" bg2="dk2" tx2="lt2" accent1="accent1" accent2="accent2" accent3="accent3" accent4="accent4" accent5="accent5" accent6="accent6" hlink="hlink" folHlink="folHlink"/>
  <p:sldLayoutIdLst>
    <p:sldLayoutId id="2147483699" r:id="rId1"/>
    <p:sldLayoutId id="2147483728" r:id="rId2"/>
    <p:sldLayoutId id="2147483701" r:id="rId3"/>
    <p:sldLayoutId id="2147483702" r:id="rId4"/>
    <p:sldLayoutId id="2147483703" r:id="rId5"/>
    <p:sldLayoutId id="2147483704" r:id="rId6"/>
    <p:sldLayoutId id="2147483705" r:id="rId7"/>
    <p:sldLayoutId id="214748370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Rectangle 6">
            <a:extLst>
              <a:ext uri="{FF2B5EF4-FFF2-40B4-BE49-F238E27FC236}">
                <a16:creationId xmlns:a16="http://schemas.microsoft.com/office/drawing/2014/main" id="{19ABD9E8-43B4-EF43-A770-91272F2CC39E}"/>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0"/>
          <a:stretch>
            <a:fillRect/>
          </a:stretch>
        </p:blipFill>
        <p:spPr>
          <a:xfrm>
            <a:off x="10649432" y="101007"/>
            <a:ext cx="1051935" cy="1022609"/>
          </a:xfrm>
          <a:prstGeom prst="rect">
            <a:avLst/>
          </a:prstGeom>
          <a:effectLst>
            <a:outerShdw blurRad="63500" sx="102000" sy="102000" algn="ctr" rotWithShape="0">
              <a:prstClr val="black">
                <a:alpha val="30000"/>
              </a:prstClr>
            </a:outerShdw>
          </a:effectLst>
        </p:spPr>
      </p:pic>
      <p:sp>
        <p:nvSpPr>
          <p:cNvPr id="2" name="TextBox 3" descr="Sidenummer">
            <a:extLst>
              <a:ext uri="{FF2B5EF4-FFF2-40B4-BE49-F238E27FC236}">
                <a16:creationId xmlns:a16="http://schemas.microsoft.com/office/drawing/2014/main" id="{2AE82D62-F11E-0CE1-8235-5C2A5514D85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76817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2"/>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2" name="TextBox 3" descr="Sidenummer">
            <a:extLst>
              <a:ext uri="{FF2B5EF4-FFF2-40B4-BE49-F238E27FC236}">
                <a16:creationId xmlns:a16="http://schemas.microsoft.com/office/drawing/2014/main" id="{3ECBF563-9A5F-5F72-6A5E-5B4A96EE1C6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78797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1"/>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3" name="TextBox 3" descr="Sidenummer">
            <a:extLst>
              <a:ext uri="{FF2B5EF4-FFF2-40B4-BE49-F238E27FC236}">
                <a16:creationId xmlns:a16="http://schemas.microsoft.com/office/drawing/2014/main" id="{C1C13848-E00F-8AD5-0A16-1A4556D16F05}"/>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361313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5D58002-C10A-C8A0-10B7-3D476A14B5D1}"/>
              </a:ext>
              <a:ext uri="{C183D7F6-B498-43B3-948B-1728B52AA6E4}">
                <adec:decorative xmlns:adec="http://schemas.microsoft.com/office/drawing/2017/decorative" val="0"/>
              </a:ext>
            </a:extLst>
          </p:cNvPr>
          <p:cNvSpPr>
            <a:spLocks noGrp="1"/>
          </p:cNvSpPr>
          <p:nvPr>
            <p:ph type="title" idx="4294967295"/>
          </p:nvPr>
        </p:nvSpPr>
        <p:spPr>
          <a:xfrm>
            <a:off x="1695363" y="3741824"/>
            <a:ext cx="4339542" cy="19611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nb-NO" sz="3200" b="0" dirty="0">
                <a:solidFill>
                  <a:schemeClr val="bg1"/>
                </a:solidFill>
                <a:ea typeface="+mn-ea"/>
              </a:rPr>
              <a:t>Etikk 3</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lang="nb-NO" sz="1600" b="0" dirty="0">
                <a:solidFill>
                  <a:schemeClr val="bg1"/>
                </a:solidFill>
                <a:ea typeface="+mn-ea"/>
              </a:rPr>
              <a:t>Martina Ortova</a:t>
            </a:r>
            <a:endParaRPr kumimoji="0" lang="nb-NO" sz="16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84659692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E1B3A-D84D-949C-9E6B-B91CDBEEFC5C}"/>
              </a:ext>
            </a:extLst>
          </p:cNvPr>
          <p:cNvSpPr>
            <a:spLocks noGrp="1"/>
          </p:cNvSpPr>
          <p:nvPr>
            <p:ph type="body" sz="quarter" idx="13"/>
          </p:nvPr>
        </p:nvSpPr>
        <p:spPr/>
        <p:txBody>
          <a:bodyPr/>
          <a:lstStyle/>
          <a:p>
            <a:r>
              <a:rPr lang="nb-NO" sz="2800" dirty="0"/>
              <a:t>Føre‑var‑prinsippet vs. ikke‑skade‑prinsippet</a:t>
            </a:r>
          </a:p>
          <a:p>
            <a:endParaRPr lang="nb-NO" dirty="0"/>
          </a:p>
        </p:txBody>
      </p:sp>
      <p:sp>
        <p:nvSpPr>
          <p:cNvPr id="3" name="Text Placeholder 2">
            <a:extLst>
              <a:ext uri="{FF2B5EF4-FFF2-40B4-BE49-F238E27FC236}">
                <a16:creationId xmlns:a16="http://schemas.microsoft.com/office/drawing/2014/main" id="{C6DD2A1C-8034-EB9A-9A5D-E75E79CE0729}"/>
              </a:ext>
            </a:extLst>
          </p:cNvPr>
          <p:cNvSpPr>
            <a:spLocks noGrp="1"/>
          </p:cNvSpPr>
          <p:nvPr>
            <p:ph type="body" sz="quarter" idx="14"/>
          </p:nvPr>
        </p:nvSpPr>
        <p:spPr/>
        <p:txBody>
          <a:bodyPr/>
          <a:lstStyle/>
          <a:p>
            <a:pPr marL="0" indent="0">
              <a:buNone/>
            </a:pPr>
            <a:r>
              <a:rPr lang="nb-NO" sz="1800" dirty="0"/>
              <a:t>Disse er ganske </a:t>
            </a:r>
            <a:r>
              <a:rPr lang="nb-NO" sz="1800" b="1" dirty="0"/>
              <a:t>like</a:t>
            </a:r>
            <a:r>
              <a:rPr lang="nb-NO" sz="1800" dirty="0"/>
              <a:t>, men brukes i ulike situasjoner.</a:t>
            </a:r>
          </a:p>
          <a:p>
            <a:r>
              <a:rPr lang="nb-NO" sz="1800" b="1" dirty="0"/>
              <a:t>Ikke‑skade‑prinsippet</a:t>
            </a:r>
            <a:endParaRPr lang="nb-NO" sz="1800" dirty="0"/>
          </a:p>
          <a:p>
            <a:pPr lvl="0"/>
            <a:r>
              <a:rPr lang="nb-NO" sz="1800" dirty="0">
                <a:highlight>
                  <a:srgbClr val="FFFF00"/>
                </a:highlight>
              </a:rPr>
              <a:t>Gjelder når risikoen er </a:t>
            </a:r>
            <a:r>
              <a:rPr lang="nb-NO" sz="1800" b="1" dirty="0">
                <a:highlight>
                  <a:srgbClr val="FFFF00"/>
                </a:highlight>
              </a:rPr>
              <a:t>kjent</a:t>
            </a:r>
            <a:endParaRPr lang="nb-NO" sz="1800" dirty="0">
              <a:highlight>
                <a:srgbClr val="FFFF00"/>
              </a:highlight>
            </a:endParaRPr>
          </a:p>
          <a:p>
            <a:pPr lvl="0"/>
            <a:r>
              <a:rPr lang="nb-NO" sz="1800" dirty="0"/>
              <a:t>Ikke innfør noe som vi vet vil skade</a:t>
            </a:r>
          </a:p>
          <a:p>
            <a:endParaRPr lang="nb-NO" sz="1800" b="1" dirty="0"/>
          </a:p>
          <a:p>
            <a:r>
              <a:rPr lang="nb-NO" sz="1800" b="1" dirty="0"/>
              <a:t>Føre‑var‑prinsippet</a:t>
            </a:r>
            <a:endParaRPr lang="nb-NO" sz="1800" dirty="0"/>
          </a:p>
          <a:p>
            <a:pPr lvl="0"/>
            <a:r>
              <a:rPr lang="nb-NO" sz="1800" dirty="0"/>
              <a:t>Gjelder når </a:t>
            </a:r>
            <a:r>
              <a:rPr lang="nb-NO" sz="1800" dirty="0">
                <a:highlight>
                  <a:srgbClr val="FFFF00"/>
                </a:highlight>
              </a:rPr>
              <a:t>risikoen er </a:t>
            </a:r>
            <a:r>
              <a:rPr lang="nb-NO" sz="1800" b="1" dirty="0">
                <a:highlight>
                  <a:srgbClr val="FFFF00"/>
                </a:highlight>
              </a:rPr>
              <a:t>usikker, men potensielt alvorlig</a:t>
            </a:r>
            <a:endParaRPr lang="nb-NO" sz="1800" dirty="0">
              <a:highlight>
                <a:srgbClr val="FFFF00"/>
              </a:highlight>
            </a:endParaRPr>
          </a:p>
          <a:p>
            <a:pPr lvl="0"/>
            <a:r>
              <a:rPr lang="nb-NO" sz="1800" dirty="0"/>
              <a:t>Manglende kunnskap er </a:t>
            </a:r>
            <a:r>
              <a:rPr lang="nb-NO" sz="1800" b="1" dirty="0"/>
              <a:t>ikke</a:t>
            </a:r>
            <a:r>
              <a:rPr lang="nb-NO" sz="1800" dirty="0"/>
              <a:t> grunn til å gjøre ingenting</a:t>
            </a:r>
          </a:p>
          <a:p>
            <a:endParaRPr lang="nb-NO" sz="1800" b="1" dirty="0"/>
          </a:p>
          <a:p>
            <a:r>
              <a:rPr lang="nb-NO" sz="1800" b="1" dirty="0"/>
              <a:t>KI‑eksempel:</a:t>
            </a:r>
            <a:endParaRPr lang="nb-NO" sz="1800" dirty="0"/>
          </a:p>
          <a:p>
            <a:pPr lvl="0"/>
            <a:r>
              <a:rPr lang="nb-NO" sz="1800" dirty="0"/>
              <a:t>Ikke‑skade: Et system som er bevist diskriminerende bør ikke brukes</a:t>
            </a:r>
          </a:p>
          <a:p>
            <a:pPr lvl="0"/>
            <a:r>
              <a:rPr lang="nb-NO" sz="1800" dirty="0"/>
              <a:t>Føre‑var: Et nytt KI‑system med ukjente konsekvenser bør testes grundig før Full lansering</a:t>
            </a:r>
          </a:p>
          <a:p>
            <a:endParaRPr lang="nb-NO" sz="1800" b="1" dirty="0"/>
          </a:p>
          <a:p>
            <a:r>
              <a:rPr lang="nb-NO" sz="1800" b="1" dirty="0"/>
              <a:t>Huskeregel:</a:t>
            </a:r>
            <a:endParaRPr lang="nb-NO" sz="1800" dirty="0"/>
          </a:p>
          <a:p>
            <a:pPr lvl="0"/>
            <a:r>
              <a:rPr lang="nb-NO" sz="1800" dirty="0">
                <a:highlight>
                  <a:srgbClr val="FFFF00"/>
                </a:highlight>
              </a:rPr>
              <a:t>Ikke‑skade = </a:t>
            </a:r>
            <a:r>
              <a:rPr lang="nb-NO" sz="1800" i="1" dirty="0">
                <a:highlight>
                  <a:srgbClr val="FFFF00"/>
                </a:highlight>
              </a:rPr>
              <a:t>vi vet det er farlig</a:t>
            </a:r>
            <a:endParaRPr lang="nb-NO" sz="1800" dirty="0">
              <a:highlight>
                <a:srgbClr val="FFFF00"/>
              </a:highlight>
            </a:endParaRPr>
          </a:p>
          <a:p>
            <a:pPr lvl="0"/>
            <a:r>
              <a:rPr lang="nb-NO" sz="1800" dirty="0">
                <a:highlight>
                  <a:srgbClr val="FFFF00"/>
                </a:highlight>
              </a:rPr>
              <a:t>Føre‑var = </a:t>
            </a:r>
            <a:r>
              <a:rPr lang="nb-NO" sz="1800" i="1" dirty="0">
                <a:highlight>
                  <a:srgbClr val="FFFF00"/>
                </a:highlight>
              </a:rPr>
              <a:t>vi vet ikke nok – så vær forsiktig</a:t>
            </a:r>
            <a:endParaRPr lang="nb-NO" sz="1800" dirty="0">
              <a:highlight>
                <a:srgbClr val="FFFF00"/>
              </a:highlight>
            </a:endParaRPr>
          </a:p>
          <a:p>
            <a:endParaRPr lang="nb-NO" dirty="0"/>
          </a:p>
        </p:txBody>
      </p:sp>
    </p:spTree>
    <p:extLst>
      <p:ext uri="{BB962C8B-B14F-4D97-AF65-F5344CB8AC3E}">
        <p14:creationId xmlns:p14="http://schemas.microsoft.com/office/powerpoint/2010/main" val="177408939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8B28D-A2A0-D56C-07C6-2B280979968A}"/>
              </a:ext>
            </a:extLst>
          </p:cNvPr>
          <p:cNvSpPr>
            <a:spLocks noGrp="1"/>
          </p:cNvSpPr>
          <p:nvPr>
            <p:ph type="body" sz="quarter" idx="13"/>
          </p:nvPr>
        </p:nvSpPr>
        <p:spPr/>
        <p:txBody>
          <a:bodyPr/>
          <a:lstStyle/>
          <a:p>
            <a:r>
              <a:rPr lang="nb-NO" dirty="0"/>
              <a:t>Super‑korte huskeregler </a:t>
            </a:r>
          </a:p>
        </p:txBody>
      </p:sp>
      <p:sp>
        <p:nvSpPr>
          <p:cNvPr id="3" name="Text Placeholder 2">
            <a:extLst>
              <a:ext uri="{FF2B5EF4-FFF2-40B4-BE49-F238E27FC236}">
                <a16:creationId xmlns:a16="http://schemas.microsoft.com/office/drawing/2014/main" id="{880622C5-D537-55CE-C516-F9483FB4786E}"/>
              </a:ext>
            </a:extLst>
          </p:cNvPr>
          <p:cNvSpPr>
            <a:spLocks noGrp="1"/>
          </p:cNvSpPr>
          <p:nvPr>
            <p:ph type="body" sz="quarter" idx="14"/>
          </p:nvPr>
        </p:nvSpPr>
        <p:spPr/>
        <p:txBody>
          <a:bodyPr/>
          <a:lstStyle/>
          <a:p>
            <a:pPr lvl="0"/>
            <a:r>
              <a:rPr lang="nb-NO" b="1" dirty="0"/>
              <a:t>Likhet</a:t>
            </a:r>
            <a:r>
              <a:rPr lang="nb-NO" dirty="0"/>
              <a:t> → samme behandling</a:t>
            </a:r>
          </a:p>
          <a:p>
            <a:pPr lvl="0"/>
            <a:r>
              <a:rPr lang="nb-NO" b="1" dirty="0"/>
              <a:t>Rettferdighet</a:t>
            </a:r>
            <a:r>
              <a:rPr lang="nb-NO" dirty="0"/>
              <a:t> → rimelig behandling</a:t>
            </a:r>
          </a:p>
          <a:p>
            <a:pPr lvl="0"/>
            <a:r>
              <a:rPr lang="nb-NO" b="1" dirty="0"/>
              <a:t>Autonomi</a:t>
            </a:r>
            <a:r>
              <a:rPr lang="nb-NO" dirty="0"/>
              <a:t> → bestemme selv</a:t>
            </a:r>
          </a:p>
          <a:p>
            <a:pPr lvl="0"/>
            <a:r>
              <a:rPr lang="nb-NO" b="1" dirty="0"/>
              <a:t>Velgjørenhet</a:t>
            </a:r>
            <a:r>
              <a:rPr lang="nb-NO" dirty="0"/>
              <a:t> → gjøre godt</a:t>
            </a:r>
          </a:p>
          <a:p>
            <a:pPr lvl="0"/>
            <a:r>
              <a:rPr lang="nb-NO" b="1" dirty="0"/>
              <a:t>Ikke‑skade</a:t>
            </a:r>
            <a:r>
              <a:rPr lang="nb-NO" dirty="0"/>
              <a:t> → ikke gjøre vondt</a:t>
            </a:r>
          </a:p>
          <a:p>
            <a:pPr lvl="0"/>
            <a:r>
              <a:rPr lang="nb-NO" b="1" dirty="0"/>
              <a:t>Føre‑var</a:t>
            </a:r>
            <a:r>
              <a:rPr lang="nb-NO" dirty="0"/>
              <a:t> → usikker risiko → vær forsiktig</a:t>
            </a:r>
          </a:p>
          <a:p>
            <a:pPr marL="0" indent="0">
              <a:buNone/>
            </a:pPr>
            <a:endParaRPr lang="nb-NO" dirty="0"/>
          </a:p>
        </p:txBody>
      </p:sp>
    </p:spTree>
    <p:extLst>
      <p:ext uri="{BB962C8B-B14F-4D97-AF65-F5344CB8AC3E}">
        <p14:creationId xmlns:p14="http://schemas.microsoft.com/office/powerpoint/2010/main" val="349026970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9F079F-F1E2-3490-5E98-B6D8A2B399C3}"/>
              </a:ext>
            </a:extLst>
          </p:cNvPr>
          <p:cNvPicPr>
            <a:picLocks noChangeAspect="1"/>
          </p:cNvPicPr>
          <p:nvPr/>
        </p:nvPicPr>
        <p:blipFill>
          <a:blip r:embed="rId2"/>
          <a:stretch>
            <a:fillRect/>
          </a:stretch>
        </p:blipFill>
        <p:spPr>
          <a:xfrm>
            <a:off x="1527523" y="695655"/>
            <a:ext cx="7884105" cy="5256070"/>
          </a:xfrm>
          <a:prstGeom prst="rect">
            <a:avLst/>
          </a:prstGeom>
        </p:spPr>
      </p:pic>
    </p:spTree>
    <p:extLst>
      <p:ext uri="{BB962C8B-B14F-4D97-AF65-F5344CB8AC3E}">
        <p14:creationId xmlns:p14="http://schemas.microsoft.com/office/powerpoint/2010/main" val="70643858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7168B1-F718-B127-FF6A-3290BE9611CD}"/>
              </a:ext>
            </a:extLst>
          </p:cNvPr>
          <p:cNvSpPr>
            <a:spLocks noGrp="1"/>
          </p:cNvSpPr>
          <p:nvPr>
            <p:ph type="body" sz="quarter" idx="13"/>
          </p:nvPr>
        </p:nvSpPr>
        <p:spPr/>
        <p:txBody>
          <a:bodyPr/>
          <a:lstStyle/>
          <a:p>
            <a:r>
              <a:rPr lang="nb-NO" dirty="0"/>
              <a:t>Oppgave: </a:t>
            </a:r>
          </a:p>
        </p:txBody>
      </p:sp>
      <p:sp>
        <p:nvSpPr>
          <p:cNvPr id="3" name="Text Placeholder 2">
            <a:extLst>
              <a:ext uri="{FF2B5EF4-FFF2-40B4-BE49-F238E27FC236}">
                <a16:creationId xmlns:a16="http://schemas.microsoft.com/office/drawing/2014/main" id="{D070DE30-E615-83E5-448A-432FDAB45A16}"/>
              </a:ext>
            </a:extLst>
          </p:cNvPr>
          <p:cNvSpPr>
            <a:spLocks noGrp="1"/>
          </p:cNvSpPr>
          <p:nvPr>
            <p:ph type="body" sz="quarter" idx="14"/>
          </p:nvPr>
        </p:nvSpPr>
        <p:spPr/>
        <p:txBody>
          <a:bodyPr/>
          <a:lstStyle/>
          <a:p>
            <a:r>
              <a:rPr lang="nb-NO" b="1" dirty="0"/>
              <a:t>Diskuter de etiske teoriene:</a:t>
            </a:r>
            <a:endParaRPr lang="nb-NO" dirty="0"/>
          </a:p>
          <a:p>
            <a:pPr lvl="0"/>
            <a:r>
              <a:rPr lang="nb-NO" dirty="0"/>
              <a:t>hedonisme</a:t>
            </a:r>
          </a:p>
          <a:p>
            <a:pPr lvl="0"/>
            <a:r>
              <a:rPr lang="nb-NO" dirty="0"/>
              <a:t>egoisme</a:t>
            </a:r>
          </a:p>
          <a:p>
            <a:pPr lvl="0"/>
            <a:r>
              <a:rPr lang="nb-NO" dirty="0"/>
              <a:t>utilitarisme</a:t>
            </a:r>
          </a:p>
          <a:p>
            <a:pPr lvl="0"/>
            <a:r>
              <a:rPr lang="nb-NO" dirty="0"/>
              <a:t>pliktetikk</a:t>
            </a:r>
          </a:p>
          <a:p>
            <a:pPr lvl="0"/>
            <a:r>
              <a:rPr lang="nb-NO" dirty="0"/>
              <a:t>dydsetikk</a:t>
            </a:r>
          </a:p>
          <a:p>
            <a:r>
              <a:rPr lang="nb-NO" dirty="0"/>
              <a:t>Forklar for hverandre hvordan dere forstår disse teoriene, og bli enige om </a:t>
            </a:r>
            <a:r>
              <a:rPr lang="nb-NO" b="1" dirty="0"/>
              <a:t>ett spørsmål</a:t>
            </a:r>
            <a:r>
              <a:rPr lang="nb-NO" dirty="0"/>
              <a:t> dere ønsker avklaring på.</a:t>
            </a:r>
          </a:p>
          <a:p>
            <a:r>
              <a:rPr lang="nb-NO" dirty="0"/>
              <a:t>Send spørsmålet inn i </a:t>
            </a:r>
            <a:r>
              <a:rPr lang="nb-NO" b="1" dirty="0" err="1"/>
              <a:t>Mentimeter</a:t>
            </a:r>
            <a:r>
              <a:rPr lang="nb-NO" dirty="0"/>
              <a:t>.</a:t>
            </a:r>
          </a:p>
          <a:p>
            <a:endParaRPr lang="nb-NO" dirty="0"/>
          </a:p>
        </p:txBody>
      </p:sp>
      <p:pic>
        <p:nvPicPr>
          <p:cNvPr id="5" name="Picture 4">
            <a:extLst>
              <a:ext uri="{FF2B5EF4-FFF2-40B4-BE49-F238E27FC236}">
                <a16:creationId xmlns:a16="http://schemas.microsoft.com/office/drawing/2014/main" id="{2E6F7E7A-55C7-02AB-DDBA-7F8CFE5B5C09}"/>
              </a:ext>
            </a:extLst>
          </p:cNvPr>
          <p:cNvPicPr>
            <a:picLocks noChangeAspect="1"/>
          </p:cNvPicPr>
          <p:nvPr/>
        </p:nvPicPr>
        <p:blipFill>
          <a:blip r:embed="rId2"/>
          <a:stretch>
            <a:fillRect/>
          </a:stretch>
        </p:blipFill>
        <p:spPr>
          <a:xfrm>
            <a:off x="6957757" y="593140"/>
            <a:ext cx="3629185" cy="3597860"/>
          </a:xfrm>
          <a:prstGeom prst="rect">
            <a:avLst/>
          </a:prstGeom>
        </p:spPr>
      </p:pic>
    </p:spTree>
    <p:extLst>
      <p:ext uri="{BB962C8B-B14F-4D97-AF65-F5344CB8AC3E}">
        <p14:creationId xmlns:p14="http://schemas.microsoft.com/office/powerpoint/2010/main" val="323273936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798D2-CD71-855B-342D-A73733ED64BD}"/>
              </a:ext>
            </a:extLst>
          </p:cNvPr>
          <p:cNvSpPr>
            <a:spLocks noGrp="1"/>
          </p:cNvSpPr>
          <p:nvPr>
            <p:ph type="body" sz="quarter" idx="13"/>
          </p:nvPr>
        </p:nvSpPr>
        <p:spPr/>
        <p:txBody>
          <a:bodyPr/>
          <a:lstStyle/>
          <a:p>
            <a:r>
              <a:rPr lang="nb-NO" dirty="0"/>
              <a:t>Oppgave:</a:t>
            </a:r>
          </a:p>
        </p:txBody>
      </p:sp>
      <p:sp>
        <p:nvSpPr>
          <p:cNvPr id="3" name="Text Placeholder 2">
            <a:extLst>
              <a:ext uri="{FF2B5EF4-FFF2-40B4-BE49-F238E27FC236}">
                <a16:creationId xmlns:a16="http://schemas.microsoft.com/office/drawing/2014/main" id="{18B4D897-85D3-46D4-17F1-245F0DA6F238}"/>
              </a:ext>
            </a:extLst>
          </p:cNvPr>
          <p:cNvSpPr>
            <a:spLocks noGrp="1"/>
          </p:cNvSpPr>
          <p:nvPr>
            <p:ph type="body" sz="quarter" idx="14"/>
          </p:nvPr>
        </p:nvSpPr>
        <p:spPr/>
        <p:txBody>
          <a:bodyPr/>
          <a:lstStyle/>
          <a:p>
            <a:r>
              <a:rPr lang="nb-NO" b="1" dirty="0"/>
              <a:t>Kort oppgave: Likhet versus rettferdighet</a:t>
            </a:r>
            <a:endParaRPr lang="nb-NO" dirty="0"/>
          </a:p>
          <a:p>
            <a:r>
              <a:rPr lang="nb-NO" b="1" dirty="0"/>
              <a:t>Oppgave:</a:t>
            </a:r>
            <a:endParaRPr lang="nb-NO" dirty="0"/>
          </a:p>
          <a:p>
            <a:r>
              <a:rPr lang="nb-NO" dirty="0"/>
              <a:t>I norsk arbeids‑ og samfunnsliv er likhetsprinsippet viktig, men det er ikke alltid tilstrekkelig for å sikre rettferdighet.</a:t>
            </a:r>
          </a:p>
          <a:p>
            <a:r>
              <a:rPr lang="nb-NO" dirty="0"/>
              <a:t>a) Forklar kort forskjellen mellom likhetsprinsippet og rettferdighetsprinsippet.</a:t>
            </a:r>
            <a:br>
              <a:rPr lang="nb-NO" dirty="0"/>
            </a:br>
            <a:r>
              <a:rPr lang="nb-NO" dirty="0"/>
              <a:t>b) Diskuter når det kan være etisk riktig å vike fra likhetsprinsippet for å oppnå rettferdighet.</a:t>
            </a:r>
            <a:br>
              <a:rPr lang="nb-NO" dirty="0"/>
            </a:br>
            <a:r>
              <a:rPr lang="nb-NO" dirty="0"/>
              <a:t>c) Bruk minst to konkrete eksempler fra Norge i drøftingen din.</a:t>
            </a:r>
          </a:p>
          <a:p>
            <a:endParaRPr lang="nb-NO" dirty="0"/>
          </a:p>
        </p:txBody>
      </p:sp>
    </p:spTree>
    <p:extLst>
      <p:ext uri="{BB962C8B-B14F-4D97-AF65-F5344CB8AC3E}">
        <p14:creationId xmlns:p14="http://schemas.microsoft.com/office/powerpoint/2010/main" val="75529654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B305A-E990-4285-2DEA-9B3CBB0E311F}"/>
              </a:ext>
            </a:extLst>
          </p:cNvPr>
          <p:cNvSpPr>
            <a:spLocks noGrp="1"/>
          </p:cNvSpPr>
          <p:nvPr>
            <p:ph type="body" sz="quarter" idx="13"/>
          </p:nvPr>
        </p:nvSpPr>
        <p:spPr/>
        <p:txBody>
          <a:bodyPr/>
          <a:lstStyle/>
          <a:p>
            <a:r>
              <a:rPr lang="nb-NO" sz="2800" dirty="0"/>
              <a:t>Flere svar kan være riktige – marker alle som gjelder</a:t>
            </a:r>
          </a:p>
        </p:txBody>
      </p:sp>
      <p:sp>
        <p:nvSpPr>
          <p:cNvPr id="3" name="Text Placeholder 2">
            <a:extLst>
              <a:ext uri="{FF2B5EF4-FFF2-40B4-BE49-F238E27FC236}">
                <a16:creationId xmlns:a16="http://schemas.microsoft.com/office/drawing/2014/main" id="{897881D9-7BB8-8FC1-00CF-5A2D3B6AC46E}"/>
              </a:ext>
            </a:extLst>
          </p:cNvPr>
          <p:cNvSpPr>
            <a:spLocks noGrp="1"/>
          </p:cNvSpPr>
          <p:nvPr>
            <p:ph type="body" sz="quarter" idx="14"/>
          </p:nvPr>
        </p:nvSpPr>
        <p:spPr/>
        <p:txBody>
          <a:bodyPr/>
          <a:lstStyle/>
          <a:p>
            <a:r>
              <a:rPr lang="nb-NO" b="1" dirty="0"/>
              <a:t>Oppgave: Pliktetikk (Kant)</a:t>
            </a:r>
            <a:endParaRPr lang="nb-NO" dirty="0"/>
          </a:p>
          <a:p>
            <a:r>
              <a:rPr lang="nb-NO" b="1" dirty="0"/>
              <a:t>Hvilke påstander er sentrale i Kants moralfilosofi?</a:t>
            </a:r>
            <a:endParaRPr lang="nb-NO" dirty="0"/>
          </a:p>
          <a:p>
            <a:r>
              <a:rPr lang="nb-NO" dirty="0"/>
              <a:t>A. Handlingens moralske verdi ligger i motivet</a:t>
            </a:r>
            <a:br>
              <a:rPr lang="nb-NO" dirty="0"/>
            </a:br>
            <a:r>
              <a:rPr lang="nb-NO" dirty="0"/>
              <a:t>B. </a:t>
            </a:r>
            <a:r>
              <a:rPr lang="nb-NO" dirty="0" err="1"/>
              <a:t>Universaliserbarhet</a:t>
            </a:r>
            <a:r>
              <a:rPr lang="nb-NO" dirty="0"/>
              <a:t> er en gyldighetstest</a:t>
            </a:r>
            <a:br>
              <a:rPr lang="nb-NO" dirty="0"/>
            </a:br>
            <a:r>
              <a:rPr lang="nb-NO" dirty="0"/>
              <a:t>C. Mennesker har ukrenkelig verdi</a:t>
            </a:r>
            <a:br>
              <a:rPr lang="nb-NO" dirty="0"/>
            </a:br>
            <a:r>
              <a:rPr lang="nb-NO" dirty="0"/>
              <a:t>D. Konsekvenser avgjør moralsk riktighet</a:t>
            </a:r>
            <a:br>
              <a:rPr lang="nb-NO" dirty="0"/>
            </a:br>
            <a:endParaRPr lang="nb-NO" dirty="0"/>
          </a:p>
          <a:p>
            <a:endParaRPr lang="nb-NO" dirty="0"/>
          </a:p>
        </p:txBody>
      </p:sp>
    </p:spTree>
    <p:extLst>
      <p:ext uri="{BB962C8B-B14F-4D97-AF65-F5344CB8AC3E}">
        <p14:creationId xmlns:p14="http://schemas.microsoft.com/office/powerpoint/2010/main" val="197586965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8CBFF-7710-C724-CEF4-6EFEF2EED4EA}"/>
              </a:ext>
            </a:extLst>
          </p:cNvPr>
          <p:cNvSpPr>
            <a:spLocks noGrp="1"/>
          </p:cNvSpPr>
          <p:nvPr>
            <p:ph type="body" sz="quarter" idx="13"/>
          </p:nvPr>
        </p:nvSpPr>
        <p:spPr/>
        <p:txBody>
          <a:bodyPr/>
          <a:lstStyle/>
          <a:p>
            <a:endParaRPr lang="nb-NO"/>
          </a:p>
        </p:txBody>
      </p:sp>
      <p:sp>
        <p:nvSpPr>
          <p:cNvPr id="3" name="Text Placeholder 2">
            <a:extLst>
              <a:ext uri="{FF2B5EF4-FFF2-40B4-BE49-F238E27FC236}">
                <a16:creationId xmlns:a16="http://schemas.microsoft.com/office/drawing/2014/main" id="{343839AB-8B3D-47DF-15D0-F9DEFFBDCA89}"/>
              </a:ext>
            </a:extLst>
          </p:cNvPr>
          <p:cNvSpPr>
            <a:spLocks noGrp="1"/>
          </p:cNvSpPr>
          <p:nvPr>
            <p:ph type="body" sz="quarter" idx="14"/>
          </p:nvPr>
        </p:nvSpPr>
        <p:spPr/>
        <p:txBody>
          <a:bodyPr/>
          <a:lstStyle/>
          <a:p>
            <a:r>
              <a:rPr lang="nb-NO" dirty="0"/>
              <a:t>Riktig -  A; B, C</a:t>
            </a:r>
          </a:p>
        </p:txBody>
      </p:sp>
    </p:spTree>
    <p:extLst>
      <p:ext uri="{BB962C8B-B14F-4D97-AF65-F5344CB8AC3E}">
        <p14:creationId xmlns:p14="http://schemas.microsoft.com/office/powerpoint/2010/main" val="303002637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CE1BD-706B-D4B7-D933-7D28792647C3}"/>
              </a:ext>
            </a:extLst>
          </p:cNvPr>
          <p:cNvSpPr>
            <a:spLocks noGrp="1"/>
          </p:cNvSpPr>
          <p:nvPr>
            <p:ph type="body" sz="quarter" idx="13"/>
          </p:nvPr>
        </p:nvSpPr>
        <p:spPr/>
        <p:txBody>
          <a:bodyPr/>
          <a:lstStyle/>
          <a:p>
            <a:r>
              <a:rPr lang="nb-NO" dirty="0"/>
              <a:t>Oppgave: Utilitarisme</a:t>
            </a:r>
          </a:p>
          <a:p>
            <a:endParaRPr lang="nb-NO" dirty="0"/>
          </a:p>
        </p:txBody>
      </p:sp>
      <p:sp>
        <p:nvSpPr>
          <p:cNvPr id="3" name="Text Placeholder 2">
            <a:extLst>
              <a:ext uri="{FF2B5EF4-FFF2-40B4-BE49-F238E27FC236}">
                <a16:creationId xmlns:a16="http://schemas.microsoft.com/office/drawing/2014/main" id="{72AE48A8-BBA6-0708-03F9-FF39D019E2D6}"/>
              </a:ext>
            </a:extLst>
          </p:cNvPr>
          <p:cNvSpPr>
            <a:spLocks noGrp="1"/>
          </p:cNvSpPr>
          <p:nvPr>
            <p:ph type="body" sz="quarter" idx="14"/>
          </p:nvPr>
        </p:nvSpPr>
        <p:spPr/>
        <p:txBody>
          <a:bodyPr/>
          <a:lstStyle/>
          <a:p>
            <a:r>
              <a:rPr lang="nb-NO" dirty="0"/>
              <a:t>Oppgave: Utilitarisme</a:t>
            </a:r>
          </a:p>
          <a:p>
            <a:r>
              <a:rPr lang="nb-NO" dirty="0"/>
              <a:t>Hvilke påstander er nødvendigvis sanne for klassisk utilitarisme?</a:t>
            </a:r>
          </a:p>
          <a:p>
            <a:r>
              <a:rPr lang="nb-NO" dirty="0"/>
              <a:t>A. En handling er moralsk riktig hvis den maksimerer samlet velferd</a:t>
            </a:r>
            <a:br>
              <a:rPr lang="nb-NO" dirty="0"/>
            </a:br>
            <a:r>
              <a:rPr lang="nb-NO" dirty="0"/>
              <a:t>B. Individuelle rettigheter kan i prinsippet overstyres</a:t>
            </a:r>
            <a:br>
              <a:rPr lang="nb-NO" dirty="0"/>
            </a:br>
            <a:r>
              <a:rPr lang="nb-NO" dirty="0"/>
              <a:t>C. Intensjoner er irrelevante for moralsk vurdering</a:t>
            </a:r>
            <a:br>
              <a:rPr lang="nb-NO" dirty="0"/>
            </a:br>
            <a:r>
              <a:rPr lang="nb-NO" dirty="0"/>
              <a:t>D. Nytelse er eneste iboende moralske verdi</a:t>
            </a:r>
            <a:br>
              <a:rPr lang="nb-NO" dirty="0"/>
            </a:br>
            <a:r>
              <a:rPr lang="nb-NO" dirty="0"/>
              <a:t>E. Alle former for utilitarisme er regelbaserte</a:t>
            </a:r>
          </a:p>
          <a:p>
            <a:pPr marL="0" indent="0">
              <a:buNone/>
            </a:pPr>
            <a:endParaRPr lang="nb-NO" dirty="0"/>
          </a:p>
          <a:p>
            <a:endParaRPr lang="nb-NO" dirty="0"/>
          </a:p>
        </p:txBody>
      </p:sp>
    </p:spTree>
    <p:extLst>
      <p:ext uri="{BB962C8B-B14F-4D97-AF65-F5344CB8AC3E}">
        <p14:creationId xmlns:p14="http://schemas.microsoft.com/office/powerpoint/2010/main" val="75135644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4F95F2-7897-E153-080A-5680B625647D}"/>
              </a:ext>
            </a:extLst>
          </p:cNvPr>
          <p:cNvSpPr>
            <a:spLocks noGrp="1"/>
          </p:cNvSpPr>
          <p:nvPr>
            <p:ph type="body" sz="quarter" idx="13"/>
          </p:nvPr>
        </p:nvSpPr>
        <p:spPr/>
        <p:txBody>
          <a:bodyPr/>
          <a:lstStyle/>
          <a:p>
            <a:endParaRPr lang="nb-NO"/>
          </a:p>
        </p:txBody>
      </p:sp>
      <p:sp>
        <p:nvSpPr>
          <p:cNvPr id="3" name="Text Placeholder 2">
            <a:extLst>
              <a:ext uri="{FF2B5EF4-FFF2-40B4-BE49-F238E27FC236}">
                <a16:creationId xmlns:a16="http://schemas.microsoft.com/office/drawing/2014/main" id="{8A3F2304-D735-92DC-D869-C77D20A60B0D}"/>
              </a:ext>
            </a:extLst>
          </p:cNvPr>
          <p:cNvSpPr>
            <a:spLocks noGrp="1"/>
          </p:cNvSpPr>
          <p:nvPr>
            <p:ph type="body" sz="quarter" idx="14"/>
          </p:nvPr>
        </p:nvSpPr>
        <p:spPr/>
        <p:txBody>
          <a:bodyPr/>
          <a:lstStyle/>
          <a:p>
            <a:r>
              <a:rPr lang="nb-NO" dirty="0"/>
              <a:t> Riktige svar: A, B, D</a:t>
            </a:r>
          </a:p>
          <a:p>
            <a:endParaRPr lang="nb-NO" dirty="0"/>
          </a:p>
        </p:txBody>
      </p:sp>
    </p:spTree>
    <p:extLst>
      <p:ext uri="{BB962C8B-B14F-4D97-AF65-F5344CB8AC3E}">
        <p14:creationId xmlns:p14="http://schemas.microsoft.com/office/powerpoint/2010/main" val="13765673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7A4284-253A-522B-8AF4-9CABF61341D8}"/>
              </a:ext>
            </a:extLst>
          </p:cNvPr>
          <p:cNvSpPr>
            <a:spLocks noGrp="1"/>
          </p:cNvSpPr>
          <p:nvPr>
            <p:ph type="body" sz="quarter" idx="13"/>
          </p:nvPr>
        </p:nvSpPr>
        <p:spPr/>
        <p:txBody>
          <a:bodyPr/>
          <a:lstStyle/>
          <a:p>
            <a:r>
              <a:rPr lang="nb-NO" sz="3600" dirty="0"/>
              <a:t>Oppgave: Dydsetikk (avansert flersvar)</a:t>
            </a:r>
          </a:p>
          <a:p>
            <a:endParaRPr lang="nb-NO" dirty="0"/>
          </a:p>
        </p:txBody>
      </p:sp>
      <p:sp>
        <p:nvSpPr>
          <p:cNvPr id="3" name="Text Placeholder 2">
            <a:extLst>
              <a:ext uri="{FF2B5EF4-FFF2-40B4-BE49-F238E27FC236}">
                <a16:creationId xmlns:a16="http://schemas.microsoft.com/office/drawing/2014/main" id="{6A7895AA-278C-26FE-4333-F68A4214F272}"/>
              </a:ext>
            </a:extLst>
          </p:cNvPr>
          <p:cNvSpPr>
            <a:spLocks noGrp="1"/>
          </p:cNvSpPr>
          <p:nvPr>
            <p:ph type="body" sz="quarter" idx="14"/>
          </p:nvPr>
        </p:nvSpPr>
        <p:spPr/>
        <p:txBody>
          <a:bodyPr/>
          <a:lstStyle/>
          <a:p>
            <a:r>
              <a:rPr lang="nb-NO" b="1" dirty="0"/>
              <a:t>Oppgave: Dydsetikk (avansert flersvar)</a:t>
            </a:r>
            <a:endParaRPr lang="nb-NO" dirty="0"/>
          </a:p>
          <a:p>
            <a:r>
              <a:rPr lang="nb-NO" sz="2400" b="1" dirty="0"/>
              <a:t>Hvilke påstander er forenlige med en klassisk aristotelisk dydsetikk?</a:t>
            </a:r>
            <a:endParaRPr lang="nb-NO" sz="2400" dirty="0"/>
          </a:p>
          <a:p>
            <a:r>
              <a:rPr lang="nb-NO" sz="2400" dirty="0"/>
              <a:t>A. Moralsk vurdering kan ikke reduseres til faste regler</a:t>
            </a:r>
            <a:br>
              <a:rPr lang="nb-NO" sz="2400" dirty="0"/>
            </a:br>
            <a:r>
              <a:rPr lang="nb-NO" sz="2400" dirty="0"/>
              <a:t>B. En handling er moralsk riktig hvis den maksimerer gode konsekvenser</a:t>
            </a:r>
            <a:br>
              <a:rPr lang="nb-NO" sz="2400" dirty="0"/>
            </a:br>
            <a:r>
              <a:rPr lang="nb-NO" sz="2400" dirty="0"/>
              <a:t>C. Etisk vurdering krever situasjonsforståelse og praktisk klokskap </a:t>
            </a:r>
            <a:br>
              <a:rPr lang="nb-NO" sz="2400" dirty="0"/>
            </a:br>
            <a:r>
              <a:rPr lang="nb-NO" sz="2400" dirty="0"/>
              <a:t>D. Dyder er stabile karaktertrekk utviklet gjennom praksis</a:t>
            </a:r>
            <a:br>
              <a:rPr lang="nb-NO" sz="2400" dirty="0"/>
            </a:br>
            <a:r>
              <a:rPr lang="nb-NO" sz="2400" dirty="0"/>
              <a:t>E. Det er mulig å fastslå moralsk riktige handlinger uavhengig av kontekst</a:t>
            </a:r>
            <a:br>
              <a:rPr lang="nb-NO" sz="2400" dirty="0"/>
            </a:br>
            <a:r>
              <a:rPr lang="nb-NO" sz="2400" dirty="0"/>
              <a:t>F. Det gode liv er et sentralt normativt mål</a:t>
            </a:r>
            <a:br>
              <a:rPr lang="nb-NO" sz="2400" dirty="0"/>
            </a:br>
            <a:r>
              <a:rPr lang="nb-NO" sz="2400" dirty="0"/>
              <a:t>G. Motiver er irrelevante så lenge utfallet er godt</a:t>
            </a:r>
          </a:p>
          <a:p>
            <a:endParaRPr lang="nb-NO" dirty="0"/>
          </a:p>
        </p:txBody>
      </p:sp>
    </p:spTree>
    <p:extLst>
      <p:ext uri="{BB962C8B-B14F-4D97-AF65-F5344CB8AC3E}">
        <p14:creationId xmlns:p14="http://schemas.microsoft.com/office/powerpoint/2010/main" val="252535710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C964B-F8A7-E084-7C95-FCF860549894}"/>
              </a:ext>
            </a:extLst>
          </p:cNvPr>
          <p:cNvSpPr>
            <a:spLocks noGrp="1"/>
          </p:cNvSpPr>
          <p:nvPr>
            <p:ph type="body" sz="quarter" idx="13"/>
          </p:nvPr>
        </p:nvSpPr>
        <p:spPr/>
        <p:txBody>
          <a:bodyPr/>
          <a:lstStyle/>
          <a:p>
            <a:r>
              <a:rPr lang="nb-NO" dirty="0"/>
              <a:t>Obligatorisk oppgave</a:t>
            </a:r>
          </a:p>
        </p:txBody>
      </p:sp>
      <p:sp>
        <p:nvSpPr>
          <p:cNvPr id="3" name="Text Placeholder 2">
            <a:extLst>
              <a:ext uri="{FF2B5EF4-FFF2-40B4-BE49-F238E27FC236}">
                <a16:creationId xmlns:a16="http://schemas.microsoft.com/office/drawing/2014/main" id="{DD7E2045-ACCD-A015-4F5F-E8A2A55A7236}"/>
              </a:ext>
            </a:extLst>
          </p:cNvPr>
          <p:cNvSpPr>
            <a:spLocks noGrp="1"/>
          </p:cNvSpPr>
          <p:nvPr>
            <p:ph type="body" sz="quarter" idx="14"/>
          </p:nvPr>
        </p:nvSpPr>
        <p:spPr/>
        <p:txBody>
          <a:bodyPr/>
          <a:lstStyle/>
          <a:p>
            <a:r>
              <a:rPr lang="nb-NO" dirty="0"/>
              <a:t>SE </a:t>
            </a:r>
            <a:r>
              <a:rPr lang="nb-NO" dirty="0" err="1"/>
              <a:t>BlackBoard</a:t>
            </a:r>
            <a:r>
              <a:rPr lang="nb-NO" dirty="0"/>
              <a:t> - Arbeidskrav</a:t>
            </a:r>
          </a:p>
        </p:txBody>
      </p:sp>
    </p:spTree>
    <p:extLst>
      <p:ext uri="{BB962C8B-B14F-4D97-AF65-F5344CB8AC3E}">
        <p14:creationId xmlns:p14="http://schemas.microsoft.com/office/powerpoint/2010/main" val="26490612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85F195-AC95-1DBE-829C-A0DF7C8C6CD3}"/>
              </a:ext>
            </a:extLst>
          </p:cNvPr>
          <p:cNvSpPr>
            <a:spLocks noGrp="1"/>
          </p:cNvSpPr>
          <p:nvPr>
            <p:ph type="body" sz="quarter" idx="14"/>
          </p:nvPr>
        </p:nvSpPr>
        <p:spPr/>
        <p:txBody>
          <a:bodyPr/>
          <a:lstStyle/>
          <a:p>
            <a:r>
              <a:rPr lang="nb-NO" sz="1400" b="1" dirty="0"/>
              <a:t>✅ Riktige svar: A, C, D, F</a:t>
            </a:r>
            <a:endParaRPr lang="nb-NO" sz="1400" dirty="0"/>
          </a:p>
          <a:p>
            <a:r>
              <a:rPr lang="nb-NO" sz="1400" b="1" dirty="0"/>
              <a:t>Begrunnelse (punkt for punkt):</a:t>
            </a:r>
            <a:endParaRPr lang="nb-NO" sz="1400" dirty="0"/>
          </a:p>
          <a:p>
            <a:r>
              <a:rPr lang="nb-NO" sz="1400" b="1" dirty="0"/>
              <a:t>A ✅</a:t>
            </a:r>
            <a:br>
              <a:rPr lang="nb-NO" sz="1400" dirty="0"/>
            </a:br>
            <a:r>
              <a:rPr lang="nb-NO" sz="1400" dirty="0"/>
              <a:t>Dydsetikk avviser at moral kan reduseres til universelle, mekaniske regler. Moralsk riktige handlinger avhenger av </a:t>
            </a:r>
            <a:r>
              <a:rPr lang="nb-NO" sz="1400" b="1" dirty="0"/>
              <a:t>personens karakter og situasjon</a:t>
            </a:r>
            <a:r>
              <a:rPr lang="nb-NO" sz="1400" dirty="0"/>
              <a:t>.</a:t>
            </a:r>
          </a:p>
          <a:p>
            <a:r>
              <a:rPr lang="nb-NO" sz="1400" b="1" dirty="0"/>
              <a:t>B ❌</a:t>
            </a:r>
            <a:br>
              <a:rPr lang="nb-NO" sz="1400" dirty="0"/>
            </a:br>
            <a:r>
              <a:rPr lang="nb-NO" sz="1400" dirty="0"/>
              <a:t>Dette er et klart kjennetegn på </a:t>
            </a:r>
            <a:r>
              <a:rPr lang="nb-NO" sz="1400" b="1" dirty="0"/>
              <a:t>konsekvensetikk</a:t>
            </a:r>
            <a:r>
              <a:rPr lang="nb-NO" sz="1400" dirty="0"/>
              <a:t>, ikke dydsetikk.</a:t>
            </a:r>
          </a:p>
          <a:p>
            <a:r>
              <a:rPr lang="nb-NO" sz="1400" b="1" dirty="0"/>
              <a:t>C ✅</a:t>
            </a:r>
            <a:br>
              <a:rPr lang="nb-NO" sz="1400" dirty="0"/>
            </a:br>
            <a:r>
              <a:rPr lang="nb-NO" sz="1400" dirty="0"/>
              <a:t>Praktisk klokskap er helt sentralt hos Aristoteles. Uten situasjonsforståelse kan man ikke handle dydig.</a:t>
            </a:r>
          </a:p>
          <a:p>
            <a:r>
              <a:rPr lang="nb-NO" sz="1400" b="1" dirty="0"/>
              <a:t>D ✅</a:t>
            </a:r>
            <a:br>
              <a:rPr lang="nb-NO" sz="1400" dirty="0"/>
            </a:br>
            <a:r>
              <a:rPr lang="nb-NO" sz="1400" dirty="0"/>
              <a:t>Dyder forstås som </a:t>
            </a:r>
            <a:r>
              <a:rPr lang="nb-NO" sz="1400" b="1" dirty="0"/>
              <a:t>varige karaktertrekk</a:t>
            </a:r>
            <a:r>
              <a:rPr lang="nb-NO" sz="1400" dirty="0"/>
              <a:t>, utviklet gjennom vane, læring og praksis – ikke medfødte regler eller konsekvensberegninger.</a:t>
            </a:r>
          </a:p>
          <a:p>
            <a:r>
              <a:rPr lang="nb-NO" sz="1400" b="1" dirty="0"/>
              <a:t>E ❌</a:t>
            </a:r>
            <a:br>
              <a:rPr lang="nb-NO" sz="1400" dirty="0"/>
            </a:br>
            <a:r>
              <a:rPr lang="nb-NO" sz="1400" dirty="0"/>
              <a:t>Klassisk dydsetikk avviser at moralsk riktig handling kan bestemmes kontekstuavhengig. Hva som er rett, avhenger av omstendighetene.</a:t>
            </a:r>
          </a:p>
          <a:p>
            <a:r>
              <a:rPr lang="nb-NO" sz="1400" b="1" dirty="0"/>
              <a:t>F ✅</a:t>
            </a:r>
            <a:br>
              <a:rPr lang="nb-NO" sz="1400"/>
            </a:br>
            <a:r>
              <a:rPr lang="nb-NO" sz="1400" dirty="0"/>
              <a:t>D</a:t>
            </a:r>
            <a:r>
              <a:rPr lang="nb-NO" sz="1400"/>
              <a:t>et </a:t>
            </a:r>
            <a:r>
              <a:rPr lang="nb-NO" sz="1400" dirty="0"/>
              <a:t>gode, </a:t>
            </a:r>
            <a:r>
              <a:rPr lang="nb-NO" sz="1400"/>
              <a:t>blomstrende liv </a:t>
            </a:r>
            <a:r>
              <a:rPr lang="nb-NO" sz="1400" dirty="0"/>
              <a:t>er et normativt mål for Aristoteles – dydene er midler til dette målet.</a:t>
            </a:r>
          </a:p>
          <a:p>
            <a:r>
              <a:rPr lang="nb-NO" sz="1400" b="1" dirty="0"/>
              <a:t>G ❌</a:t>
            </a:r>
            <a:br>
              <a:rPr lang="nb-NO" sz="1400" dirty="0"/>
            </a:br>
            <a:r>
              <a:rPr lang="nb-NO" sz="1400" dirty="0"/>
              <a:t>Motiver er avgjørende i dydsetikken. En handling utført «av vane» eller for ytre belønning er ikke nødvendigvis dydig.</a:t>
            </a:r>
          </a:p>
          <a:p>
            <a:endParaRPr lang="nb-NO" dirty="0"/>
          </a:p>
        </p:txBody>
      </p:sp>
    </p:spTree>
    <p:extLst>
      <p:ext uri="{BB962C8B-B14F-4D97-AF65-F5344CB8AC3E}">
        <p14:creationId xmlns:p14="http://schemas.microsoft.com/office/powerpoint/2010/main" val="125981253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2254-93A0-45B2-A07F-9E2DFD66A9C7}"/>
              </a:ext>
            </a:extLst>
          </p:cNvPr>
          <p:cNvSpPr>
            <a:spLocks noGrp="1"/>
          </p:cNvSpPr>
          <p:nvPr>
            <p:ph type="title"/>
          </p:nvPr>
        </p:nvSpPr>
        <p:spPr/>
        <p:txBody>
          <a:bodyPr/>
          <a:lstStyle/>
          <a:p>
            <a:br>
              <a:rPr lang="nb-NO" dirty="0"/>
            </a:br>
            <a:r>
              <a:rPr lang="nb-NO" dirty="0"/>
              <a:t>   Beslutning i etikk – kapittel 11. 1 </a:t>
            </a:r>
          </a:p>
        </p:txBody>
      </p:sp>
      <p:sp>
        <p:nvSpPr>
          <p:cNvPr id="3" name="Content Placeholder 2">
            <a:extLst>
              <a:ext uri="{FF2B5EF4-FFF2-40B4-BE49-F238E27FC236}">
                <a16:creationId xmlns:a16="http://schemas.microsoft.com/office/drawing/2014/main" id="{995B9583-D11D-447B-8A71-A9831B3998D9}"/>
              </a:ext>
            </a:extLst>
          </p:cNvPr>
          <p:cNvSpPr>
            <a:spLocks noGrp="1"/>
          </p:cNvSpPr>
          <p:nvPr>
            <p:ph sz="half" idx="1"/>
          </p:nvPr>
        </p:nvSpPr>
        <p:spPr/>
        <p:txBody>
          <a:bodyPr/>
          <a:lstStyle/>
          <a:p>
            <a:r>
              <a:rPr lang="nb-NO" dirty="0"/>
              <a:t>Cranes og Mattens modell (s. 255)</a:t>
            </a:r>
          </a:p>
          <a:p>
            <a:r>
              <a:rPr lang="nb-NO" dirty="0"/>
              <a:t>Ø. Kvalnes (s. 258)</a:t>
            </a:r>
          </a:p>
          <a:p>
            <a:endParaRPr lang="nb-NO" dirty="0"/>
          </a:p>
          <a:p>
            <a:endParaRPr lang="nb-NO" dirty="0"/>
          </a:p>
        </p:txBody>
      </p:sp>
    </p:spTree>
    <p:extLst>
      <p:ext uri="{BB962C8B-B14F-4D97-AF65-F5344CB8AC3E}">
        <p14:creationId xmlns:p14="http://schemas.microsoft.com/office/powerpoint/2010/main" val="239636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3DB0-97A3-45A1-98BD-6B819931F002}"/>
              </a:ext>
            </a:extLst>
          </p:cNvPr>
          <p:cNvSpPr>
            <a:spLocks noGrp="1"/>
          </p:cNvSpPr>
          <p:nvPr>
            <p:ph type="title"/>
          </p:nvPr>
        </p:nvSpPr>
        <p:spPr>
          <a:xfrm>
            <a:off x="9838659" y="5160890"/>
            <a:ext cx="2353340" cy="226335"/>
          </a:xfrm>
        </p:spPr>
        <p:txBody>
          <a:bodyPr/>
          <a:lstStyle/>
          <a:p>
            <a:r>
              <a:rPr lang="nb-NO" sz="1067" dirty="0"/>
              <a:t>Cranes og Mattens modell - etikk</a:t>
            </a:r>
          </a:p>
        </p:txBody>
      </p:sp>
      <p:sp>
        <p:nvSpPr>
          <p:cNvPr id="3" name="Content Placeholder 2">
            <a:extLst>
              <a:ext uri="{FF2B5EF4-FFF2-40B4-BE49-F238E27FC236}">
                <a16:creationId xmlns:a16="http://schemas.microsoft.com/office/drawing/2014/main" id="{A6492C10-9B7A-48CC-A8AF-D6DC70AA4977}"/>
              </a:ext>
            </a:extLst>
          </p:cNvPr>
          <p:cNvSpPr>
            <a:spLocks noGrp="1"/>
          </p:cNvSpPr>
          <p:nvPr>
            <p:ph sz="half" idx="1"/>
          </p:nvPr>
        </p:nvSpPr>
        <p:spPr>
          <a:xfrm>
            <a:off x="332057" y="1600201"/>
            <a:ext cx="11403980" cy="4525963"/>
          </a:xfrm>
        </p:spPr>
        <p:txBody>
          <a:bodyPr/>
          <a:lstStyle/>
          <a:p>
            <a:endParaRPr lang="nb-NO" dirty="0"/>
          </a:p>
          <a:p>
            <a:endParaRPr lang="nb-NO" dirty="0"/>
          </a:p>
          <a:p>
            <a:endParaRPr lang="nb-NO" dirty="0"/>
          </a:p>
          <a:p>
            <a:endParaRPr lang="nb-NO" dirty="0"/>
          </a:p>
          <a:p>
            <a:endParaRPr lang="nb-NO" dirty="0"/>
          </a:p>
        </p:txBody>
      </p:sp>
      <p:pic>
        <p:nvPicPr>
          <p:cNvPr id="6" name="Picture 5">
            <a:extLst>
              <a:ext uri="{FF2B5EF4-FFF2-40B4-BE49-F238E27FC236}">
                <a16:creationId xmlns:a16="http://schemas.microsoft.com/office/drawing/2014/main" id="{A098DF41-63AB-493E-9585-5648DC2DA503}"/>
              </a:ext>
            </a:extLst>
          </p:cNvPr>
          <p:cNvPicPr>
            <a:picLocks noChangeAspect="1"/>
          </p:cNvPicPr>
          <p:nvPr/>
        </p:nvPicPr>
        <p:blipFill>
          <a:blip r:embed="rId2"/>
          <a:stretch>
            <a:fillRect/>
          </a:stretch>
        </p:blipFill>
        <p:spPr>
          <a:xfrm rot="5400000">
            <a:off x="3896893" y="-1732850"/>
            <a:ext cx="2752669" cy="9299465"/>
          </a:xfrm>
          <a:prstGeom prst="rect">
            <a:avLst/>
          </a:prstGeom>
        </p:spPr>
      </p:pic>
      <p:sp>
        <p:nvSpPr>
          <p:cNvPr id="7" name="Arrow: Left 6">
            <a:extLst>
              <a:ext uri="{FF2B5EF4-FFF2-40B4-BE49-F238E27FC236}">
                <a16:creationId xmlns:a16="http://schemas.microsoft.com/office/drawing/2014/main" id="{3CB5079C-F831-456B-8625-EC8044E9CAE5}"/>
              </a:ext>
            </a:extLst>
          </p:cNvPr>
          <p:cNvSpPr/>
          <p:nvPr/>
        </p:nvSpPr>
        <p:spPr>
          <a:xfrm>
            <a:off x="9922960" y="4697227"/>
            <a:ext cx="1521637" cy="491461"/>
          </a:xfrm>
          <a:prstGeom prst="left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nb-NO" sz="2400"/>
          </a:p>
        </p:txBody>
      </p:sp>
    </p:spTree>
    <p:extLst>
      <p:ext uri="{BB962C8B-B14F-4D97-AF65-F5344CB8AC3E}">
        <p14:creationId xmlns:p14="http://schemas.microsoft.com/office/powerpoint/2010/main" val="20180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D7E22-56D2-6E68-7549-F465C7DA54FD}"/>
              </a:ext>
            </a:extLst>
          </p:cNvPr>
          <p:cNvSpPr>
            <a:spLocks noGrp="1"/>
          </p:cNvSpPr>
          <p:nvPr>
            <p:ph type="body" sz="quarter" idx="13"/>
          </p:nvPr>
        </p:nvSpPr>
        <p:spPr/>
        <p:txBody>
          <a:bodyPr/>
          <a:lstStyle/>
          <a:p>
            <a:r>
              <a:rPr lang="nb-NO" dirty="0"/>
              <a:t>Navigasjonshjulet</a:t>
            </a:r>
          </a:p>
        </p:txBody>
      </p:sp>
      <p:sp>
        <p:nvSpPr>
          <p:cNvPr id="3" name="Text Placeholder 2">
            <a:extLst>
              <a:ext uri="{FF2B5EF4-FFF2-40B4-BE49-F238E27FC236}">
                <a16:creationId xmlns:a16="http://schemas.microsoft.com/office/drawing/2014/main" id="{26F0B440-805C-EECC-B3A5-94862E748B9E}"/>
              </a:ext>
            </a:extLst>
          </p:cNvPr>
          <p:cNvSpPr>
            <a:spLocks noGrp="1"/>
          </p:cNvSpPr>
          <p:nvPr>
            <p:ph type="body" sz="quarter" idx="14"/>
          </p:nvPr>
        </p:nvSpPr>
        <p:spPr/>
        <p:txBody>
          <a:bodyPr/>
          <a:lstStyle/>
          <a:p>
            <a:r>
              <a:rPr lang="nb-NO" b="1" dirty="0"/>
              <a:t>Navigasjonshjulet</a:t>
            </a:r>
            <a:r>
              <a:rPr lang="nb-NO" dirty="0"/>
              <a:t> er en etisk beslutningsmodell utviklet av </a:t>
            </a:r>
            <a:r>
              <a:rPr lang="nb-NO" b="1" dirty="0"/>
              <a:t>Øyvind Kvalnes</a:t>
            </a:r>
            <a:r>
              <a:rPr lang="nb-NO" dirty="0"/>
              <a:t>. Modellen brukes for å </a:t>
            </a:r>
            <a:r>
              <a:rPr lang="nb-NO" b="1" dirty="0"/>
              <a:t>analysere etiske dilemmaer</a:t>
            </a:r>
            <a:r>
              <a:rPr lang="nb-NO" dirty="0"/>
              <a:t> og hjelpe oss å ta </a:t>
            </a:r>
            <a:r>
              <a:rPr lang="nb-NO" b="1" dirty="0"/>
              <a:t>begrunnede og ansvarlige valg</a:t>
            </a:r>
            <a:r>
              <a:rPr lang="nb-NO" dirty="0"/>
              <a:t> i arbeidslivet og organisasjoner.</a:t>
            </a:r>
          </a:p>
          <a:p>
            <a:r>
              <a:rPr lang="nb-NO" dirty="0"/>
              <a:t>Tanken er at man «navigerer» i en vanskelig situasjon ved å stille spørsmål fra flere perspektiver – ikke bare følge magefølelse eller regler blindt.</a:t>
            </a:r>
          </a:p>
          <a:p>
            <a:endParaRPr lang="nb-NO" dirty="0"/>
          </a:p>
        </p:txBody>
      </p:sp>
    </p:spTree>
    <p:extLst>
      <p:ext uri="{BB962C8B-B14F-4D97-AF65-F5344CB8AC3E}">
        <p14:creationId xmlns:p14="http://schemas.microsoft.com/office/powerpoint/2010/main" val="18697051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6933-C0E4-48C6-97A1-931988A4BE8A}"/>
              </a:ext>
            </a:extLst>
          </p:cNvPr>
          <p:cNvSpPr>
            <a:spLocks noGrp="1"/>
          </p:cNvSpPr>
          <p:nvPr>
            <p:ph type="title"/>
          </p:nvPr>
        </p:nvSpPr>
        <p:spPr/>
        <p:txBody>
          <a:bodyPr/>
          <a:lstStyle/>
          <a:p>
            <a:r>
              <a:rPr lang="nb-NO" dirty="0"/>
              <a:t> </a:t>
            </a:r>
            <a:br>
              <a:rPr lang="nb-NO" dirty="0"/>
            </a:br>
            <a:r>
              <a:rPr lang="nb-NO" dirty="0"/>
              <a:t>    Ø. Kvalnes – Navigasjonshjulet </a:t>
            </a:r>
            <a:r>
              <a:rPr lang="nb-NO" sz="1333" dirty="0"/>
              <a:t>(s. 258)</a:t>
            </a:r>
          </a:p>
        </p:txBody>
      </p:sp>
      <p:pic>
        <p:nvPicPr>
          <p:cNvPr id="6" name="Picture 5">
            <a:extLst>
              <a:ext uri="{FF2B5EF4-FFF2-40B4-BE49-F238E27FC236}">
                <a16:creationId xmlns:a16="http://schemas.microsoft.com/office/drawing/2014/main" id="{644961FF-66C2-49A5-8DEB-EC1C15A68088}"/>
              </a:ext>
            </a:extLst>
          </p:cNvPr>
          <p:cNvPicPr>
            <a:picLocks noChangeAspect="1"/>
          </p:cNvPicPr>
          <p:nvPr/>
        </p:nvPicPr>
        <p:blipFill>
          <a:blip r:embed="rId2"/>
          <a:stretch>
            <a:fillRect/>
          </a:stretch>
        </p:blipFill>
        <p:spPr>
          <a:xfrm rot="5400000">
            <a:off x="3184967" y="651476"/>
            <a:ext cx="5119164" cy="7016615"/>
          </a:xfrm>
          <a:prstGeom prst="rect">
            <a:avLst/>
          </a:prstGeom>
        </p:spPr>
      </p:pic>
    </p:spTree>
    <p:extLst>
      <p:ext uri="{BB962C8B-B14F-4D97-AF65-F5344CB8AC3E}">
        <p14:creationId xmlns:p14="http://schemas.microsoft.com/office/powerpoint/2010/main" val="492116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E39F-BDA2-476E-944A-9C0A185E9865}"/>
              </a:ext>
            </a:extLst>
          </p:cNvPr>
          <p:cNvSpPr>
            <a:spLocks noGrp="1"/>
          </p:cNvSpPr>
          <p:nvPr>
            <p:ph type="title"/>
          </p:nvPr>
        </p:nvSpPr>
        <p:spPr>
          <a:xfrm>
            <a:off x="401847" y="397785"/>
            <a:ext cx="11224996" cy="751169"/>
          </a:xfrm>
        </p:spPr>
        <p:txBody>
          <a:bodyPr/>
          <a:lstStyle/>
          <a:p>
            <a:r>
              <a:rPr lang="nb-NO" sz="4267" dirty="0"/>
              <a:t>Oppgave: Bjørn, Kari og jobbsamtalen</a:t>
            </a:r>
          </a:p>
        </p:txBody>
      </p:sp>
      <p:sp>
        <p:nvSpPr>
          <p:cNvPr id="3" name="Content Placeholder 2">
            <a:extLst>
              <a:ext uri="{FF2B5EF4-FFF2-40B4-BE49-F238E27FC236}">
                <a16:creationId xmlns:a16="http://schemas.microsoft.com/office/drawing/2014/main" id="{646CC4D5-8285-4AED-930B-6030E3E4AFD1}"/>
              </a:ext>
            </a:extLst>
          </p:cNvPr>
          <p:cNvSpPr>
            <a:spLocks noGrp="1"/>
          </p:cNvSpPr>
          <p:nvPr>
            <p:ph idx="1"/>
          </p:nvPr>
        </p:nvSpPr>
        <p:spPr/>
        <p:txBody>
          <a:bodyPr/>
          <a:lstStyle/>
          <a:p>
            <a:r>
              <a:rPr lang="nb-NO" dirty="0"/>
              <a:t>4 episoder</a:t>
            </a:r>
          </a:p>
          <a:p>
            <a:r>
              <a:rPr lang="nb-NO" dirty="0">
                <a:solidFill>
                  <a:srgbClr val="FF0000"/>
                </a:solidFill>
              </a:rPr>
              <a:t>Ikke les helle oppgave</a:t>
            </a:r>
            <a:r>
              <a:rPr lang="nb-NO" dirty="0"/>
              <a:t>, les bare 1 episode, etterpå 2 episode……..</a:t>
            </a:r>
          </a:p>
          <a:p>
            <a:r>
              <a:rPr lang="nb-NO" dirty="0"/>
              <a:t>Ikke riktig svar!</a:t>
            </a:r>
          </a:p>
          <a:p>
            <a:r>
              <a:rPr lang="nb-NO" dirty="0"/>
              <a:t>Prøv å argumentere med etisk teori, eller etisk prinsippene.</a:t>
            </a:r>
          </a:p>
          <a:p>
            <a:pPr marL="0" indent="0">
              <a:buNone/>
            </a:pPr>
            <a:endParaRPr lang="nb-NO" dirty="0"/>
          </a:p>
        </p:txBody>
      </p:sp>
    </p:spTree>
    <p:extLst>
      <p:ext uri="{BB962C8B-B14F-4D97-AF65-F5344CB8AC3E}">
        <p14:creationId xmlns:p14="http://schemas.microsoft.com/office/powerpoint/2010/main" val="3990631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7660C-B49F-49E6-85A9-9532357A122D}"/>
              </a:ext>
            </a:extLst>
          </p:cNvPr>
          <p:cNvSpPr>
            <a:spLocks noGrp="1"/>
          </p:cNvSpPr>
          <p:nvPr>
            <p:ph idx="1"/>
          </p:nvPr>
        </p:nvSpPr>
        <p:spPr/>
        <p:txBody>
          <a:bodyPr/>
          <a:lstStyle/>
          <a:p>
            <a:r>
              <a:rPr lang="nb-NO" b="1" u="sng" dirty="0"/>
              <a:t>Episode 1:</a:t>
            </a:r>
            <a:r>
              <a:rPr lang="nb-NO" dirty="0"/>
              <a:t> Bjørn har jobbet i den samme banken i tjue år, og har utviklet et stort nettverk av lokale bedriftskunder. Nå er en konkurrent i ferd med å etablere seg i regionen. Bjørn får invitasjon til jobbsamtale. Han skjønner at den andre banken er ute etter å kjøpe seg inn i nettverket hans. </a:t>
            </a:r>
          </a:p>
          <a:p>
            <a:r>
              <a:rPr lang="nb-NO" i="1" u="sng" dirty="0"/>
              <a:t>Spørsmål:</a:t>
            </a:r>
            <a:r>
              <a:rPr lang="nb-NO" dirty="0"/>
              <a:t> Burde han si ja til invitasjonen deres om en samtale, eller vil det være illojalt mot arbeidsgiveren? </a:t>
            </a:r>
          </a:p>
          <a:p>
            <a:endParaRPr lang="nb-NO" dirty="0"/>
          </a:p>
        </p:txBody>
      </p:sp>
    </p:spTree>
    <p:extLst>
      <p:ext uri="{BB962C8B-B14F-4D97-AF65-F5344CB8AC3E}">
        <p14:creationId xmlns:p14="http://schemas.microsoft.com/office/powerpoint/2010/main" val="45862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12C3D-4E06-45BC-93E5-E176518DD3F3}"/>
              </a:ext>
            </a:extLst>
          </p:cNvPr>
          <p:cNvSpPr>
            <a:spLocks noGrp="1"/>
          </p:cNvSpPr>
          <p:nvPr>
            <p:ph idx="1"/>
          </p:nvPr>
        </p:nvSpPr>
        <p:spPr/>
        <p:txBody>
          <a:bodyPr/>
          <a:lstStyle/>
          <a:p>
            <a:r>
              <a:rPr lang="nb-NO" dirty="0"/>
              <a:t>Hva er din svar?</a:t>
            </a:r>
          </a:p>
          <a:p>
            <a:r>
              <a:rPr lang="nb-NO" dirty="0"/>
              <a:t>Hvordan argumenterer du?</a:t>
            </a:r>
          </a:p>
        </p:txBody>
      </p:sp>
    </p:spTree>
    <p:extLst>
      <p:ext uri="{BB962C8B-B14F-4D97-AF65-F5344CB8AC3E}">
        <p14:creationId xmlns:p14="http://schemas.microsoft.com/office/powerpoint/2010/main" val="6159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CD02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C9F46-FBED-4E33-9496-D791B95F0785}"/>
              </a:ext>
            </a:extLst>
          </p:cNvPr>
          <p:cNvSpPr>
            <a:spLocks noGrp="1"/>
          </p:cNvSpPr>
          <p:nvPr>
            <p:ph idx="1"/>
          </p:nvPr>
        </p:nvSpPr>
        <p:spPr/>
        <p:txBody>
          <a:bodyPr/>
          <a:lstStyle/>
          <a:p>
            <a:r>
              <a:rPr lang="nb-NO" b="1" u="sng" dirty="0"/>
              <a:t>Episode 2</a:t>
            </a:r>
            <a:r>
              <a:rPr lang="nb-NO" b="1" i="1" u="sng" dirty="0"/>
              <a:t>:</a:t>
            </a:r>
            <a:r>
              <a:rPr lang="nb-NO" dirty="0"/>
              <a:t> Bjørn sier </a:t>
            </a:r>
            <a:r>
              <a:rPr lang="nb-NO" b="1" dirty="0">
                <a:solidFill>
                  <a:srgbClr val="FF0000"/>
                </a:solidFill>
              </a:rPr>
              <a:t>nei</a:t>
            </a:r>
            <a:r>
              <a:rPr lang="nb-NO" dirty="0"/>
              <a:t> til invitasjonen. Den går videre til kollegaen hans Kari, som har mye av den samme bakgrunnen. Hun vet at Bjørn har sagt nei til å gå i jobbsamtale. Selv er hun nysgjerrig på hva den andre banken har å tilby. Hvis hun går i møtet, risikerer hun at Bjørn tar det ille opp, og at samarbeidet kan bli anstrengt. </a:t>
            </a:r>
          </a:p>
          <a:p>
            <a:r>
              <a:rPr lang="nb-NO" u="sng" dirty="0"/>
              <a:t>Spørsmål:</a:t>
            </a:r>
            <a:r>
              <a:rPr lang="nb-NO" dirty="0"/>
              <a:t> Burde hun følge hans eksempel? Ikke gå til samtalen? Eller gå til samtalen? – argumenterer din valg.</a:t>
            </a:r>
          </a:p>
        </p:txBody>
      </p:sp>
    </p:spTree>
    <p:extLst>
      <p:ext uri="{BB962C8B-B14F-4D97-AF65-F5344CB8AC3E}">
        <p14:creationId xmlns:p14="http://schemas.microsoft.com/office/powerpoint/2010/main" val="2641447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F7F21-3619-4D2A-A372-38A642D6ECF4}"/>
              </a:ext>
            </a:extLst>
          </p:cNvPr>
          <p:cNvSpPr>
            <a:spLocks noGrp="1"/>
          </p:cNvSpPr>
          <p:nvPr>
            <p:ph idx="1"/>
          </p:nvPr>
        </p:nvSpPr>
        <p:spPr/>
        <p:txBody>
          <a:bodyPr/>
          <a:lstStyle/>
          <a:p>
            <a:r>
              <a:rPr lang="nb-NO" dirty="0"/>
              <a:t>Hva er din svar?</a:t>
            </a:r>
          </a:p>
          <a:p>
            <a:r>
              <a:rPr lang="nb-NO" dirty="0"/>
              <a:t>Hvordan argumenterer du?</a:t>
            </a:r>
          </a:p>
        </p:txBody>
      </p:sp>
    </p:spTree>
    <p:extLst>
      <p:ext uri="{BB962C8B-B14F-4D97-AF65-F5344CB8AC3E}">
        <p14:creationId xmlns:p14="http://schemas.microsoft.com/office/powerpoint/2010/main" val="371833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0145EF-32BF-1045-CA3F-BA83DD255D6D}"/>
              </a:ext>
            </a:extLst>
          </p:cNvPr>
          <p:cNvSpPr>
            <a:spLocks noGrp="1"/>
          </p:cNvSpPr>
          <p:nvPr>
            <p:ph type="body" sz="quarter" idx="13"/>
          </p:nvPr>
        </p:nvSpPr>
        <p:spPr/>
        <p:txBody>
          <a:bodyPr/>
          <a:lstStyle/>
          <a:p>
            <a:r>
              <a:rPr lang="nb-NO" dirty="0"/>
              <a:t>Læringsmål</a:t>
            </a:r>
          </a:p>
        </p:txBody>
      </p:sp>
      <p:sp>
        <p:nvSpPr>
          <p:cNvPr id="3" name="Text Placeholder 2">
            <a:extLst>
              <a:ext uri="{FF2B5EF4-FFF2-40B4-BE49-F238E27FC236}">
                <a16:creationId xmlns:a16="http://schemas.microsoft.com/office/drawing/2014/main" id="{AE48521B-157F-9B59-29A9-2F182EEA0852}"/>
              </a:ext>
            </a:extLst>
          </p:cNvPr>
          <p:cNvSpPr>
            <a:spLocks noGrp="1"/>
          </p:cNvSpPr>
          <p:nvPr>
            <p:ph type="body" sz="quarter" idx="14"/>
          </p:nvPr>
        </p:nvSpPr>
        <p:spPr/>
        <p:txBody>
          <a:bodyPr/>
          <a:lstStyle/>
          <a:p>
            <a:r>
              <a:rPr lang="nb-NO" dirty="0"/>
              <a:t>– </a:t>
            </a:r>
            <a:r>
              <a:rPr lang="nb-NO" b="1" dirty="0"/>
              <a:t>Repetisjon av prinsipper</a:t>
            </a:r>
            <a:br>
              <a:rPr lang="nb-NO" dirty="0"/>
            </a:br>
            <a:r>
              <a:rPr lang="nb-NO" dirty="0"/>
              <a:t>– </a:t>
            </a:r>
            <a:r>
              <a:rPr lang="nb-NO" b="1" dirty="0"/>
              <a:t>Repetisjon av teorier</a:t>
            </a:r>
            <a:br>
              <a:rPr lang="nb-NO" dirty="0"/>
            </a:br>
            <a:r>
              <a:rPr lang="nb-NO" dirty="0"/>
              <a:t>– </a:t>
            </a:r>
            <a:r>
              <a:rPr lang="nb-NO" b="1" dirty="0"/>
              <a:t>Beslutningsmodeller - Kapittel 11.1</a:t>
            </a:r>
            <a:br>
              <a:rPr lang="nb-NO" dirty="0"/>
            </a:br>
            <a:r>
              <a:rPr lang="nb-NO" dirty="0"/>
              <a:t>– </a:t>
            </a:r>
            <a:r>
              <a:rPr lang="nb-NO" b="1" dirty="0"/>
              <a:t>Diskusjonsoppgaver</a:t>
            </a:r>
            <a:endParaRPr lang="nb-NO" dirty="0"/>
          </a:p>
          <a:p>
            <a:endParaRPr lang="nb-NO" dirty="0"/>
          </a:p>
        </p:txBody>
      </p:sp>
    </p:spTree>
    <p:extLst>
      <p:ext uri="{BB962C8B-B14F-4D97-AF65-F5344CB8AC3E}">
        <p14:creationId xmlns:p14="http://schemas.microsoft.com/office/powerpoint/2010/main" val="1273710916"/>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DEE29-EF5C-4BAC-902A-3279BF3F23FA}"/>
              </a:ext>
            </a:extLst>
          </p:cNvPr>
          <p:cNvSpPr>
            <a:spLocks noGrp="1"/>
          </p:cNvSpPr>
          <p:nvPr>
            <p:ph idx="1"/>
          </p:nvPr>
        </p:nvSpPr>
        <p:spPr/>
        <p:txBody>
          <a:bodyPr/>
          <a:lstStyle/>
          <a:p>
            <a:r>
              <a:rPr lang="nb-NO" b="1" u="sng" dirty="0"/>
              <a:t>Episode 3:</a:t>
            </a:r>
            <a:r>
              <a:rPr lang="nb-NO" dirty="0"/>
              <a:t> Kari sier </a:t>
            </a:r>
            <a:r>
              <a:rPr lang="nb-NO" b="1" dirty="0">
                <a:solidFill>
                  <a:srgbClr val="FF0000"/>
                </a:solidFill>
              </a:rPr>
              <a:t>ja takk </a:t>
            </a:r>
            <a:r>
              <a:rPr lang="nb-NO" dirty="0"/>
              <a:t>til jobbsamtalen. Hun blir svært godt mottatt av konkurrenten. Lederen der forteller at han har hørt så mye pent om henne, og at hun vil få en nøkkelrolle hos dem. Kari ser igjennom smigeren, og skjønner at det først og fremst er nettverket hennes som gjør henne attraktiv. Hun går fra samtalen med et tilbud om ny jobb, med lønn som er 150 000 kroner høyere enn den hun har i dag. Hun har noen dager til bestemme seg. </a:t>
            </a:r>
          </a:p>
          <a:p>
            <a:r>
              <a:rPr lang="nb-NO" u="sng" dirty="0"/>
              <a:t>Spørsmål:</a:t>
            </a:r>
            <a:r>
              <a:rPr lang="nb-NO" dirty="0"/>
              <a:t> Burde hun si ja til det? Eller ikke?</a:t>
            </a:r>
          </a:p>
          <a:p>
            <a:endParaRPr lang="nb-NO" dirty="0"/>
          </a:p>
        </p:txBody>
      </p:sp>
    </p:spTree>
    <p:extLst>
      <p:ext uri="{BB962C8B-B14F-4D97-AF65-F5344CB8AC3E}">
        <p14:creationId xmlns:p14="http://schemas.microsoft.com/office/powerpoint/2010/main" val="435693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92B88-EA67-44DD-A9E8-FFF2DB11AEA5}"/>
              </a:ext>
            </a:extLst>
          </p:cNvPr>
          <p:cNvSpPr>
            <a:spLocks noGrp="1"/>
          </p:cNvSpPr>
          <p:nvPr>
            <p:ph idx="1"/>
          </p:nvPr>
        </p:nvSpPr>
        <p:spPr/>
        <p:txBody>
          <a:bodyPr/>
          <a:lstStyle/>
          <a:p>
            <a:r>
              <a:rPr lang="nb-NO" dirty="0"/>
              <a:t>Hva er din svar?</a:t>
            </a:r>
          </a:p>
          <a:p>
            <a:r>
              <a:rPr lang="nb-NO" dirty="0"/>
              <a:t>Hvordan argumenterer du?</a:t>
            </a:r>
          </a:p>
        </p:txBody>
      </p:sp>
    </p:spTree>
    <p:extLst>
      <p:ext uri="{BB962C8B-B14F-4D97-AF65-F5344CB8AC3E}">
        <p14:creationId xmlns:p14="http://schemas.microsoft.com/office/powerpoint/2010/main" val="745419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8A04B-01D8-48B5-8D58-25B217A191F3}"/>
              </a:ext>
            </a:extLst>
          </p:cNvPr>
          <p:cNvSpPr>
            <a:spLocks noGrp="1"/>
          </p:cNvSpPr>
          <p:nvPr>
            <p:ph idx="1"/>
          </p:nvPr>
        </p:nvSpPr>
        <p:spPr/>
        <p:txBody>
          <a:bodyPr/>
          <a:lstStyle/>
          <a:p>
            <a:r>
              <a:rPr lang="nb-NO" sz="1867" b="1" u="sng" dirty="0"/>
              <a:t>Episode 4:</a:t>
            </a:r>
            <a:r>
              <a:rPr lang="nb-NO" sz="1867" dirty="0"/>
              <a:t> Kari banker på døren hos sjefen sin, Finn. Hun har bestemt seg for å bruke tilbudet fra konkurrenten som et forhandlingskort for å få høyere lønn her hvor hun er. Derfor har hun bedt om et møte. Hun ønsker ikke å skifte arbeidsgiver, siden hun trives godt med kollegaene og arbeidsoppgavene. Et lønnshopp hadde dog vært kjærkomment. Derfor denne planen. Hun forteller om lønnstilbudet fra konkurrenten, og sier at hun nok kommer til å si ja til det hvis ikke lønnen jekkes opp tilsvarende her. Finn ber om betenkningstid. Nå har han havnet i en klemme. Han vil svært gjerne beholde Kari i banken, og unngå at konkurrenten får et fotfeste i lokalsamfunnet gjennom hennes kontakter. Samtidig vet han at Bjørn har sagt nei til å gå i jobbsamtale, av lojalitetsgrunner. Finn vurderer Bjørn til å være en mer verdifull medarbeider. Hvis han gir etter for Karis krav, vil hun sitte med en vesentlig høyere lønn enn Bjørn.</a:t>
            </a:r>
          </a:p>
          <a:p>
            <a:r>
              <a:rPr lang="nb-NO" sz="1867" u="sng" dirty="0"/>
              <a:t>Spørsmål:</a:t>
            </a:r>
            <a:r>
              <a:rPr lang="nb-NO" sz="1867" dirty="0"/>
              <a:t> Hva skal Finn gjøre beholde Kari, eller ikke eller noe annet? Beskrive din besvarelse og argumentere din valg. I denne episode tenkte om prinsippene (Likhetsprinsippet, Autonomiprinsippet, Velgjørenhetsprinsippet, Ikke-skade prinsippet, Rettferdighetsprinsippet).</a:t>
            </a:r>
          </a:p>
          <a:p>
            <a:endParaRPr lang="nb-NO" dirty="0"/>
          </a:p>
        </p:txBody>
      </p:sp>
    </p:spTree>
    <p:extLst>
      <p:ext uri="{BB962C8B-B14F-4D97-AF65-F5344CB8AC3E}">
        <p14:creationId xmlns:p14="http://schemas.microsoft.com/office/powerpoint/2010/main" val="264638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F4411-7749-4494-840C-7418D36465C3}"/>
              </a:ext>
            </a:extLst>
          </p:cNvPr>
          <p:cNvSpPr>
            <a:spLocks noGrp="1"/>
          </p:cNvSpPr>
          <p:nvPr>
            <p:ph idx="1"/>
          </p:nvPr>
        </p:nvSpPr>
        <p:spPr/>
        <p:txBody>
          <a:bodyPr/>
          <a:lstStyle/>
          <a:p>
            <a:r>
              <a:rPr lang="nb-NO" dirty="0"/>
              <a:t>Hva er din svar?</a:t>
            </a:r>
          </a:p>
          <a:p>
            <a:r>
              <a:rPr lang="nb-NO" dirty="0"/>
              <a:t>Hvordan argumenterer du?</a:t>
            </a:r>
          </a:p>
        </p:txBody>
      </p:sp>
    </p:spTree>
    <p:extLst>
      <p:ext uri="{BB962C8B-B14F-4D97-AF65-F5344CB8AC3E}">
        <p14:creationId xmlns:p14="http://schemas.microsoft.com/office/powerpoint/2010/main" val="337943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2EC1-3659-48F7-8C39-EC2A4132790D}"/>
              </a:ext>
            </a:extLst>
          </p:cNvPr>
          <p:cNvSpPr>
            <a:spLocks noGrp="1"/>
          </p:cNvSpPr>
          <p:nvPr>
            <p:ph type="title"/>
          </p:nvPr>
        </p:nvSpPr>
        <p:spPr/>
        <p:txBody>
          <a:bodyPr/>
          <a:lstStyle/>
          <a:p>
            <a:r>
              <a:rPr lang="nb-NO" dirty="0"/>
              <a:t>Ikke glemt:</a:t>
            </a:r>
          </a:p>
        </p:txBody>
      </p:sp>
      <p:sp>
        <p:nvSpPr>
          <p:cNvPr id="3" name="Content Placeholder 2">
            <a:extLst>
              <a:ext uri="{FF2B5EF4-FFF2-40B4-BE49-F238E27FC236}">
                <a16:creationId xmlns:a16="http://schemas.microsoft.com/office/drawing/2014/main" id="{4DA10BC8-D9CA-4DF4-9D10-8041F21C7753}"/>
              </a:ext>
            </a:extLst>
          </p:cNvPr>
          <p:cNvSpPr>
            <a:spLocks noGrp="1"/>
          </p:cNvSpPr>
          <p:nvPr>
            <p:ph idx="1"/>
          </p:nvPr>
        </p:nvSpPr>
        <p:spPr/>
        <p:txBody>
          <a:bodyPr/>
          <a:lstStyle/>
          <a:p>
            <a:r>
              <a:rPr lang="nb-NO" dirty="0"/>
              <a:t>Oppgaver har ikke noen fasit svar, god argumentasjon er veldig viktig.</a:t>
            </a:r>
          </a:p>
          <a:p>
            <a:pPr marL="0" indent="0">
              <a:buNone/>
            </a:pPr>
            <a:endParaRPr lang="nb-NO" dirty="0"/>
          </a:p>
          <a:p>
            <a:r>
              <a:rPr lang="nb-NO" dirty="0"/>
              <a:t>«Argumentasjon er bruk av argumenter, bevisføring, fremføring av tankegang for å styrke eller svekke en påstand.» (Store Norske Leksikon, 2020)</a:t>
            </a:r>
          </a:p>
          <a:p>
            <a:endParaRPr lang="nb-NO" dirty="0"/>
          </a:p>
        </p:txBody>
      </p:sp>
    </p:spTree>
    <p:extLst>
      <p:ext uri="{BB962C8B-B14F-4D97-AF65-F5344CB8AC3E}">
        <p14:creationId xmlns:p14="http://schemas.microsoft.com/office/powerpoint/2010/main" val="4220626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30C1-CB45-48CF-A466-51E8B6ED1DB4}"/>
              </a:ext>
            </a:extLst>
          </p:cNvPr>
          <p:cNvSpPr>
            <a:spLocks noGrp="1"/>
          </p:cNvSpPr>
          <p:nvPr>
            <p:ph type="title"/>
          </p:nvPr>
        </p:nvSpPr>
        <p:spPr>
          <a:xfrm>
            <a:off x="401847" y="397785"/>
            <a:ext cx="11224996" cy="915380"/>
          </a:xfrm>
        </p:spPr>
        <p:txBody>
          <a:bodyPr/>
          <a:lstStyle/>
          <a:p>
            <a:br>
              <a:rPr lang="nb-NO" sz="2667" dirty="0"/>
            </a:br>
            <a:r>
              <a:rPr lang="nb-NO" sz="2667" dirty="0"/>
              <a:t>Oppgave 1: </a:t>
            </a:r>
            <a:r>
              <a:rPr lang="nb-NO" sz="2667" dirty="0">
                <a:solidFill>
                  <a:schemeClr val="accent1">
                    <a:lumMod val="75000"/>
                  </a:schemeClr>
                </a:solidFill>
              </a:rPr>
              <a:t>Nødhjelp til en flyktningleir</a:t>
            </a:r>
          </a:p>
        </p:txBody>
      </p:sp>
      <p:sp>
        <p:nvSpPr>
          <p:cNvPr id="3" name="Content Placeholder 2">
            <a:extLst>
              <a:ext uri="{FF2B5EF4-FFF2-40B4-BE49-F238E27FC236}">
                <a16:creationId xmlns:a16="http://schemas.microsoft.com/office/drawing/2014/main" id="{FFDA0622-0DA6-430B-BB74-D164138A30C7}"/>
              </a:ext>
            </a:extLst>
          </p:cNvPr>
          <p:cNvSpPr>
            <a:spLocks noGrp="1"/>
          </p:cNvSpPr>
          <p:nvPr>
            <p:ph idx="1"/>
          </p:nvPr>
        </p:nvSpPr>
        <p:spPr/>
        <p:txBody>
          <a:bodyPr/>
          <a:lstStyle/>
          <a:p>
            <a:r>
              <a:rPr lang="nb-NO" sz="2133" dirty="0"/>
              <a:t>Som ansatt i en humanitær organisasjon er du ansvarlig for en leveranse av nødhjelp til en flyktningleir i et sultrammet afrikansk land. Ved grensen blir kontainerne stående i flere dager, angivelig fordi tollstasjonen ikke har kapasitet til å sjekke lasten. Du får meldinger om at matmangelen i leiren er prekær. En «tilretteleggingsbetaling» på et par hundre dollar til sjefen på tollstasjonen vil sannsynligvis få lasten over grensen. En slik utbetaling er i strid med både norsk lov og din organisasjons etiske retningslinjer. Hva gjør du? </a:t>
            </a:r>
          </a:p>
          <a:p>
            <a:r>
              <a:rPr lang="nb-NO" sz="2133" dirty="0"/>
              <a:t>A) Betaler avgiften av egen lomme og holder det for deg selv. </a:t>
            </a:r>
          </a:p>
          <a:p>
            <a:r>
              <a:rPr lang="nb-NO" sz="2133" dirty="0"/>
              <a:t>B) Betaler avgiften og rapporterer hendelsen til organisasjonen. </a:t>
            </a:r>
          </a:p>
          <a:p>
            <a:r>
              <a:rPr lang="nb-NO" sz="2133" dirty="0"/>
              <a:t>C) Betaler ikke og risikerer at leveransen går tapt. </a:t>
            </a:r>
          </a:p>
          <a:p>
            <a:endParaRPr lang="nb-NO" sz="2133" dirty="0"/>
          </a:p>
          <a:p>
            <a:r>
              <a:rPr lang="nb-NO" sz="2133" dirty="0" err="1"/>
              <a:t>Spr</a:t>
            </a:r>
            <a:r>
              <a:rPr lang="nb-NO" sz="2133" dirty="0"/>
              <a:t>. 1: Er dette et etisk dilemma? I så fall – hvorfor? </a:t>
            </a:r>
          </a:p>
          <a:p>
            <a:r>
              <a:rPr lang="nb-NO" sz="2133" dirty="0" err="1"/>
              <a:t>Spr</a:t>
            </a:r>
            <a:r>
              <a:rPr lang="nb-NO" sz="2133" dirty="0"/>
              <a:t>. 2: Begrunn hvorfor du velger A, B eller C. </a:t>
            </a:r>
          </a:p>
        </p:txBody>
      </p:sp>
    </p:spTree>
    <p:extLst>
      <p:ext uri="{BB962C8B-B14F-4D97-AF65-F5344CB8AC3E}">
        <p14:creationId xmlns:p14="http://schemas.microsoft.com/office/powerpoint/2010/main" val="3621660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30C1-CB45-48CF-A466-51E8B6ED1DB4}"/>
              </a:ext>
            </a:extLst>
          </p:cNvPr>
          <p:cNvSpPr>
            <a:spLocks noGrp="1"/>
          </p:cNvSpPr>
          <p:nvPr>
            <p:ph type="title"/>
          </p:nvPr>
        </p:nvSpPr>
        <p:spPr>
          <a:xfrm>
            <a:off x="401847" y="397786"/>
            <a:ext cx="11224996" cy="915380"/>
          </a:xfrm>
        </p:spPr>
        <p:txBody>
          <a:bodyPr/>
          <a:lstStyle/>
          <a:p>
            <a:br>
              <a:rPr lang="nb-NO" sz="2667" dirty="0"/>
            </a:br>
            <a:r>
              <a:rPr lang="nb-NO" sz="2667" dirty="0"/>
              <a:t>Oppgave 2: </a:t>
            </a:r>
            <a:r>
              <a:rPr lang="nb-NO" sz="2667" dirty="0">
                <a:solidFill>
                  <a:schemeClr val="accent1">
                    <a:lumMod val="75000"/>
                  </a:schemeClr>
                </a:solidFill>
              </a:rPr>
              <a:t>Redusere antallet ansatte ved avdelingen</a:t>
            </a:r>
          </a:p>
        </p:txBody>
      </p:sp>
      <p:sp>
        <p:nvSpPr>
          <p:cNvPr id="3" name="Content Placeholder 2">
            <a:extLst>
              <a:ext uri="{FF2B5EF4-FFF2-40B4-BE49-F238E27FC236}">
                <a16:creationId xmlns:a16="http://schemas.microsoft.com/office/drawing/2014/main" id="{FFDA0622-0DA6-430B-BB74-D164138A30C7}"/>
              </a:ext>
            </a:extLst>
          </p:cNvPr>
          <p:cNvSpPr>
            <a:spLocks noGrp="1"/>
          </p:cNvSpPr>
          <p:nvPr>
            <p:ph idx="1"/>
          </p:nvPr>
        </p:nvSpPr>
        <p:spPr/>
        <p:txBody>
          <a:bodyPr/>
          <a:lstStyle/>
          <a:p>
            <a:r>
              <a:rPr lang="nb-NO" sz="2133" dirty="0"/>
              <a:t>Du er med i et arbeid som går ut på å redusere antallet ansatte ved avdelingen din. Fire personer kommer til å miste jobbene sine den nærmeste tiden. Informasjonen om hvem som blir rammet skal presenteres til dem samtidig, neste mandag. Dere som jobber med saken er enige om å holde informasjonen for dere selv frem til den dagen. Dette er mest rettferdig i forhold til alle berørte parter. På vei ut fra kontoret ditt treffer du en av de fire som kommer til å få oppsigelse. Han forteller at han nettopp har mottatt et jobbtilbud fra en annen organisasjon. Nå er han på vei for å ringe og takke nei. Han trives nemlig så god i den jobben han har nå. (</a:t>
            </a:r>
            <a:r>
              <a:rPr lang="nb-NO" sz="2133" dirty="0" err="1"/>
              <a:t>Kvalnas,Ø</a:t>
            </a:r>
            <a:r>
              <a:rPr lang="nb-NO" sz="2133" dirty="0"/>
              <a:t>. Etikk og Samfunnsansvar, 2012). </a:t>
            </a:r>
          </a:p>
          <a:p>
            <a:r>
              <a:rPr lang="nb-NO" sz="2133" dirty="0"/>
              <a:t>a) Hva vil du gjøre? </a:t>
            </a:r>
          </a:p>
          <a:p>
            <a:r>
              <a:rPr lang="nb-NO" sz="2133" dirty="0"/>
              <a:t>b) Bruk noen prinsipper til å begrunne ditt svar. </a:t>
            </a:r>
          </a:p>
        </p:txBody>
      </p:sp>
    </p:spTree>
    <p:extLst>
      <p:ext uri="{BB962C8B-B14F-4D97-AF65-F5344CB8AC3E}">
        <p14:creationId xmlns:p14="http://schemas.microsoft.com/office/powerpoint/2010/main" val="3491322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30C1-CB45-48CF-A466-51E8B6ED1DB4}"/>
              </a:ext>
            </a:extLst>
          </p:cNvPr>
          <p:cNvSpPr>
            <a:spLocks noGrp="1"/>
          </p:cNvSpPr>
          <p:nvPr>
            <p:ph type="title"/>
          </p:nvPr>
        </p:nvSpPr>
        <p:spPr>
          <a:xfrm>
            <a:off x="401847" y="397785"/>
            <a:ext cx="11224996" cy="915380"/>
          </a:xfrm>
        </p:spPr>
        <p:txBody>
          <a:bodyPr/>
          <a:lstStyle/>
          <a:p>
            <a:br>
              <a:rPr lang="nb-NO" sz="2667" dirty="0"/>
            </a:br>
            <a:r>
              <a:rPr lang="nb-NO" sz="2667" dirty="0"/>
              <a:t>Oppgave 3: </a:t>
            </a:r>
            <a:r>
              <a:rPr lang="nb-NO" sz="2667" dirty="0">
                <a:solidFill>
                  <a:schemeClr val="accent1">
                    <a:lumMod val="75000"/>
                  </a:schemeClr>
                </a:solidFill>
              </a:rPr>
              <a:t>Nyutdannet hos sykkelprodusent</a:t>
            </a:r>
          </a:p>
        </p:txBody>
      </p:sp>
      <p:sp>
        <p:nvSpPr>
          <p:cNvPr id="3" name="Content Placeholder 2">
            <a:extLst>
              <a:ext uri="{FF2B5EF4-FFF2-40B4-BE49-F238E27FC236}">
                <a16:creationId xmlns:a16="http://schemas.microsoft.com/office/drawing/2014/main" id="{FFDA0622-0DA6-430B-BB74-D164138A30C7}"/>
              </a:ext>
            </a:extLst>
          </p:cNvPr>
          <p:cNvSpPr>
            <a:spLocks noGrp="1"/>
          </p:cNvSpPr>
          <p:nvPr>
            <p:ph idx="1"/>
          </p:nvPr>
        </p:nvSpPr>
        <p:spPr/>
        <p:txBody>
          <a:bodyPr/>
          <a:lstStyle/>
          <a:p>
            <a:r>
              <a:rPr lang="nb-NO" sz="1600" dirty="0"/>
              <a:t>Tekst: Som nyutdannet får du jobb hos en sykkelprodusent og får i oppdrag å få selskapet inn på markedet i et stort asiatisk land. Dersom du lykkes, kan selskapet forvente mange millioner dollar i året i netto salg, og du vil oppnå en høy personlig bonus. Du opplever at et forbund av lokale sykkelprodusenter effektivt stenger selskapet ute. Du kontaktes av en lokal forretningsmann med gode forbindelser, som foreslår at han kan bane vei for at selskapet skal kunne selge sykler i hans land, mot en engangsprovisjon på 500 000 dollar. Slik du vurderer det, vil det la seg gjøre å «kamuflere» en slik utbetaling som et legitimt konsulenthonorar. Alternativet er å legge ned den nye avdelingen og reise hjem. </a:t>
            </a:r>
          </a:p>
          <a:p>
            <a:r>
              <a:rPr lang="nb-NO" sz="1600" dirty="0"/>
              <a:t>Oppgave 1: Begrunn hvorfor det er mulig å gjennomføre variant A med henvisning til en eller flere etiske teorier eller etiske prinsipper. </a:t>
            </a:r>
            <a:r>
              <a:rPr lang="nb-NO" sz="1600" b="1" dirty="0"/>
              <a:t>Variant A</a:t>
            </a:r>
            <a:r>
              <a:rPr lang="nb-NO" sz="1600" dirty="0"/>
              <a:t> – Du betaler engangsprovisjon på 500 000 dollar og gjennomfører utbetalingen som et legitimt konsulenthonorar uten å rapportere om dette til ledelsen. Du kan da forvente en høy personlig bonus, fordi du klarer å få selskapet inn på markedet i Asia. </a:t>
            </a:r>
          </a:p>
          <a:p>
            <a:r>
              <a:rPr lang="nb-NO" sz="1600" dirty="0"/>
              <a:t>Oppgave 2: Gjør rede for hvordan et selskap kan oppføre seg i utlandet ved å bruke variant B som utgangspunkt. Du skal henvise til en eller flere etiske teorier eller etiske prinsipper. </a:t>
            </a:r>
            <a:r>
              <a:rPr lang="nb-NO" sz="1600" b="1" dirty="0"/>
              <a:t>Variant B</a:t>
            </a:r>
            <a:r>
              <a:rPr lang="nb-NO" sz="1600" dirty="0"/>
              <a:t> – Du betaler engangsprovisjon på 500 000 dollar og gjennomfører utbetalingen som et legitimt konsulenthonorar. Rapportere om dette til ledelsen med forklaring om at dette er vanlig praksis i Asia. </a:t>
            </a:r>
          </a:p>
          <a:p>
            <a:r>
              <a:rPr lang="nb-NO" sz="1600" dirty="0"/>
              <a:t>Oppgave 3: Begrunn hvorfor det er mulig å gjennomføre variant C med henvisning til en eller flere etiske teorier eller etiske prinsipper. </a:t>
            </a:r>
            <a:r>
              <a:rPr lang="nb-NO" sz="1600" b="1" dirty="0"/>
              <a:t>Variant C</a:t>
            </a:r>
            <a:r>
              <a:rPr lang="nb-NO" sz="1600" dirty="0"/>
              <a:t> – Du betaler ikke engangsprovisjon og informere heller ikke leder om tilbudet som er framsatt, men avslått av deg.</a:t>
            </a:r>
          </a:p>
        </p:txBody>
      </p:sp>
    </p:spTree>
    <p:extLst>
      <p:ext uri="{BB962C8B-B14F-4D97-AF65-F5344CB8AC3E}">
        <p14:creationId xmlns:p14="http://schemas.microsoft.com/office/powerpoint/2010/main" val="413311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7B7322-9EBB-30A1-22AA-D2D609683083}"/>
              </a:ext>
            </a:extLst>
          </p:cNvPr>
          <p:cNvSpPr>
            <a:spLocks noGrp="1"/>
          </p:cNvSpPr>
          <p:nvPr>
            <p:ph type="body" sz="quarter" idx="13"/>
          </p:nvPr>
        </p:nvSpPr>
        <p:spPr/>
        <p:txBody>
          <a:bodyPr/>
          <a:lstStyle/>
          <a:p>
            <a:r>
              <a:rPr lang="nb-NO" dirty="0"/>
              <a:t>Fra Menti.com</a:t>
            </a:r>
          </a:p>
        </p:txBody>
      </p:sp>
      <p:sp>
        <p:nvSpPr>
          <p:cNvPr id="3" name="Text Placeholder 2">
            <a:extLst>
              <a:ext uri="{FF2B5EF4-FFF2-40B4-BE49-F238E27FC236}">
                <a16:creationId xmlns:a16="http://schemas.microsoft.com/office/drawing/2014/main" id="{6E732135-D9FB-B5C6-D92B-F146AC4B3B4F}"/>
              </a:ext>
            </a:extLst>
          </p:cNvPr>
          <p:cNvSpPr>
            <a:spLocks noGrp="1"/>
          </p:cNvSpPr>
          <p:nvPr>
            <p:ph type="body" sz="quarter" idx="14"/>
          </p:nvPr>
        </p:nvSpPr>
        <p:spPr/>
        <p:txBody>
          <a:bodyPr/>
          <a:lstStyle/>
          <a:p>
            <a:endParaRPr lang="nb-NO" dirty="0"/>
          </a:p>
        </p:txBody>
      </p:sp>
      <p:pic>
        <p:nvPicPr>
          <p:cNvPr id="5" name="Picture 4">
            <a:extLst>
              <a:ext uri="{FF2B5EF4-FFF2-40B4-BE49-F238E27FC236}">
                <a16:creationId xmlns:a16="http://schemas.microsoft.com/office/drawing/2014/main" id="{8BCD9643-272D-2B93-8A0A-FDBC1C85221F}"/>
              </a:ext>
            </a:extLst>
          </p:cNvPr>
          <p:cNvPicPr>
            <a:picLocks noChangeAspect="1"/>
          </p:cNvPicPr>
          <p:nvPr/>
        </p:nvPicPr>
        <p:blipFill>
          <a:blip r:embed="rId2"/>
          <a:stretch>
            <a:fillRect/>
          </a:stretch>
        </p:blipFill>
        <p:spPr>
          <a:xfrm>
            <a:off x="525138" y="1359819"/>
            <a:ext cx="9799053" cy="5179650"/>
          </a:xfrm>
          <a:prstGeom prst="rect">
            <a:avLst/>
          </a:prstGeom>
        </p:spPr>
      </p:pic>
    </p:spTree>
    <p:extLst>
      <p:ext uri="{BB962C8B-B14F-4D97-AF65-F5344CB8AC3E}">
        <p14:creationId xmlns:p14="http://schemas.microsoft.com/office/powerpoint/2010/main" val="282101013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030169-B068-83AB-EF36-FF0163E43E44}"/>
              </a:ext>
            </a:extLst>
          </p:cNvPr>
          <p:cNvSpPr>
            <a:spLocks noGrp="1"/>
          </p:cNvSpPr>
          <p:nvPr>
            <p:ph type="body" sz="quarter" idx="13"/>
          </p:nvPr>
        </p:nvSpPr>
        <p:spPr/>
        <p:txBody>
          <a:bodyPr/>
          <a:lstStyle/>
          <a:p>
            <a:r>
              <a:rPr lang="nb-NO" dirty="0"/>
              <a:t>Fra Menti.com</a:t>
            </a:r>
          </a:p>
        </p:txBody>
      </p:sp>
      <p:sp>
        <p:nvSpPr>
          <p:cNvPr id="3" name="Text Placeholder 2">
            <a:extLst>
              <a:ext uri="{FF2B5EF4-FFF2-40B4-BE49-F238E27FC236}">
                <a16:creationId xmlns:a16="http://schemas.microsoft.com/office/drawing/2014/main" id="{3CA67F5A-10CC-1472-AC68-C126A95C518F}"/>
              </a:ext>
            </a:extLst>
          </p:cNvPr>
          <p:cNvSpPr>
            <a:spLocks noGrp="1"/>
          </p:cNvSpPr>
          <p:nvPr>
            <p:ph type="body" sz="quarter" idx="14"/>
          </p:nvPr>
        </p:nvSpPr>
        <p:spPr/>
        <p:txBody>
          <a:bodyPr/>
          <a:lstStyle/>
          <a:p>
            <a:endParaRPr lang="nb-NO" dirty="0"/>
          </a:p>
        </p:txBody>
      </p:sp>
      <p:pic>
        <p:nvPicPr>
          <p:cNvPr id="5" name="Picture 4">
            <a:extLst>
              <a:ext uri="{FF2B5EF4-FFF2-40B4-BE49-F238E27FC236}">
                <a16:creationId xmlns:a16="http://schemas.microsoft.com/office/drawing/2014/main" id="{1DE8CDFF-C7CA-CFF3-A39E-3AB03DC297BC}"/>
              </a:ext>
            </a:extLst>
          </p:cNvPr>
          <p:cNvPicPr>
            <a:picLocks noChangeAspect="1"/>
          </p:cNvPicPr>
          <p:nvPr/>
        </p:nvPicPr>
        <p:blipFill>
          <a:blip r:embed="rId2"/>
          <a:stretch>
            <a:fillRect/>
          </a:stretch>
        </p:blipFill>
        <p:spPr>
          <a:xfrm>
            <a:off x="849086" y="1452095"/>
            <a:ext cx="10910813" cy="4273499"/>
          </a:xfrm>
          <a:prstGeom prst="rect">
            <a:avLst/>
          </a:prstGeom>
        </p:spPr>
      </p:pic>
    </p:spTree>
    <p:extLst>
      <p:ext uri="{BB962C8B-B14F-4D97-AF65-F5344CB8AC3E}">
        <p14:creationId xmlns:p14="http://schemas.microsoft.com/office/powerpoint/2010/main" val="257522441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8E4EAD-CCFE-7A56-A086-38ADD3B5776A}"/>
              </a:ext>
            </a:extLst>
          </p:cNvPr>
          <p:cNvSpPr>
            <a:spLocks noGrp="1"/>
          </p:cNvSpPr>
          <p:nvPr>
            <p:ph type="body" sz="quarter" idx="13"/>
          </p:nvPr>
        </p:nvSpPr>
        <p:spPr/>
        <p:txBody>
          <a:bodyPr/>
          <a:lstStyle/>
          <a:p>
            <a:r>
              <a:rPr lang="nb-NO" sz="3200" dirty="0"/>
              <a:t>Likhetsprinsippet vs. rettferdighetsprinsippet</a:t>
            </a:r>
          </a:p>
          <a:p>
            <a:endParaRPr lang="nb-NO" sz="1400" dirty="0"/>
          </a:p>
        </p:txBody>
      </p:sp>
      <p:sp>
        <p:nvSpPr>
          <p:cNvPr id="3" name="Text Placeholder 2">
            <a:extLst>
              <a:ext uri="{FF2B5EF4-FFF2-40B4-BE49-F238E27FC236}">
                <a16:creationId xmlns:a16="http://schemas.microsoft.com/office/drawing/2014/main" id="{EF852564-EAB7-4854-6DA5-CF8BDE7E0FC4}"/>
              </a:ext>
            </a:extLst>
          </p:cNvPr>
          <p:cNvSpPr>
            <a:spLocks noGrp="1"/>
          </p:cNvSpPr>
          <p:nvPr>
            <p:ph type="body" sz="quarter" idx="14"/>
          </p:nvPr>
        </p:nvSpPr>
        <p:spPr/>
        <p:txBody>
          <a:bodyPr/>
          <a:lstStyle/>
          <a:p>
            <a:pPr marL="0" indent="0">
              <a:buNone/>
            </a:pPr>
            <a:endParaRPr lang="nb-NO" dirty="0"/>
          </a:p>
          <a:p>
            <a:r>
              <a:rPr lang="nb-NO" dirty="0"/>
              <a:t>Dette er den </a:t>
            </a:r>
            <a:r>
              <a:rPr lang="nb-NO" b="1" dirty="0"/>
              <a:t>vanligste forvirringen</a:t>
            </a:r>
            <a:r>
              <a:rPr lang="nb-NO" dirty="0"/>
              <a:t>, og den er helt forståelig.</a:t>
            </a:r>
          </a:p>
          <a:p>
            <a:r>
              <a:rPr lang="nb-NO" b="1" dirty="0"/>
              <a:t>Likhetsprinsippet</a:t>
            </a:r>
            <a:endParaRPr lang="nb-NO" dirty="0"/>
          </a:p>
          <a:p>
            <a:pPr lvl="0"/>
            <a:r>
              <a:rPr lang="nb-NO" dirty="0"/>
              <a:t>Like tilfeller → behandles likt</a:t>
            </a:r>
          </a:p>
          <a:p>
            <a:pPr lvl="0"/>
            <a:r>
              <a:rPr lang="nb-NO" dirty="0"/>
              <a:t>Fokus: samme regler for alle</a:t>
            </a:r>
          </a:p>
          <a:p>
            <a:r>
              <a:rPr lang="nb-NO" dirty="0"/>
              <a:t>Eksempel:</a:t>
            </a:r>
            <a:br>
              <a:rPr lang="nb-NO" dirty="0"/>
            </a:br>
            <a:r>
              <a:rPr lang="nb-NO" dirty="0"/>
              <a:t>Alle studenter leverer eksamen på samme måte og vurderes etter samme kriterier.</a:t>
            </a:r>
          </a:p>
          <a:p>
            <a:endParaRPr lang="nb-NO" dirty="0"/>
          </a:p>
        </p:txBody>
      </p:sp>
    </p:spTree>
    <p:extLst>
      <p:ext uri="{BB962C8B-B14F-4D97-AF65-F5344CB8AC3E}">
        <p14:creationId xmlns:p14="http://schemas.microsoft.com/office/powerpoint/2010/main" val="71436564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922265-D378-65CA-3A18-EC68CA03B858}"/>
              </a:ext>
            </a:extLst>
          </p:cNvPr>
          <p:cNvSpPr>
            <a:spLocks noGrp="1"/>
          </p:cNvSpPr>
          <p:nvPr>
            <p:ph type="body" sz="quarter" idx="14"/>
          </p:nvPr>
        </p:nvSpPr>
        <p:spPr/>
        <p:txBody>
          <a:bodyPr/>
          <a:lstStyle/>
          <a:p>
            <a:r>
              <a:rPr lang="nb-NO" b="1" dirty="0"/>
              <a:t>Rettferdighetsprinsippet</a:t>
            </a:r>
            <a:endParaRPr lang="nb-NO" dirty="0"/>
          </a:p>
          <a:p>
            <a:pPr lvl="0"/>
            <a:r>
              <a:rPr lang="nb-NO" dirty="0"/>
              <a:t>Fokus på rimelighet og fordeling</a:t>
            </a:r>
          </a:p>
          <a:p>
            <a:pPr lvl="0"/>
            <a:r>
              <a:rPr lang="nb-NO" b="1" dirty="0"/>
              <a:t>Ulike behov → kan kreve ulik behandling</a:t>
            </a:r>
          </a:p>
          <a:p>
            <a:r>
              <a:rPr lang="nb-NO" dirty="0"/>
              <a:t>Eksempel:</a:t>
            </a:r>
            <a:br>
              <a:rPr lang="nb-NO" dirty="0"/>
            </a:br>
            <a:r>
              <a:rPr lang="nb-NO" dirty="0"/>
              <a:t>Tilrettelegging for studenter med dysleksi er rettferdig, selv om det ikke er lik behandling.</a:t>
            </a:r>
          </a:p>
          <a:p>
            <a:endParaRPr lang="nb-NO" dirty="0"/>
          </a:p>
          <a:p>
            <a:r>
              <a:rPr lang="nb-NO" b="1" dirty="0">
                <a:highlight>
                  <a:srgbClr val="FFFF00"/>
                </a:highlight>
              </a:rPr>
              <a:t>Når er det riktig å vike fra likhetsprinsippet?</a:t>
            </a:r>
            <a:endParaRPr lang="nb-NO" dirty="0">
              <a:highlight>
                <a:srgbClr val="FFFF00"/>
              </a:highlight>
            </a:endParaRPr>
          </a:p>
          <a:p>
            <a:pPr lvl="0"/>
            <a:r>
              <a:rPr lang="nb-NO" dirty="0">
                <a:highlight>
                  <a:srgbClr val="FFFF00"/>
                </a:highlight>
              </a:rPr>
              <a:t>Når </a:t>
            </a:r>
            <a:r>
              <a:rPr lang="nb-NO" b="1" dirty="0">
                <a:highlight>
                  <a:srgbClr val="FFFF00"/>
                </a:highlight>
              </a:rPr>
              <a:t>ulikheter er relevante</a:t>
            </a:r>
            <a:endParaRPr lang="nb-NO" dirty="0">
              <a:highlight>
                <a:srgbClr val="FFFF00"/>
              </a:highlight>
            </a:endParaRPr>
          </a:p>
          <a:p>
            <a:pPr lvl="0"/>
            <a:r>
              <a:rPr lang="nb-NO" dirty="0">
                <a:highlight>
                  <a:srgbClr val="FFFF00"/>
                </a:highlight>
              </a:rPr>
              <a:t>Når lik behandling vil føre til </a:t>
            </a:r>
            <a:r>
              <a:rPr lang="nb-NO" b="1" dirty="0">
                <a:highlight>
                  <a:srgbClr val="FFFF00"/>
                </a:highlight>
              </a:rPr>
              <a:t>urettferdige konsekvenser</a:t>
            </a:r>
            <a:endParaRPr lang="nb-NO" dirty="0">
              <a:highlight>
                <a:srgbClr val="FFFF00"/>
              </a:highlight>
            </a:endParaRPr>
          </a:p>
          <a:p>
            <a:endParaRPr lang="nb-NO" dirty="0"/>
          </a:p>
          <a:p>
            <a:endParaRPr lang="nb-NO" dirty="0"/>
          </a:p>
        </p:txBody>
      </p:sp>
    </p:spTree>
    <p:extLst>
      <p:ext uri="{BB962C8B-B14F-4D97-AF65-F5344CB8AC3E}">
        <p14:creationId xmlns:p14="http://schemas.microsoft.com/office/powerpoint/2010/main" val="302852651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1A56D3-D7A0-1711-1228-C8B3F5C4C4F3}"/>
              </a:ext>
            </a:extLst>
          </p:cNvPr>
          <p:cNvSpPr>
            <a:spLocks noGrp="1"/>
          </p:cNvSpPr>
          <p:nvPr>
            <p:ph type="body" sz="quarter" idx="13"/>
          </p:nvPr>
        </p:nvSpPr>
        <p:spPr/>
        <p:txBody>
          <a:bodyPr/>
          <a:lstStyle/>
          <a:p>
            <a:r>
              <a:rPr lang="nb-NO" dirty="0"/>
              <a:t>Tilrettelegging på jobb</a:t>
            </a:r>
          </a:p>
          <a:p>
            <a:endParaRPr lang="nb-NO" dirty="0"/>
          </a:p>
        </p:txBody>
      </p:sp>
      <p:sp>
        <p:nvSpPr>
          <p:cNvPr id="3" name="Text Placeholder 2">
            <a:extLst>
              <a:ext uri="{FF2B5EF4-FFF2-40B4-BE49-F238E27FC236}">
                <a16:creationId xmlns:a16="http://schemas.microsoft.com/office/drawing/2014/main" id="{CB665299-F028-0F6A-DF19-FEC781633D4C}"/>
              </a:ext>
            </a:extLst>
          </p:cNvPr>
          <p:cNvSpPr>
            <a:spLocks noGrp="1"/>
          </p:cNvSpPr>
          <p:nvPr>
            <p:ph type="body" sz="quarter" idx="14"/>
          </p:nvPr>
        </p:nvSpPr>
        <p:spPr/>
        <p:txBody>
          <a:bodyPr/>
          <a:lstStyle/>
          <a:p>
            <a:pPr marL="0" indent="0">
              <a:buNone/>
            </a:pPr>
            <a:r>
              <a:rPr lang="nb-NO" sz="2400" b="1" dirty="0"/>
              <a:t>Tilrettelegging på jobb</a:t>
            </a:r>
            <a:endParaRPr lang="nb-NO" sz="2400" dirty="0"/>
          </a:p>
          <a:p>
            <a:r>
              <a:rPr lang="nb-NO" sz="2400" b="1" dirty="0"/>
              <a:t>Situasjon:</a:t>
            </a:r>
            <a:br>
              <a:rPr lang="nb-NO" sz="2400" dirty="0"/>
            </a:br>
            <a:r>
              <a:rPr lang="nb-NO" sz="2400" dirty="0"/>
              <a:t>To ansatte gjør samme jobb, men den ene har nedsatt syn eller en kronisk sykdom.</a:t>
            </a:r>
          </a:p>
          <a:p>
            <a:r>
              <a:rPr lang="nb-NO" sz="2400" b="1" dirty="0"/>
              <a:t>Likhetsprinsippet:</a:t>
            </a:r>
            <a:br>
              <a:rPr lang="nb-NO" sz="2400" dirty="0"/>
            </a:br>
            <a:r>
              <a:rPr lang="nb-NO" sz="2400" dirty="0"/>
              <a:t>Samme arbeidstid, samme arbeidsmetode, samme utstyr.</a:t>
            </a:r>
          </a:p>
          <a:p>
            <a:r>
              <a:rPr lang="nb-NO" sz="2400" b="1" dirty="0"/>
              <a:t>Rettferdighet:</a:t>
            </a:r>
            <a:br>
              <a:rPr lang="nb-NO" sz="2400" dirty="0"/>
            </a:br>
            <a:r>
              <a:rPr lang="nb-NO" sz="2400" dirty="0"/>
              <a:t>Den ene får:</a:t>
            </a:r>
          </a:p>
          <a:p>
            <a:pPr lvl="0"/>
            <a:r>
              <a:rPr lang="nb-NO" sz="2400" dirty="0"/>
              <a:t>fleksibel arbeidstid</a:t>
            </a:r>
          </a:p>
          <a:p>
            <a:pPr lvl="0"/>
            <a:r>
              <a:rPr lang="nb-NO" sz="2400" dirty="0"/>
              <a:t>ergonomisk utstyr</a:t>
            </a:r>
          </a:p>
          <a:p>
            <a:pPr lvl="0"/>
            <a:r>
              <a:rPr lang="nb-NO" sz="2400" dirty="0"/>
              <a:t>mulighet for hjemmekontor</a:t>
            </a:r>
          </a:p>
          <a:p>
            <a:r>
              <a:rPr lang="nb-NO" sz="2400" dirty="0"/>
              <a:t>Ulik behandling, men </a:t>
            </a:r>
            <a:r>
              <a:rPr lang="nb-NO" sz="2400" b="1" dirty="0"/>
              <a:t>rettferdig</a:t>
            </a:r>
            <a:r>
              <a:rPr lang="nb-NO" sz="2400" dirty="0"/>
              <a:t>, fordi behovene er ulike.</a:t>
            </a:r>
          </a:p>
          <a:p>
            <a:endParaRPr lang="nb-NO" dirty="0"/>
          </a:p>
        </p:txBody>
      </p:sp>
    </p:spTree>
    <p:extLst>
      <p:ext uri="{BB962C8B-B14F-4D97-AF65-F5344CB8AC3E}">
        <p14:creationId xmlns:p14="http://schemas.microsoft.com/office/powerpoint/2010/main" val="334673736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3E125B-18CF-6D71-FA74-9D0E6692F308}"/>
              </a:ext>
            </a:extLst>
          </p:cNvPr>
          <p:cNvSpPr>
            <a:spLocks noGrp="1"/>
          </p:cNvSpPr>
          <p:nvPr>
            <p:ph type="body" sz="quarter" idx="13"/>
          </p:nvPr>
        </p:nvSpPr>
        <p:spPr/>
        <p:txBody>
          <a:bodyPr/>
          <a:lstStyle/>
          <a:p>
            <a:r>
              <a:rPr lang="nb-NO" dirty="0"/>
              <a:t>Ekstra tid på eksamen</a:t>
            </a:r>
          </a:p>
          <a:p>
            <a:endParaRPr lang="nb-NO" dirty="0"/>
          </a:p>
        </p:txBody>
      </p:sp>
      <p:sp>
        <p:nvSpPr>
          <p:cNvPr id="3" name="Text Placeholder 2">
            <a:extLst>
              <a:ext uri="{FF2B5EF4-FFF2-40B4-BE49-F238E27FC236}">
                <a16:creationId xmlns:a16="http://schemas.microsoft.com/office/drawing/2014/main" id="{9CB599C3-D911-622F-8DD4-221BC4332F98}"/>
              </a:ext>
            </a:extLst>
          </p:cNvPr>
          <p:cNvSpPr>
            <a:spLocks noGrp="1"/>
          </p:cNvSpPr>
          <p:nvPr>
            <p:ph type="body" sz="quarter" idx="14"/>
          </p:nvPr>
        </p:nvSpPr>
        <p:spPr/>
        <p:txBody>
          <a:bodyPr/>
          <a:lstStyle/>
          <a:p>
            <a:r>
              <a:rPr lang="nb-NO" b="1" dirty="0"/>
              <a:t>Ekstra tid på eksamen</a:t>
            </a:r>
            <a:endParaRPr lang="nb-NO" dirty="0"/>
          </a:p>
          <a:p>
            <a:r>
              <a:rPr lang="nb-NO" b="1" dirty="0"/>
              <a:t>Likhet:</a:t>
            </a:r>
            <a:br>
              <a:rPr lang="nb-NO" dirty="0"/>
            </a:br>
            <a:r>
              <a:rPr lang="nb-NO" dirty="0"/>
              <a:t>Alle får samme tid.</a:t>
            </a:r>
          </a:p>
          <a:p>
            <a:r>
              <a:rPr lang="nb-NO" b="1" dirty="0"/>
              <a:t>Rettferdighet:</a:t>
            </a:r>
            <a:br>
              <a:rPr lang="nb-NO" dirty="0"/>
            </a:br>
            <a:r>
              <a:rPr lang="nb-NO" dirty="0"/>
              <a:t>Studenter med dysleksi eller ADHD får </a:t>
            </a:r>
            <a:r>
              <a:rPr lang="nb-NO" b="1" dirty="0"/>
              <a:t>utvidet tid</a:t>
            </a:r>
            <a:r>
              <a:rPr lang="nb-NO" dirty="0"/>
              <a:t>.</a:t>
            </a:r>
          </a:p>
          <a:p>
            <a:r>
              <a:rPr lang="nb-NO" dirty="0"/>
              <a:t>Ulik behandling er nødvendig for </a:t>
            </a:r>
            <a:r>
              <a:rPr lang="nb-NO" b="1" dirty="0"/>
              <a:t>reell likhet i prestasjon</a:t>
            </a:r>
            <a:r>
              <a:rPr lang="nb-NO" dirty="0"/>
              <a:t>.</a:t>
            </a:r>
          </a:p>
          <a:p>
            <a:pPr marL="0" indent="0">
              <a:buNone/>
            </a:pPr>
            <a:endParaRPr lang="nb-NO" dirty="0"/>
          </a:p>
        </p:txBody>
      </p:sp>
    </p:spTree>
    <p:extLst>
      <p:ext uri="{BB962C8B-B14F-4D97-AF65-F5344CB8AC3E}">
        <p14:creationId xmlns:p14="http://schemas.microsoft.com/office/powerpoint/2010/main" val="3644396721"/>
      </p:ext>
    </p:extLst>
  </p:cSld>
  <p:clrMapOvr>
    <a:masterClrMapping/>
  </p:clrMapOvr>
  <p:transition spd="slow">
    <p:cover/>
  </p:transition>
</p:sld>
</file>

<file path=ppt/theme/theme1.xml><?xml version="1.0" encoding="utf-8"?>
<a:theme xmlns:a="http://schemas.openxmlformats.org/drawingml/2006/main" name="1_NTNU Mal - 2025">
  <a:themeElements>
    <a:clrScheme name="Custom 3">
      <a:dk1>
        <a:srgbClr val="575757"/>
      </a:dk1>
      <a:lt1>
        <a:srgbClr val="F2F2F2"/>
      </a:lt1>
      <a:dk2>
        <a:srgbClr val="00509E"/>
      </a:dk2>
      <a:lt2>
        <a:srgbClr val="D6D7D6"/>
      </a:lt2>
      <a:accent1>
        <a:srgbClr val="00509E"/>
      </a:accent1>
      <a:accent2>
        <a:srgbClr val="BCD025"/>
      </a:accent2>
      <a:accent3>
        <a:srgbClr val="B01B81"/>
      </a:accent3>
      <a:accent4>
        <a:srgbClr val="F7D019"/>
      </a:accent4>
      <a:accent5>
        <a:srgbClr val="EF8114"/>
      </a:accent5>
      <a:accent6>
        <a:srgbClr val="3CBFBE"/>
      </a:accent6>
      <a:hlink>
        <a:srgbClr val="482776"/>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7E7B3C17-F478-4105-A048-5708353E420C}"/>
    </a:ext>
  </a:extLst>
</a:theme>
</file>

<file path=ppt/theme/theme2.xml><?xml version="1.0" encoding="utf-8"?>
<a:theme xmlns:a="http://schemas.openxmlformats.org/drawingml/2006/main" name="2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43FCB40C-E173-4316-8337-C218398637F1}"/>
    </a:ext>
  </a:extLst>
</a:theme>
</file>

<file path=ppt/theme/theme3.xml><?xml version="1.0" encoding="utf-8"?>
<a:theme xmlns:a="http://schemas.openxmlformats.org/drawingml/2006/main" name="3_NTNU Mal - 2025">
  <a:themeElements>
    <a:clrScheme name="NTNU uu">
      <a:dk1>
        <a:srgbClr val="1F1F1F"/>
      </a:dk1>
      <a:lt1>
        <a:srgbClr val="F2F2F2"/>
      </a:lt1>
      <a:dk2>
        <a:srgbClr val="014693"/>
      </a:dk2>
      <a:lt2>
        <a:srgbClr val="D6D7D6"/>
      </a:lt2>
      <a:accent1>
        <a:srgbClr val="4D4D4D"/>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BBB30D73-AE50-4363-B93A-2B22EF40BE65}"/>
    </a:ext>
  </a:extLst>
</a:theme>
</file>

<file path=ppt/theme/theme4.xml><?xml version="1.0" encoding="utf-8"?>
<a:theme xmlns:a="http://schemas.openxmlformats.org/drawingml/2006/main" name="4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C3D9332D-B2C7-4B42-BDAB-DEC8375ACCED}"/>
    </a:ext>
  </a:extLst>
</a:theme>
</file>

<file path=ppt/theme/theme5.xml><?xml version="1.0" encoding="utf-8"?>
<a:theme xmlns:a="http://schemas.openxmlformats.org/drawingml/2006/main" name="5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54C0ED99-DE54-430B-9878-56D9FCED0D5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CE12C5B88756E46A2C6D7FB14C7DBEC" ma:contentTypeVersion="10" ma:contentTypeDescription="Opprett et nytt dokument." ma:contentTypeScope="" ma:versionID="21cba8f7acacf8f1ca215bc23f651f40">
  <xsd:schema xmlns:xsd="http://www.w3.org/2001/XMLSchema" xmlns:xs="http://www.w3.org/2001/XMLSchema" xmlns:p="http://schemas.microsoft.com/office/2006/metadata/properties" xmlns:ns2="be3186c0-4d56-4345-a058-416738d592d7" xmlns:ns3="63fd0141-d080-4869-b7f4-a0a32bd93ae9" targetNamespace="http://schemas.microsoft.com/office/2006/metadata/properties" ma:root="true" ma:fieldsID="3a42463e4cefc716dab9ccdd85b7b5f0" ns2:_="" ns3:_="">
    <xsd:import namespace="be3186c0-4d56-4345-a058-416738d592d7"/>
    <xsd:import namespace="63fd0141-d080-4869-b7f4-a0a32bd93a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186c0-4d56-4345-a058-416738d59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d0141-d080-4869-b7f4-a0a32bd93ae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69B56-9208-48E2-BAB9-367A2E0B804F}">
  <ds:schemaRefs>
    <ds:schemaRef ds:uri="http://schemas.microsoft.com/sharepoint/v3/contenttype/forms"/>
  </ds:schemaRefs>
</ds:datastoreItem>
</file>

<file path=customXml/itemProps2.xml><?xml version="1.0" encoding="utf-8"?>
<ds:datastoreItem xmlns:ds="http://schemas.openxmlformats.org/officeDocument/2006/customXml" ds:itemID="{72730278-8214-41FD-8701-84B09B6881A4}">
  <ds:schemaRefs>
    <ds:schemaRef ds:uri="70404a6c-3db2-4fe3-97dd-ea7ac57d8e39"/>
    <ds:schemaRef ds:uri="http://purl.org/dc/dcmitype/"/>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a610463c-cf77-4be4-9cab-a37d6e5b2b79"/>
  </ds:schemaRefs>
</ds:datastoreItem>
</file>

<file path=customXml/itemProps3.xml><?xml version="1.0" encoding="utf-8"?>
<ds:datastoreItem xmlns:ds="http://schemas.openxmlformats.org/officeDocument/2006/customXml" ds:itemID="{7B8E30FA-0FAB-4C28-8697-6BEC07DEA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186c0-4d56-4345-a058-416738d592d7"/>
    <ds:schemaRef ds:uri="63fd0141-d080-4869-b7f4-a0a32bd93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 (Bokmål)</Template>
  <TotalTime>0</TotalTime>
  <Words>2303</Words>
  <Application>Microsoft Office PowerPoint</Application>
  <PresentationFormat>Widescreen</PresentationFormat>
  <Paragraphs>151</Paragraphs>
  <Slides>37</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37</vt:i4>
      </vt:variant>
    </vt:vector>
  </HeadingPairs>
  <TitlesOfParts>
    <vt:vector size="45" baseType="lpstr">
      <vt:lpstr>Arial</vt:lpstr>
      <vt:lpstr>Calibri</vt:lpstr>
      <vt:lpstr>Open Sans</vt:lpstr>
      <vt:lpstr>1_NTNU Mal - 2025</vt:lpstr>
      <vt:lpstr>2_NTNU Mal - 2025</vt:lpstr>
      <vt:lpstr>3_NTNU Mal - 2025</vt:lpstr>
      <vt:lpstr>4_NTNU Mal - 2025</vt:lpstr>
      <vt:lpstr>5_NTNU Mal - 2025</vt:lpstr>
      <vt:lpstr>Etikk 3  Martina Ortova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Beslutning i etikk – kapittel 11. 1 </vt:lpstr>
      <vt:lpstr>Cranes og Mattens modell - etikk</vt:lpstr>
      <vt:lpstr>PowerPoint Presentation</vt:lpstr>
      <vt:lpstr>      Ø. Kvalnes – Navigasjonshjulet (s. 258)</vt:lpstr>
      <vt:lpstr>Oppgave: Bjørn, Kari og jobbsamtalen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Ikke glemt:</vt:lpstr>
      <vt:lpstr> Oppgave 1: Nødhjelp til en flyktningleir</vt:lpstr>
      <vt:lpstr> Oppgave 2: Redusere antallet ansatte ved avdelingen</vt:lpstr>
      <vt:lpstr> Oppgave 3: Nyutdannet hos sykkelprodusent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Ortova</dc:creator>
  <cp:lastModifiedBy>Martina Ortova</cp:lastModifiedBy>
  <cp:revision>10</cp:revision>
  <cp:lastPrinted>2024-11-18T13:45:47Z</cp:lastPrinted>
  <dcterms:created xsi:type="dcterms:W3CDTF">2026-01-21T10:13:02Z</dcterms:created>
  <dcterms:modified xsi:type="dcterms:W3CDTF">2026-01-26T16:34:04Z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0x010100ECE12C5B88756E46A2C6D7FB14C7DBEC</vt:lpwstr>
  </property>
</Properties>
</file>