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54" r:id="rId3"/>
    <p:sldId id="258" r:id="rId4"/>
    <p:sldId id="370" r:id="rId5"/>
    <p:sldId id="371" r:id="rId6"/>
    <p:sldId id="341" r:id="rId7"/>
    <p:sldId id="356" r:id="rId8"/>
    <p:sldId id="357" r:id="rId9"/>
    <p:sldId id="358" r:id="rId10"/>
    <p:sldId id="359" r:id="rId11"/>
    <p:sldId id="317" r:id="rId12"/>
    <p:sldId id="373" r:id="rId13"/>
    <p:sldId id="311" r:id="rId14"/>
    <p:sldId id="372" r:id="rId15"/>
    <p:sldId id="375" r:id="rId16"/>
    <p:sldId id="312" r:id="rId17"/>
    <p:sldId id="374" r:id="rId18"/>
    <p:sldId id="324" r:id="rId19"/>
    <p:sldId id="310" r:id="rId20"/>
    <p:sldId id="325" r:id="rId21"/>
    <p:sldId id="360" r:id="rId22"/>
    <p:sldId id="361" r:id="rId23"/>
    <p:sldId id="376" r:id="rId24"/>
    <p:sldId id="377" r:id="rId25"/>
    <p:sldId id="364" r:id="rId26"/>
    <p:sldId id="365" r:id="rId27"/>
    <p:sldId id="362" r:id="rId28"/>
    <p:sldId id="328" r:id="rId29"/>
    <p:sldId id="326" r:id="rId30"/>
    <p:sldId id="327" r:id="rId31"/>
    <p:sldId id="366" r:id="rId32"/>
    <p:sldId id="321" r:id="rId33"/>
    <p:sldId id="367" r:id="rId34"/>
    <p:sldId id="368" r:id="rId35"/>
    <p:sldId id="369" r:id="rId36"/>
    <p:sldId id="329" r:id="rId37"/>
    <p:sldId id="322" r:id="rId38"/>
    <p:sldId id="346" r:id="rId39"/>
    <p:sldId id="353" r:id="rId40"/>
  </p:sldIdLst>
  <p:sldSz cx="9144000" cy="5143500" type="screen16x9"/>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788"/>
    <a:srgbClr val="BBAC76"/>
    <a:srgbClr val="0D34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45" autoAdjust="0"/>
    <p:restoredTop sz="94694"/>
  </p:normalViewPr>
  <p:slideViewPr>
    <p:cSldViewPr snapToGrid="0" snapToObjects="1">
      <p:cViewPr varScale="1">
        <p:scale>
          <a:sx n="186" d="100"/>
          <a:sy n="186" d="100"/>
        </p:scale>
        <p:origin x="132" y="50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1"/>
            <a:ext cx="7772400" cy="675821"/>
          </a:xfrm>
        </p:spPr>
        <p:txBody>
          <a:bodyPr anchor="t" anchorCtr="0"/>
          <a:lstStyle/>
          <a:p>
            <a:r>
              <a:rPr lang="en-US"/>
              <a:t>Click to edit Master title style</a:t>
            </a:r>
            <a:endParaRPr lang="nb-NO" dirty="0"/>
          </a:p>
        </p:txBody>
      </p:sp>
      <p:sp>
        <p:nvSpPr>
          <p:cNvPr id="3" name="Undertittel 2"/>
          <p:cNvSpPr>
            <a:spLocks noGrp="1"/>
          </p:cNvSpPr>
          <p:nvPr>
            <p:ph type="subTitle" idx="1"/>
          </p:nvPr>
        </p:nvSpPr>
        <p:spPr>
          <a:xfrm>
            <a:off x="368315" y="2733866"/>
            <a:ext cx="7772400" cy="13144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b-NO" dirty="0"/>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loddrett tekst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79"/>
            <a:ext cx="2057400" cy="4388644"/>
          </a:xfrm>
        </p:spPr>
        <p:txBody>
          <a:bodyPr vert="eaVert"/>
          <a:lstStyle/>
          <a:p>
            <a:r>
              <a:rPr lang="en-US"/>
              <a:t>Click to edit Master title style</a:t>
            </a:r>
            <a:endParaRPr lang="nb-NO"/>
          </a:p>
        </p:txBody>
      </p:sp>
      <p:sp>
        <p:nvSpPr>
          <p:cNvPr id="3" name="Plassholder for loddrett tekst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303183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15120" y="4838278"/>
            <a:ext cx="342081" cy="189077"/>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1" i="0" smtClean="0">
                <a:solidFill>
                  <a:schemeClr val="bg1"/>
                </a:solidFill>
                <a:latin typeface="Arial"/>
                <a:cs typeface="Arial"/>
              </a:rPr>
              <a:pPr algn="ctr"/>
              <a:t>‹#›</a:t>
            </a:fld>
            <a:endParaRPr lang="nb-NO" b="1" i="0" dirty="0">
              <a:solidFill>
                <a:schemeClr val="bg1"/>
              </a:solidFill>
              <a:latin typeface="Arial"/>
              <a:cs typeface="Arial"/>
            </a:endParaRPr>
          </a:p>
        </p:txBody>
      </p:sp>
      <p:sp>
        <p:nvSpPr>
          <p:cNvPr id="5" name="Tittel 1">
            <a:extLst>
              <a:ext uri="{FF2B5EF4-FFF2-40B4-BE49-F238E27FC236}">
                <a16:creationId xmlns:a16="http://schemas.microsoft.com/office/drawing/2014/main" id="{EDDF0375-0873-B843-9EC0-A06479A80FA9}"/>
              </a:ext>
            </a:extLst>
          </p:cNvPr>
          <p:cNvSpPr>
            <a:spLocks noGrp="1"/>
          </p:cNvSpPr>
          <p:nvPr>
            <p:ph type="title"/>
          </p:nvPr>
        </p:nvSpPr>
        <p:spPr>
          <a:xfrm>
            <a:off x="301385" y="298339"/>
            <a:ext cx="8418747" cy="648512"/>
          </a:xfrm>
          <a:prstGeom prst="rect">
            <a:avLst/>
          </a:prstGeom>
        </p:spPr>
        <p:txBody>
          <a:bodyPr wrap="square" lIns="90000" tIns="46800" rIns="90000" bIns="46800" anchor="t" anchorCtr="0">
            <a:spAutoFit/>
          </a:bodyPr>
          <a:lstStyle/>
          <a:p>
            <a:r>
              <a:rPr lang="en-US"/>
              <a:t>Click to edit Master title style</a:t>
            </a:r>
            <a:endParaRPr lang="nb-NO" dirty="0"/>
          </a:p>
        </p:txBody>
      </p:sp>
      <p:sp>
        <p:nvSpPr>
          <p:cNvPr id="6" name="Plassholder for innhold 2">
            <a:extLst>
              <a:ext uri="{FF2B5EF4-FFF2-40B4-BE49-F238E27FC236}">
                <a16:creationId xmlns:a16="http://schemas.microsoft.com/office/drawing/2014/main" id="{DE8648CE-2671-CD47-B4B1-0ED8BB6803AF}"/>
              </a:ext>
            </a:extLst>
          </p:cNvPr>
          <p:cNvSpPr>
            <a:spLocks noGrp="1"/>
          </p:cNvSpPr>
          <p:nvPr>
            <p:ph idx="1"/>
          </p:nvPr>
        </p:nvSpPr>
        <p:spPr>
          <a:xfrm>
            <a:off x="301385" y="1010266"/>
            <a:ext cx="8418747" cy="3613774"/>
          </a:xfrm>
          <a:prstGeom prst="rect">
            <a:avLst/>
          </a:prstGeom>
        </p:spPr>
        <p:txBody>
          <a:bodyPr lIns="90000" tIns="46800" rIns="90000" bIns="468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206001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nb-NO"/>
          </a:p>
        </p:txBody>
      </p:sp>
      <p:sp>
        <p:nvSpPr>
          <p:cNvPr id="3" name="Plassholder f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Plassholder for lysbildenummer 5"/>
          <p:cNvSpPr>
            <a:spLocks noGrp="1"/>
          </p:cNvSpPr>
          <p:nvPr>
            <p:ph type="sldNum" sz="quarter" idx="12"/>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dirty="0">
              <a:latin typeface="Arial"/>
              <a:cs typeface="Arial"/>
            </a:endParaRPr>
          </a:p>
        </p:txBody>
      </p:sp>
    </p:spTree>
    <p:extLst>
      <p:ext uri="{BB962C8B-B14F-4D97-AF65-F5344CB8AC3E}">
        <p14:creationId xmlns:p14="http://schemas.microsoft.com/office/powerpoint/2010/main" val="298246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sz="half" idx="1"/>
          </p:nvPr>
        </p:nvSpPr>
        <p:spPr>
          <a:xfrm>
            <a:off x="249043"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4" name="Plassholder for innhold 3"/>
          <p:cNvSpPr>
            <a:spLocks noGrp="1"/>
          </p:cNvSpPr>
          <p:nvPr>
            <p:ph sz="half" idx="2"/>
          </p:nvPr>
        </p:nvSpPr>
        <p:spPr>
          <a:xfrm>
            <a:off x="4440043"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13729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15AB0DDD-5101-CF40-8356-9C539FE928C5}"/>
              </a:ext>
            </a:extLst>
          </p:cNvPr>
          <p:cNvSpPr>
            <a:spLocks noGrp="1"/>
          </p:cNvSpPr>
          <p:nvPr>
            <p:ph type="title"/>
          </p:nvPr>
        </p:nvSpPr>
        <p:spPr>
          <a:xfrm>
            <a:off x="280219" y="205979"/>
            <a:ext cx="8229600" cy="646331"/>
          </a:xfrm>
        </p:spPr>
        <p:txBody>
          <a:bodyPr/>
          <a:lstStyle>
            <a:lvl1pPr>
              <a:defRPr/>
            </a:lvl1pPr>
          </a:lstStyle>
          <a:p>
            <a:r>
              <a:rPr lang="en-US"/>
              <a:t>Click to edit Master title style</a:t>
            </a:r>
            <a:endParaRPr lang="nb-NO"/>
          </a:p>
        </p:txBody>
      </p:sp>
      <p:sp>
        <p:nvSpPr>
          <p:cNvPr id="8" name="Plassholder for innhold 3">
            <a:extLst>
              <a:ext uri="{FF2B5EF4-FFF2-40B4-BE49-F238E27FC236}">
                <a16:creationId xmlns:a16="http://schemas.microsoft.com/office/drawing/2014/main" id="{234AFF7B-7C34-7B47-812A-63DDBA93AB47}"/>
              </a:ext>
            </a:extLst>
          </p:cNvPr>
          <p:cNvSpPr>
            <a:spLocks noGrp="1"/>
          </p:cNvSpPr>
          <p:nvPr>
            <p:ph sz="half" idx="2"/>
          </p:nvPr>
        </p:nvSpPr>
        <p:spPr>
          <a:xfrm>
            <a:off x="280219" y="1444342"/>
            <a:ext cx="4040188"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9" name="Plassholder for tekst 4">
            <a:extLst>
              <a:ext uri="{FF2B5EF4-FFF2-40B4-BE49-F238E27FC236}">
                <a16:creationId xmlns:a16="http://schemas.microsoft.com/office/drawing/2014/main" id="{47B44B46-B0BE-A64D-8CD4-1109D4692A49}"/>
              </a:ext>
            </a:extLst>
          </p:cNvPr>
          <p:cNvSpPr>
            <a:spLocks noGrp="1"/>
          </p:cNvSpPr>
          <p:nvPr>
            <p:ph type="body" sz="quarter" idx="3"/>
          </p:nvPr>
        </p:nvSpPr>
        <p:spPr>
          <a:xfrm>
            <a:off x="4468045" y="964522"/>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lassholder for innhold 5">
            <a:extLst>
              <a:ext uri="{FF2B5EF4-FFF2-40B4-BE49-F238E27FC236}">
                <a16:creationId xmlns:a16="http://schemas.microsoft.com/office/drawing/2014/main" id="{1C4D38D1-6ECD-794C-8B46-83AEE26790A5}"/>
              </a:ext>
            </a:extLst>
          </p:cNvPr>
          <p:cNvSpPr>
            <a:spLocks noGrp="1"/>
          </p:cNvSpPr>
          <p:nvPr>
            <p:ph sz="quarter" idx="4"/>
          </p:nvPr>
        </p:nvSpPr>
        <p:spPr>
          <a:xfrm>
            <a:off x="4468045" y="1444342"/>
            <a:ext cx="4041775"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1" name="Plassholder for tekst 4">
            <a:extLst>
              <a:ext uri="{FF2B5EF4-FFF2-40B4-BE49-F238E27FC236}">
                <a16:creationId xmlns:a16="http://schemas.microsoft.com/office/drawing/2014/main" id="{BD8E673F-9EC8-124B-9ACB-8BF4AAF39D9D}"/>
              </a:ext>
            </a:extLst>
          </p:cNvPr>
          <p:cNvSpPr>
            <a:spLocks noGrp="1"/>
          </p:cNvSpPr>
          <p:nvPr>
            <p:ph type="body" sz="quarter" idx="10"/>
          </p:nvPr>
        </p:nvSpPr>
        <p:spPr>
          <a:xfrm>
            <a:off x="280218" y="964521"/>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7022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nb-NO"/>
          </a:p>
        </p:txBody>
      </p:sp>
      <p:sp>
        <p:nvSpPr>
          <p:cNvPr id="3" name="Plassholder for innhol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nb-NO"/>
          </a:p>
        </p:txBody>
      </p:sp>
      <p:sp>
        <p:nvSpPr>
          <p:cNvPr id="3" name="Plassholder for bild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b-NO"/>
          </a:p>
        </p:txBody>
      </p:sp>
      <p:sp>
        <p:nvSpPr>
          <p:cNvPr id="4" name="Plassholder f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249043" y="205979"/>
            <a:ext cx="8552985" cy="646331"/>
          </a:xfrm>
          <a:prstGeom prst="rect">
            <a:avLst/>
          </a:prstGeom>
        </p:spPr>
        <p:txBody>
          <a:bodyPr vert="horz" lIns="91440" tIns="45720" rIns="91440" bIns="45720" rtlCol="0" anchor="t" anchorCtr="0">
            <a:spAutoFit/>
          </a:bodyPr>
          <a:lstStyle/>
          <a:p>
            <a:r>
              <a:rPr lang="nb-NO" dirty="0"/>
              <a:t>Klikk for å redigere tittelstil</a:t>
            </a:r>
          </a:p>
        </p:txBody>
      </p:sp>
      <p:sp>
        <p:nvSpPr>
          <p:cNvPr id="3" name="Plassholder for tekst 2"/>
          <p:cNvSpPr>
            <a:spLocks noGrp="1"/>
          </p:cNvSpPr>
          <p:nvPr>
            <p:ph type="body" idx="1"/>
          </p:nvPr>
        </p:nvSpPr>
        <p:spPr>
          <a:xfrm>
            <a:off x="249043" y="952901"/>
            <a:ext cx="8552985" cy="3641722"/>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5" name="Bilde 4" descr="hor_blaa_strip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783836"/>
            <a:ext cx="9144000" cy="359664"/>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u6JblQNb0C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2_1TLhe8LY8"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s://www.brynild.no/den-lille-nottefabrikken/notter-som-nytter"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z2oS3zk8VA4"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youtube.com/watch?v=JXsrqr6wjs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517126" y="1001374"/>
            <a:ext cx="7772400" cy="646331"/>
          </a:xfrm>
        </p:spPr>
        <p:txBody>
          <a:bodyPr/>
          <a:lstStyle/>
          <a:p>
            <a:r>
              <a:rPr lang="nb-NO" dirty="0"/>
              <a:t>Kapittel 8 </a:t>
            </a:r>
          </a:p>
        </p:txBody>
      </p:sp>
      <p:sp>
        <p:nvSpPr>
          <p:cNvPr id="3" name="Undertittel 2"/>
          <p:cNvSpPr>
            <a:spLocks noGrp="1"/>
          </p:cNvSpPr>
          <p:nvPr>
            <p:ph type="subTitle" idx="1"/>
          </p:nvPr>
        </p:nvSpPr>
        <p:spPr>
          <a:xfrm>
            <a:off x="495416" y="1651013"/>
            <a:ext cx="7772400" cy="1314450"/>
          </a:xfrm>
        </p:spPr>
        <p:txBody>
          <a:bodyPr>
            <a:normAutofit/>
          </a:bodyPr>
          <a:lstStyle/>
          <a:p>
            <a:r>
              <a:rPr lang="nb-NO" dirty="0"/>
              <a:t>Martina Ortova</a:t>
            </a:r>
          </a:p>
        </p:txBody>
      </p:sp>
      <p:sp>
        <p:nvSpPr>
          <p:cNvPr id="7" name="TekstSylinder 6">
            <a:extLst>
              <a:ext uri="{FF2B5EF4-FFF2-40B4-BE49-F238E27FC236}">
                <a16:creationId xmlns:a16="http://schemas.microsoft.com/office/drawing/2014/main" id="{02E93105-4AEF-5144-BDE5-9DB9B1670EF5}"/>
              </a:ext>
            </a:extLst>
          </p:cNvPr>
          <p:cNvSpPr txBox="1"/>
          <p:nvPr/>
        </p:nvSpPr>
        <p:spPr>
          <a:xfrm rot="16200000">
            <a:off x="7128750" y="1687862"/>
            <a:ext cx="3267983" cy="369332"/>
          </a:xfrm>
          <a:prstGeom prst="rect">
            <a:avLst/>
          </a:prstGeom>
          <a:noFill/>
        </p:spPr>
        <p:txBody>
          <a:bodyPr wrap="square" rtlCol="0">
            <a:spAutoFit/>
          </a:bodyPr>
          <a:lstStyle/>
          <a:p>
            <a:r>
              <a:rPr lang="nb-NO" dirty="0">
                <a:solidFill>
                  <a:srgbClr val="0D4788"/>
                </a:solidFill>
              </a:rPr>
              <a:t>Kunnskap for en bedre verden</a:t>
            </a:r>
          </a:p>
        </p:txBody>
      </p:sp>
    </p:spTree>
    <p:extLst>
      <p:ext uri="{BB962C8B-B14F-4D97-AF65-F5344CB8AC3E}">
        <p14:creationId xmlns:p14="http://schemas.microsoft.com/office/powerpoint/2010/main" val="324310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58574-F350-9210-22A9-193B852C7F8D}"/>
              </a:ext>
            </a:extLst>
          </p:cNvPr>
          <p:cNvSpPr>
            <a:spLocks noGrp="1"/>
          </p:cNvSpPr>
          <p:nvPr>
            <p:ph type="title"/>
          </p:nvPr>
        </p:nvSpPr>
        <p:spPr>
          <a:xfrm>
            <a:off x="301385" y="298339"/>
            <a:ext cx="8418747" cy="371513"/>
          </a:xfrm>
        </p:spPr>
        <p:txBody>
          <a:bodyPr/>
          <a:lstStyle/>
          <a:p>
            <a:r>
              <a:rPr kumimoji="0" lang="nb-NO" altLang="nb-NO" sz="1800" i="0" u="none" strike="noStrike" cap="none" normalizeH="0" baseline="0" dirty="0">
                <a:ln>
                  <a:noFill/>
                </a:ln>
                <a:solidFill>
                  <a:schemeClr val="tx1"/>
                </a:solidFill>
                <a:effectLst/>
                <a:latin typeface="Arial" panose="020B0604020202020204" pitchFamily="34" charset="0"/>
              </a:rPr>
              <a:t>Historien til </a:t>
            </a:r>
            <a:r>
              <a:rPr kumimoji="0" lang="nb-NO" altLang="nb-NO" sz="1800" i="0" u="none" strike="noStrike" cap="none" normalizeH="0" baseline="0" dirty="0" err="1">
                <a:ln>
                  <a:noFill/>
                </a:ln>
                <a:solidFill>
                  <a:schemeClr val="tx1"/>
                </a:solidFill>
                <a:effectLst/>
                <a:latin typeface="Arial" panose="020B0604020202020204" pitchFamily="34" charset="0"/>
              </a:rPr>
              <a:t>Corporate</a:t>
            </a:r>
            <a:r>
              <a:rPr kumimoji="0" lang="nb-NO" altLang="nb-NO" sz="1800" i="0" u="none" strike="noStrike" cap="none" normalizeH="0" baseline="0" dirty="0">
                <a:ln>
                  <a:noFill/>
                </a:ln>
                <a:solidFill>
                  <a:schemeClr val="tx1"/>
                </a:solidFill>
                <a:effectLst/>
                <a:latin typeface="Arial" panose="020B0604020202020204" pitchFamily="34" charset="0"/>
              </a:rPr>
              <a:t> </a:t>
            </a:r>
            <a:r>
              <a:rPr kumimoji="0" lang="nb-NO" altLang="nb-NO" sz="1800" i="0" u="none" strike="noStrike" cap="none" normalizeH="0" baseline="0" dirty="0" err="1">
                <a:ln>
                  <a:noFill/>
                </a:ln>
                <a:solidFill>
                  <a:schemeClr val="tx1"/>
                </a:solidFill>
                <a:effectLst/>
                <a:latin typeface="Arial" panose="020B0604020202020204" pitchFamily="34" charset="0"/>
              </a:rPr>
              <a:t>Social</a:t>
            </a:r>
            <a:r>
              <a:rPr kumimoji="0" lang="nb-NO" altLang="nb-NO" sz="1800" i="0" u="none" strike="noStrike" cap="none" normalizeH="0" baseline="0" dirty="0">
                <a:ln>
                  <a:noFill/>
                </a:ln>
                <a:solidFill>
                  <a:schemeClr val="tx1"/>
                </a:solidFill>
                <a:effectLst/>
                <a:latin typeface="Arial" panose="020B0604020202020204" pitchFamily="34" charset="0"/>
              </a:rPr>
              <a:t> </a:t>
            </a:r>
            <a:r>
              <a:rPr kumimoji="0" lang="nb-NO" altLang="nb-NO" sz="1800" i="0" u="none" strike="noStrike" cap="none" normalizeH="0" baseline="0" dirty="0" err="1">
                <a:ln>
                  <a:noFill/>
                </a:ln>
                <a:solidFill>
                  <a:schemeClr val="tx1"/>
                </a:solidFill>
                <a:effectLst/>
                <a:latin typeface="Arial" panose="020B0604020202020204" pitchFamily="34" charset="0"/>
              </a:rPr>
              <a:t>Responsibility</a:t>
            </a:r>
            <a:r>
              <a:rPr kumimoji="0" lang="nb-NO" altLang="nb-NO" sz="1800" i="0" u="none" strike="noStrike" cap="none" normalizeH="0" baseline="0" dirty="0">
                <a:ln>
                  <a:noFill/>
                </a:ln>
                <a:solidFill>
                  <a:schemeClr val="tx1"/>
                </a:solidFill>
                <a:effectLst/>
                <a:latin typeface="Arial" panose="020B0604020202020204" pitchFamily="34" charset="0"/>
              </a:rPr>
              <a:t> (CSR)</a:t>
            </a:r>
            <a:endParaRPr lang="nb-NO" sz="1800" dirty="0"/>
          </a:p>
        </p:txBody>
      </p:sp>
      <p:sp>
        <p:nvSpPr>
          <p:cNvPr id="4" name="Rectangle 1">
            <a:extLst>
              <a:ext uri="{FF2B5EF4-FFF2-40B4-BE49-F238E27FC236}">
                <a16:creationId xmlns:a16="http://schemas.microsoft.com/office/drawing/2014/main" id="{8F5C9684-0046-75CD-75AB-11E90D73A8AC}"/>
              </a:ext>
            </a:extLst>
          </p:cNvPr>
          <p:cNvSpPr>
            <a:spLocks noGrp="1" noChangeArrowheads="1"/>
          </p:cNvSpPr>
          <p:nvPr>
            <p:ph idx="1"/>
          </p:nvPr>
        </p:nvSpPr>
        <p:spPr bwMode="auto">
          <a:xfrm>
            <a:off x="362626" y="831435"/>
            <a:ext cx="8418747" cy="383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nb-NO" altLang="nb-NO" sz="900" b="1" i="0" u="none" strike="noStrike" cap="none" normalizeH="0" baseline="0" dirty="0">
                <a:ln>
                  <a:noFill/>
                </a:ln>
                <a:solidFill>
                  <a:schemeClr val="tx1"/>
                </a:solidFill>
                <a:effectLst/>
                <a:latin typeface="Arial" panose="020B0604020202020204" pitchFamily="34" charset="0"/>
              </a:rPr>
              <a:t>1800-tallet:</a:t>
            </a:r>
            <a:r>
              <a:rPr lang="nb-NO" altLang="nb-NO" sz="900" dirty="0">
                <a:latin typeface="Arial" panose="020B0604020202020204" pitchFamily="34" charset="0"/>
              </a:rPr>
              <a:t> </a:t>
            </a:r>
            <a:r>
              <a:rPr kumimoji="0" lang="nb-NO" altLang="nb-NO" sz="900" b="1" i="0" u="none" strike="noStrike" cap="none" normalizeH="0" baseline="0" dirty="0">
                <a:ln>
                  <a:noFill/>
                </a:ln>
                <a:solidFill>
                  <a:schemeClr val="tx1"/>
                </a:solidFill>
                <a:effectLst/>
                <a:latin typeface="Arial" panose="020B0604020202020204" pitchFamily="34" charset="0"/>
              </a:rPr>
              <a:t>Industriell revolusjon:</a:t>
            </a:r>
            <a:r>
              <a:rPr kumimoji="0" lang="nb-NO" altLang="nb-NO" sz="900" b="0" i="0" u="none" strike="noStrike" cap="none" normalizeH="0" baseline="0" dirty="0">
                <a:ln>
                  <a:noFill/>
                </a:ln>
                <a:solidFill>
                  <a:schemeClr val="tx1"/>
                </a:solidFill>
                <a:effectLst/>
                <a:latin typeface="Arial" panose="020B0604020202020204" pitchFamily="34" charset="0"/>
              </a:rPr>
              <a:t> På midten av 1800-tallet vokste </a:t>
            </a:r>
            <a:r>
              <a:rPr kumimoji="0" lang="nb-NO" altLang="nb-NO" sz="900" b="0" i="0" u="none" strike="noStrike" cap="none" normalizeH="0" baseline="0" dirty="0">
                <a:ln>
                  <a:noFill/>
                </a:ln>
                <a:solidFill>
                  <a:schemeClr val="tx1"/>
                </a:solidFill>
                <a:effectLst/>
                <a:highlight>
                  <a:srgbClr val="00FF00"/>
                </a:highlight>
                <a:latin typeface="Arial" panose="020B0604020202020204" pitchFamily="34" charset="0"/>
              </a:rPr>
              <a:t>bekymringen for arbeidsmiljø og arbeidsvilkår </a:t>
            </a:r>
            <a:r>
              <a:rPr kumimoji="0" lang="nb-NO" altLang="nb-NO" sz="900" b="0" i="0" u="none" strike="noStrike" cap="none" normalizeH="0" baseline="0" dirty="0">
                <a:ln>
                  <a:noFill/>
                </a:ln>
                <a:solidFill>
                  <a:schemeClr val="tx1"/>
                </a:solidFill>
                <a:effectLst/>
                <a:latin typeface="Arial" panose="020B0604020202020204" pitchFamily="34" charset="0"/>
              </a:rPr>
              <a:t>i forbindelse med den raske industrialiseringen. Reformister begynte å kritisere de dårlige arbeidsforholdene og arbeidet for bedre arbeidsvilkår. (Sosial del)</a:t>
            </a:r>
          </a:p>
          <a:p>
            <a:pPr marL="0" marR="0" lvl="0" indent="0" algn="l" defTabSz="914400" rtl="0" eaLnBrk="0" fontAlgn="base" latinLnBrk="0" hangingPunct="0">
              <a:lnSpc>
                <a:spcPct val="100000"/>
              </a:lnSpc>
              <a:spcBef>
                <a:spcPct val="0"/>
              </a:spcBef>
              <a:spcAft>
                <a:spcPct val="0"/>
              </a:spcAft>
              <a:buClrTx/>
              <a:buSzTx/>
              <a:buNone/>
              <a:tabLst/>
            </a:pPr>
            <a:endParaRPr kumimoji="0" lang="nb-NO" altLang="nb-NO"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lang="nb-NO" altLang="nb-NO" sz="9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nb-NO" altLang="nb-NO" sz="900" b="1" i="0" u="none" strike="noStrike" cap="none" normalizeH="0" baseline="0" dirty="0" err="1">
                <a:ln>
                  <a:noFill/>
                </a:ln>
                <a:solidFill>
                  <a:schemeClr val="tx1"/>
                </a:solidFill>
                <a:effectLst/>
                <a:highlight>
                  <a:srgbClr val="00FF00"/>
                </a:highlight>
                <a:latin typeface="Arial" panose="020B0604020202020204" pitchFamily="34" charset="0"/>
              </a:rPr>
              <a:t>Philanthropi</a:t>
            </a:r>
            <a:r>
              <a:rPr kumimoji="0" lang="nb-NO" altLang="nb-NO" sz="900" b="1" i="0" u="none" strike="noStrike" cap="none" normalizeH="0" baseline="0" dirty="0">
                <a:ln>
                  <a:noFill/>
                </a:ln>
                <a:solidFill>
                  <a:schemeClr val="tx1"/>
                </a:solidFill>
                <a:effectLst/>
                <a:highlight>
                  <a:srgbClr val="00FF00"/>
                </a:highlight>
                <a:latin typeface="Arial" panose="020B0604020202020204" pitchFamily="34" charset="0"/>
              </a:rPr>
              <a:t>:</a:t>
            </a:r>
            <a:r>
              <a:rPr kumimoji="0" lang="nb-NO" altLang="nb-NO" sz="900" b="0" i="0" u="none" strike="noStrike" cap="none" normalizeH="0" baseline="0" dirty="0">
                <a:ln>
                  <a:noFill/>
                </a:ln>
                <a:solidFill>
                  <a:schemeClr val="tx1"/>
                </a:solidFill>
                <a:effectLst/>
                <a:highlight>
                  <a:srgbClr val="00FF00"/>
                </a:highlight>
                <a:latin typeface="Arial" panose="020B0604020202020204" pitchFamily="34" charset="0"/>
              </a:rPr>
              <a:t> </a:t>
            </a:r>
            <a:r>
              <a:rPr kumimoji="0" lang="nb-NO" altLang="nb-NO" sz="900" b="0" i="0" u="none" strike="noStrike" cap="none" normalizeH="0" baseline="0" dirty="0">
                <a:ln>
                  <a:noFill/>
                </a:ln>
                <a:solidFill>
                  <a:schemeClr val="tx1"/>
                </a:solidFill>
                <a:effectLst/>
                <a:latin typeface="Arial" panose="020B0604020202020204" pitchFamily="34" charset="0"/>
              </a:rPr>
              <a:t>I slutten av 1800-tallet begynte industrielle magnater som Andrew Carnegie og John D. Rockefeller å donere store summer til veldedige formål, som utdanning og vitenskap. (USA)</a:t>
            </a:r>
          </a:p>
          <a:p>
            <a:pPr marL="0" marR="0" lvl="0" indent="0" algn="l" defTabSz="914400" rtl="0" eaLnBrk="0" fontAlgn="base" latinLnBrk="0" hangingPunct="0">
              <a:lnSpc>
                <a:spcPct val="100000"/>
              </a:lnSpc>
              <a:spcBef>
                <a:spcPct val="0"/>
              </a:spcBef>
              <a:spcAft>
                <a:spcPct val="0"/>
              </a:spcAft>
              <a:buClrTx/>
              <a:buSzTx/>
              <a:buNone/>
              <a:tabLst/>
            </a:pPr>
            <a:endParaRPr kumimoji="0" lang="nb-NO" altLang="nb-NO"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lang="nb-NO" altLang="nb-NO" sz="9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nb-NO" altLang="nb-NO" sz="900" b="1" i="0" u="none" strike="noStrike" cap="none" normalizeH="0" baseline="0" dirty="0">
                <a:ln>
                  <a:noFill/>
                </a:ln>
                <a:solidFill>
                  <a:schemeClr val="tx1"/>
                </a:solidFill>
                <a:effectLst/>
                <a:highlight>
                  <a:srgbClr val="00FF00"/>
                </a:highlight>
                <a:latin typeface="Arial" panose="020B0604020202020204" pitchFamily="34" charset="0"/>
              </a:rPr>
              <a:t>1950-tallet:</a:t>
            </a:r>
            <a:r>
              <a:rPr lang="nb-NO" altLang="nb-NO" sz="900" dirty="0">
                <a:highlight>
                  <a:srgbClr val="00FF00"/>
                </a:highlight>
                <a:latin typeface="Arial" panose="020B0604020202020204" pitchFamily="34" charset="0"/>
              </a:rPr>
              <a:t> </a:t>
            </a:r>
            <a:r>
              <a:rPr kumimoji="0" lang="nb-NO" altLang="nb-NO" sz="900" b="1" i="0" u="none" strike="noStrike" cap="none" normalizeH="0" baseline="0" dirty="0">
                <a:ln>
                  <a:noFill/>
                </a:ln>
                <a:solidFill>
                  <a:schemeClr val="tx1"/>
                </a:solidFill>
                <a:effectLst/>
                <a:highlight>
                  <a:srgbClr val="00FF00"/>
                </a:highlight>
                <a:latin typeface="Arial" panose="020B0604020202020204" pitchFamily="34" charset="0"/>
              </a:rPr>
              <a:t>Begrepet lanseres:</a:t>
            </a:r>
            <a:r>
              <a:rPr kumimoji="0" lang="nb-NO" altLang="nb-NO" sz="900" b="0" i="0" u="none" strike="noStrike" cap="none" normalizeH="0" baseline="0" dirty="0">
                <a:ln>
                  <a:noFill/>
                </a:ln>
                <a:solidFill>
                  <a:schemeClr val="tx1"/>
                </a:solidFill>
                <a:effectLst/>
                <a:highlight>
                  <a:srgbClr val="00FF00"/>
                </a:highlight>
                <a:latin typeface="Arial" panose="020B0604020202020204" pitchFamily="34" charset="0"/>
              </a:rPr>
              <a:t> </a:t>
            </a:r>
            <a:r>
              <a:rPr kumimoji="0" lang="nb-NO" altLang="nb-NO" sz="900" b="0" i="0" u="none" strike="noStrike" cap="none" normalizeH="0" baseline="0" dirty="0">
                <a:ln>
                  <a:noFill/>
                </a:ln>
                <a:solidFill>
                  <a:schemeClr val="tx1"/>
                </a:solidFill>
                <a:effectLst/>
                <a:latin typeface="Arial" panose="020B0604020202020204" pitchFamily="34" charset="0"/>
              </a:rPr>
              <a:t>Begrepet CSR ble formelt lansert i 1953 av amerikanske økonom Howard Bowen i hans bok "</a:t>
            </a:r>
            <a:r>
              <a:rPr kumimoji="0" lang="nb-NO" altLang="nb-NO" sz="900" b="0" i="0" u="none" strike="noStrike" cap="none" normalizeH="0" baseline="0" dirty="0" err="1">
                <a:ln>
                  <a:noFill/>
                </a:ln>
                <a:solidFill>
                  <a:schemeClr val="tx1"/>
                </a:solidFill>
                <a:effectLst/>
                <a:latin typeface="Arial" panose="020B0604020202020204" pitchFamily="34" charset="0"/>
              </a:rPr>
              <a:t>Social</a:t>
            </a:r>
            <a:r>
              <a:rPr kumimoji="0" lang="nb-NO" altLang="nb-NO" sz="900" b="0" i="0" u="none" strike="noStrike" cap="none" normalizeH="0" baseline="0" dirty="0">
                <a:ln>
                  <a:noFill/>
                </a:ln>
                <a:solidFill>
                  <a:schemeClr val="tx1"/>
                </a:solidFill>
                <a:effectLst/>
                <a:latin typeface="Arial" panose="020B0604020202020204" pitchFamily="34" charset="0"/>
              </a:rPr>
              <a:t> </a:t>
            </a:r>
            <a:r>
              <a:rPr kumimoji="0" lang="nb-NO" altLang="nb-NO" sz="900" b="0" i="0" u="none" strike="noStrike" cap="none" normalizeH="0" baseline="0" dirty="0" err="1">
                <a:ln>
                  <a:noFill/>
                </a:ln>
                <a:solidFill>
                  <a:schemeClr val="tx1"/>
                </a:solidFill>
                <a:effectLst/>
                <a:latin typeface="Arial" panose="020B0604020202020204" pitchFamily="34" charset="0"/>
              </a:rPr>
              <a:t>Responsibilities</a:t>
            </a:r>
            <a:r>
              <a:rPr kumimoji="0" lang="nb-NO" altLang="nb-NO" sz="900" b="0" i="0" u="none" strike="noStrike" cap="none" normalizeH="0" baseline="0" dirty="0">
                <a:ln>
                  <a:noFill/>
                </a:ln>
                <a:solidFill>
                  <a:schemeClr val="tx1"/>
                </a:solidFill>
                <a:effectLst/>
                <a:latin typeface="Arial" panose="020B0604020202020204" pitchFamily="34" charset="0"/>
              </a:rPr>
              <a:t> of the </a:t>
            </a:r>
            <a:r>
              <a:rPr kumimoji="0" lang="nb-NO" altLang="nb-NO" sz="900" b="0" i="0" u="none" strike="noStrike" cap="none" normalizeH="0" baseline="0" dirty="0" err="1">
                <a:ln>
                  <a:noFill/>
                </a:ln>
                <a:solidFill>
                  <a:schemeClr val="tx1"/>
                </a:solidFill>
                <a:effectLst/>
                <a:latin typeface="Arial" panose="020B0604020202020204" pitchFamily="34" charset="0"/>
              </a:rPr>
              <a:t>Businessman</a:t>
            </a:r>
            <a:r>
              <a:rPr kumimoji="0" lang="nb-NO" altLang="nb-NO" sz="900" b="0" i="0" u="none" strike="noStrike" cap="none" normalizeH="0" baseline="0" dirty="0">
                <a:ln>
                  <a:noFill/>
                </a:ln>
                <a:solidFill>
                  <a:schemeClr val="tx1"/>
                </a:solidFill>
                <a:effectLst/>
                <a:latin typeface="Arial" panose="020B0604020202020204" pitchFamily="34" charset="0"/>
              </a:rPr>
              <a:t>". Han regnes ofte som "faren til CSR".</a:t>
            </a:r>
          </a:p>
          <a:p>
            <a:pPr marL="0" marR="0" lvl="0" indent="0" algn="l" defTabSz="914400" rtl="0" eaLnBrk="0" fontAlgn="base" latinLnBrk="0" hangingPunct="0">
              <a:lnSpc>
                <a:spcPct val="100000"/>
              </a:lnSpc>
              <a:spcBef>
                <a:spcPct val="0"/>
              </a:spcBef>
              <a:spcAft>
                <a:spcPct val="0"/>
              </a:spcAft>
              <a:buClrTx/>
              <a:buSzTx/>
              <a:buNone/>
              <a:tabLst/>
            </a:pPr>
            <a:endParaRPr kumimoji="0" lang="nb-NO" altLang="nb-NO"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nb-NO" altLang="nb-NO"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nb-NO" altLang="nb-NO" sz="900" b="1" i="0" u="none" strike="noStrike" cap="none" normalizeH="0" baseline="0" dirty="0">
                <a:ln>
                  <a:noFill/>
                </a:ln>
                <a:solidFill>
                  <a:schemeClr val="tx1"/>
                </a:solidFill>
                <a:effectLst/>
                <a:highlight>
                  <a:srgbClr val="00FF00"/>
                </a:highlight>
                <a:latin typeface="Arial" panose="020B0604020202020204" pitchFamily="34" charset="0"/>
              </a:rPr>
              <a:t>1960- og 1970-tallet:</a:t>
            </a:r>
            <a:r>
              <a:rPr lang="nb-NO" altLang="nb-NO" sz="900" dirty="0">
                <a:highlight>
                  <a:srgbClr val="00FF00"/>
                </a:highlight>
                <a:latin typeface="Arial" panose="020B0604020202020204" pitchFamily="34" charset="0"/>
              </a:rPr>
              <a:t> </a:t>
            </a:r>
            <a:r>
              <a:rPr kumimoji="0" lang="nb-NO" altLang="nb-NO" sz="900" b="1" i="0" u="none" strike="noStrike" cap="none" normalizeH="0" baseline="0" dirty="0">
                <a:ln>
                  <a:noFill/>
                </a:ln>
                <a:solidFill>
                  <a:schemeClr val="tx1"/>
                </a:solidFill>
                <a:effectLst/>
                <a:highlight>
                  <a:srgbClr val="00FF00"/>
                </a:highlight>
                <a:latin typeface="Arial" panose="020B0604020202020204" pitchFamily="34" charset="0"/>
              </a:rPr>
              <a:t>Økt sosial bevissthet:</a:t>
            </a:r>
            <a:r>
              <a:rPr kumimoji="0" lang="nb-NO" altLang="nb-NO" sz="900" b="0" i="0" u="none" strike="noStrike" cap="none" normalizeH="0" baseline="0" dirty="0">
                <a:ln>
                  <a:noFill/>
                </a:ln>
                <a:solidFill>
                  <a:schemeClr val="tx1"/>
                </a:solidFill>
                <a:effectLst/>
                <a:highlight>
                  <a:srgbClr val="00FF00"/>
                </a:highlight>
                <a:latin typeface="Arial" panose="020B0604020202020204" pitchFamily="34" charset="0"/>
              </a:rPr>
              <a:t> </a:t>
            </a:r>
            <a:r>
              <a:rPr kumimoji="0" lang="nb-NO" altLang="nb-NO" sz="900" b="0" i="0" u="none" strike="noStrike" cap="none" normalizeH="0" baseline="0" dirty="0">
                <a:ln>
                  <a:noFill/>
                </a:ln>
                <a:solidFill>
                  <a:schemeClr val="tx1"/>
                </a:solidFill>
                <a:effectLst/>
                <a:latin typeface="Arial" panose="020B0604020202020204" pitchFamily="34" charset="0"/>
              </a:rPr>
              <a:t>På 1960-tallet økte sosial bevissthet blant befolkningen, og det ble forventet at bedrifter skulle bidra positivt til samfunnet. På 1970-tallet begynte myndighetene å formalisere CSR gjennom lover og reguleringer.</a:t>
            </a:r>
          </a:p>
          <a:p>
            <a:pPr marL="0" marR="0" lvl="0" indent="0" algn="l" defTabSz="914400" rtl="0" eaLnBrk="0" fontAlgn="base" latinLnBrk="0" hangingPunct="0">
              <a:lnSpc>
                <a:spcPct val="100000"/>
              </a:lnSpc>
              <a:spcBef>
                <a:spcPct val="0"/>
              </a:spcBef>
              <a:spcAft>
                <a:spcPct val="0"/>
              </a:spcAft>
              <a:buClrTx/>
              <a:buSzTx/>
              <a:buNone/>
              <a:tabLst/>
            </a:pPr>
            <a:endParaRPr kumimoji="0" lang="nb-NO" altLang="nb-NO"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nb-NO" altLang="nb-NO"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nb-NO" altLang="nb-NO" sz="900" b="1" i="0" u="none" strike="noStrike" cap="none" normalizeH="0" baseline="0" dirty="0">
                <a:ln>
                  <a:noFill/>
                </a:ln>
                <a:solidFill>
                  <a:schemeClr val="tx1"/>
                </a:solidFill>
                <a:effectLst/>
                <a:latin typeface="Arial" panose="020B0604020202020204" pitchFamily="34" charset="0"/>
              </a:rPr>
              <a:t>1980- og 1990-tallet:</a:t>
            </a:r>
            <a:r>
              <a:rPr lang="nb-NO" altLang="nb-NO" sz="900" dirty="0">
                <a:latin typeface="Arial" panose="020B0604020202020204" pitchFamily="34" charset="0"/>
              </a:rPr>
              <a:t>b</a:t>
            </a:r>
            <a:r>
              <a:rPr kumimoji="0" lang="nb-NO" altLang="nb-NO" sz="900" b="1" i="0" u="none" strike="noStrike" cap="none" normalizeH="0" baseline="0" dirty="0">
                <a:ln>
                  <a:noFill/>
                </a:ln>
                <a:solidFill>
                  <a:schemeClr val="tx1"/>
                </a:solidFill>
                <a:effectLst/>
                <a:latin typeface="Arial" panose="020B0604020202020204" pitchFamily="34" charset="0"/>
              </a:rPr>
              <a:t>Operasjonalisering:</a:t>
            </a:r>
            <a:r>
              <a:rPr kumimoji="0" lang="nb-NO" altLang="nb-NO" sz="900" b="0" i="0" u="none" strike="noStrike" cap="none" normalizeH="0" baseline="0" dirty="0">
                <a:ln>
                  <a:noFill/>
                </a:ln>
                <a:solidFill>
                  <a:schemeClr val="tx1"/>
                </a:solidFill>
                <a:effectLst/>
                <a:latin typeface="Arial" panose="020B0604020202020204" pitchFamily="34" charset="0"/>
              </a:rPr>
              <a:t> Fokus ble på å operasjonalisere CSR og utvikle konsepter som stakeholder-teori og forretningsetikk. Globaliseringen påvirket også CSR, med fokus på globalt samfunnsansvar.</a:t>
            </a:r>
          </a:p>
          <a:p>
            <a:pPr marL="0" marR="0" lvl="0" indent="0" algn="l" defTabSz="914400" rtl="0" eaLnBrk="0" fontAlgn="base" latinLnBrk="0" hangingPunct="0">
              <a:lnSpc>
                <a:spcPct val="100000"/>
              </a:lnSpc>
              <a:spcBef>
                <a:spcPct val="0"/>
              </a:spcBef>
              <a:spcAft>
                <a:spcPct val="0"/>
              </a:spcAft>
              <a:buClrTx/>
              <a:buSzTx/>
              <a:buNone/>
              <a:tabLst/>
            </a:pPr>
            <a:endParaRPr kumimoji="0" lang="nb-NO" altLang="nb-NO"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nb-NO" altLang="nb-NO"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nb-NO" altLang="nb-NO" sz="900" b="1" i="0" u="none" strike="noStrike" cap="none" normalizeH="0" baseline="0" dirty="0">
                <a:ln>
                  <a:noFill/>
                </a:ln>
                <a:solidFill>
                  <a:schemeClr val="tx1"/>
                </a:solidFill>
                <a:effectLst/>
                <a:latin typeface="Arial" panose="020B0604020202020204" pitchFamily="34" charset="0"/>
              </a:rPr>
              <a:t>2000-tallet og </a:t>
            </a:r>
            <a:r>
              <a:rPr kumimoji="0" lang="nb-NO" altLang="nb-NO" sz="900" b="1" i="0" u="none" strike="noStrike" cap="none" normalizeH="0" baseline="0" dirty="0" err="1">
                <a:ln>
                  <a:noFill/>
                </a:ln>
                <a:solidFill>
                  <a:schemeClr val="tx1"/>
                </a:solidFill>
                <a:effectLst/>
                <a:latin typeface="Arial" panose="020B0604020202020204" pitchFamily="34" charset="0"/>
              </a:rPr>
              <a:t>fremover:Integrering</a:t>
            </a:r>
            <a:r>
              <a:rPr kumimoji="0" lang="nb-NO" altLang="nb-NO" sz="900" b="1" i="0" u="none" strike="noStrike" cap="none" normalizeH="0" baseline="0" dirty="0">
                <a:ln>
                  <a:noFill/>
                </a:ln>
                <a:solidFill>
                  <a:schemeClr val="tx1"/>
                </a:solidFill>
                <a:effectLst/>
                <a:latin typeface="Arial" panose="020B0604020202020204" pitchFamily="34" charset="0"/>
              </a:rPr>
              <a:t>:</a:t>
            </a:r>
            <a:r>
              <a:rPr kumimoji="0" lang="nb-NO" altLang="nb-NO" sz="900" b="0" i="0" u="none" strike="noStrike" cap="none" normalizeH="0" baseline="0" dirty="0">
                <a:ln>
                  <a:noFill/>
                </a:ln>
                <a:solidFill>
                  <a:schemeClr val="tx1"/>
                </a:solidFill>
                <a:effectLst/>
                <a:latin typeface="Arial" panose="020B0604020202020204" pitchFamily="34" charset="0"/>
              </a:rPr>
              <a:t> CSR er nå en integrert del av mange bedrifters strategier, med fokus på miljømessige, sosiale og økonomiske aspekter.</a:t>
            </a:r>
          </a:p>
          <a:p>
            <a:pPr marL="0" marR="0" lvl="0" indent="0" algn="l" defTabSz="914400" rtl="0" eaLnBrk="0" fontAlgn="base" latinLnBrk="0" hangingPunct="0">
              <a:lnSpc>
                <a:spcPct val="100000"/>
              </a:lnSpc>
              <a:spcBef>
                <a:spcPct val="0"/>
              </a:spcBef>
              <a:spcAft>
                <a:spcPct val="0"/>
              </a:spcAft>
              <a:buClrTx/>
              <a:buSzTx/>
              <a:buNone/>
              <a:tabLst/>
            </a:pPr>
            <a:endParaRPr kumimoji="0" lang="nb-NO" altLang="nb-NO"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800" b="0" i="0" u="none" strike="noStrike" cap="none" normalizeH="0" baseline="0" dirty="0">
                <a:ln>
                  <a:noFill/>
                </a:ln>
                <a:solidFill>
                  <a:schemeClr val="tx1"/>
                </a:solidFill>
                <a:effectLst/>
                <a:latin typeface="Arial" panose="020B0604020202020204" pitchFamily="34" charset="0"/>
              </a:rPr>
              <a:t>CSR har utviklet seg fra en ren filantropisk tilstand til en bredere forståelse av bedrifters ansvar mot samfunnet og miljøet.</a:t>
            </a:r>
          </a:p>
        </p:txBody>
      </p:sp>
    </p:spTree>
    <p:extLst>
      <p:ext uri="{BB962C8B-B14F-4D97-AF65-F5344CB8AC3E}">
        <p14:creationId xmlns:p14="http://schemas.microsoft.com/office/powerpoint/2010/main" val="3329820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EAA3C-6E27-491C-8C34-AC8B053D4867}"/>
              </a:ext>
            </a:extLst>
          </p:cNvPr>
          <p:cNvSpPr>
            <a:spLocks noGrp="1"/>
          </p:cNvSpPr>
          <p:nvPr>
            <p:ph type="title"/>
          </p:nvPr>
        </p:nvSpPr>
        <p:spPr/>
        <p:txBody>
          <a:bodyPr/>
          <a:lstStyle/>
          <a:p>
            <a:r>
              <a:rPr lang="nb-NO" dirty="0"/>
              <a:t>Samfunnsansvar historie</a:t>
            </a:r>
          </a:p>
        </p:txBody>
      </p:sp>
      <p:sp>
        <p:nvSpPr>
          <p:cNvPr id="3" name="Content Placeholder 2">
            <a:extLst>
              <a:ext uri="{FF2B5EF4-FFF2-40B4-BE49-F238E27FC236}">
                <a16:creationId xmlns:a16="http://schemas.microsoft.com/office/drawing/2014/main" id="{495C64F5-9BF6-4924-90E0-C6A2FA0C49D4}"/>
              </a:ext>
            </a:extLst>
          </p:cNvPr>
          <p:cNvSpPr>
            <a:spLocks noGrp="1"/>
          </p:cNvSpPr>
          <p:nvPr>
            <p:ph idx="1"/>
          </p:nvPr>
        </p:nvSpPr>
        <p:spPr/>
        <p:txBody>
          <a:bodyPr>
            <a:normAutofit/>
          </a:bodyPr>
          <a:lstStyle/>
          <a:p>
            <a:r>
              <a:rPr lang="nb-NO" dirty="0"/>
              <a:t>CSR – </a:t>
            </a:r>
            <a:r>
              <a:rPr lang="nb-NO" dirty="0" err="1"/>
              <a:t>Corporate</a:t>
            </a:r>
            <a:r>
              <a:rPr lang="nb-NO" dirty="0"/>
              <a:t> Sosial </a:t>
            </a:r>
            <a:r>
              <a:rPr lang="nb-NO" dirty="0" err="1"/>
              <a:t>Responsibility</a:t>
            </a:r>
            <a:endParaRPr lang="nb-NO" dirty="0"/>
          </a:p>
          <a:p>
            <a:endParaRPr lang="nb-NO" dirty="0"/>
          </a:p>
          <a:p>
            <a:r>
              <a:rPr lang="nb-NO" dirty="0"/>
              <a:t>FRA: «</a:t>
            </a:r>
            <a:r>
              <a:rPr lang="nb-NO" dirty="0" err="1"/>
              <a:t>Philantropy</a:t>
            </a:r>
            <a:r>
              <a:rPr lang="nb-NO" dirty="0"/>
              <a:t> – CSR – </a:t>
            </a:r>
            <a:r>
              <a:rPr lang="nb-NO" dirty="0" err="1"/>
              <a:t>Sustainability</a:t>
            </a:r>
            <a:r>
              <a:rPr lang="nb-NO" dirty="0"/>
              <a:t>»</a:t>
            </a:r>
          </a:p>
          <a:p>
            <a:endParaRPr lang="nb-NO" dirty="0"/>
          </a:p>
          <a:p>
            <a:r>
              <a:rPr lang="nb-NO" dirty="0"/>
              <a:t>FRA: «giving </a:t>
            </a:r>
            <a:r>
              <a:rPr lang="nb-NO" dirty="0" err="1"/>
              <a:t>money</a:t>
            </a:r>
            <a:r>
              <a:rPr lang="nb-NO" dirty="0"/>
              <a:t> – </a:t>
            </a:r>
            <a:r>
              <a:rPr lang="nb-NO" dirty="0" err="1"/>
              <a:t>strategy</a:t>
            </a:r>
            <a:r>
              <a:rPr lang="nb-NO" dirty="0"/>
              <a:t> – global </a:t>
            </a:r>
            <a:r>
              <a:rPr lang="nb-NO" dirty="0" err="1"/>
              <a:t>interest</a:t>
            </a:r>
            <a:r>
              <a:rPr lang="nb-NO" dirty="0"/>
              <a:t>»</a:t>
            </a:r>
          </a:p>
          <a:p>
            <a:pPr marL="0" indent="0">
              <a:buNone/>
            </a:pPr>
            <a:endParaRPr lang="nb-NO" dirty="0"/>
          </a:p>
          <a:p>
            <a:pPr marL="0" indent="0">
              <a:buNone/>
            </a:pPr>
            <a:r>
              <a:rPr lang="nb-NO" dirty="0"/>
              <a:t>Video: </a:t>
            </a:r>
            <a:r>
              <a:rPr lang="nb-NO" dirty="0">
                <a:hlinkClick r:id="rId2"/>
              </a:rPr>
              <a:t>https://www.youtube.com/watch?v=u6JblQNb0Ck</a:t>
            </a:r>
            <a:endParaRPr lang="nb-NO" dirty="0"/>
          </a:p>
          <a:p>
            <a:pPr marL="0" indent="0">
              <a:buNone/>
            </a:pPr>
            <a:endParaRPr lang="nb-NO" dirty="0"/>
          </a:p>
          <a:p>
            <a:endParaRPr lang="nb-NO" dirty="0"/>
          </a:p>
        </p:txBody>
      </p:sp>
    </p:spTree>
    <p:extLst>
      <p:ext uri="{BB962C8B-B14F-4D97-AF65-F5344CB8AC3E}">
        <p14:creationId xmlns:p14="http://schemas.microsoft.com/office/powerpoint/2010/main" val="3732913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B6408-6272-9A68-D728-D6DF7407EAFF}"/>
              </a:ext>
            </a:extLst>
          </p:cNvPr>
          <p:cNvSpPr>
            <a:spLocks noGrp="1"/>
          </p:cNvSpPr>
          <p:nvPr>
            <p:ph type="title"/>
          </p:nvPr>
        </p:nvSpPr>
        <p:spPr>
          <a:xfrm>
            <a:off x="301385" y="298339"/>
            <a:ext cx="8418747" cy="956288"/>
          </a:xfrm>
        </p:spPr>
        <p:txBody>
          <a:bodyPr/>
          <a:lstStyle/>
          <a:p>
            <a:r>
              <a:rPr lang="en-US" sz="2800" dirty="0"/>
              <a:t>Howard Bowen – "The Father of CSR" (1953)</a:t>
            </a:r>
            <a:br>
              <a:rPr lang="nb-NO" sz="2800" dirty="0"/>
            </a:br>
            <a:endParaRPr lang="nb-NO" sz="2800" dirty="0"/>
          </a:p>
        </p:txBody>
      </p:sp>
      <p:sp>
        <p:nvSpPr>
          <p:cNvPr id="3" name="Content Placeholder 2">
            <a:extLst>
              <a:ext uri="{FF2B5EF4-FFF2-40B4-BE49-F238E27FC236}">
                <a16:creationId xmlns:a16="http://schemas.microsoft.com/office/drawing/2014/main" id="{19716F11-1E84-E797-01DA-A0B297B27F1F}"/>
              </a:ext>
            </a:extLst>
          </p:cNvPr>
          <p:cNvSpPr>
            <a:spLocks noGrp="1"/>
          </p:cNvSpPr>
          <p:nvPr>
            <p:ph idx="1"/>
          </p:nvPr>
        </p:nvSpPr>
        <p:spPr/>
        <p:txBody>
          <a:bodyPr/>
          <a:lstStyle/>
          <a:p>
            <a:r>
              <a:rPr lang="nb-NO" sz="1800" dirty="0"/>
              <a:t>Bowen regnes som grunnleggeren av moderne CSR-tenkning.</a:t>
            </a:r>
          </a:p>
          <a:p>
            <a:r>
              <a:rPr lang="nb-NO" sz="1800" b="1" dirty="0"/>
              <a:t>Hovedidé:</a:t>
            </a:r>
            <a:endParaRPr lang="nb-NO" sz="1800" dirty="0"/>
          </a:p>
          <a:p>
            <a:r>
              <a:rPr lang="nb-NO" sz="1800" dirty="0"/>
              <a:t>Bedrifter har et </a:t>
            </a:r>
            <a:r>
              <a:rPr lang="nb-NO" sz="1800" b="1" dirty="0"/>
              <a:t>moralsk ansvar</a:t>
            </a:r>
            <a:r>
              <a:rPr lang="nb-NO" sz="1800" dirty="0"/>
              <a:t> for hvordan deres beslutninger påvirker samfunnet.</a:t>
            </a:r>
          </a:p>
          <a:p>
            <a:r>
              <a:rPr lang="nb-NO" sz="1800" b="1" dirty="0"/>
              <a:t>Viktige prinsipper:</a:t>
            </a:r>
            <a:endParaRPr lang="nb-NO" sz="1800" dirty="0"/>
          </a:p>
          <a:p>
            <a:pPr lvl="0"/>
            <a:r>
              <a:rPr lang="nb-NO" sz="1800" dirty="0"/>
              <a:t>Ledere må vurdere </a:t>
            </a:r>
            <a:r>
              <a:rPr lang="nb-NO" sz="1800" b="1" dirty="0"/>
              <a:t>samfunnets forventninger og verdier</a:t>
            </a:r>
            <a:r>
              <a:rPr lang="nb-NO" sz="1800" dirty="0"/>
              <a:t>.</a:t>
            </a:r>
          </a:p>
          <a:p>
            <a:pPr lvl="0"/>
            <a:r>
              <a:rPr lang="nb-NO" sz="1800" dirty="0"/>
              <a:t>CSR er ikke bare økonomi, men en </a:t>
            </a:r>
            <a:r>
              <a:rPr lang="nb-NO" sz="1800" b="1" dirty="0"/>
              <a:t>etisk forpliktelse</a:t>
            </a:r>
            <a:r>
              <a:rPr lang="nb-NO" sz="1800" dirty="0"/>
              <a:t>.</a:t>
            </a:r>
          </a:p>
          <a:p>
            <a:pPr lvl="0"/>
            <a:r>
              <a:rPr lang="nb-NO" sz="1800" dirty="0"/>
              <a:t>Bedrifter skal bidra til </a:t>
            </a:r>
            <a:r>
              <a:rPr lang="nb-NO" sz="1800" b="1" dirty="0"/>
              <a:t>samfunnets beste</a:t>
            </a:r>
            <a:r>
              <a:rPr lang="nb-NO" sz="1800" dirty="0"/>
              <a:t>, ikke bare profitt.</a:t>
            </a:r>
          </a:p>
          <a:p>
            <a:r>
              <a:rPr lang="nb-NO" sz="1800" b="1" dirty="0"/>
              <a:t>Hvorfor Bowen er viktig:</a:t>
            </a:r>
            <a:endParaRPr lang="nb-NO" sz="1800" dirty="0"/>
          </a:p>
          <a:p>
            <a:r>
              <a:rPr lang="nb-NO" sz="1800" dirty="0"/>
              <a:t>Han introduserte CSR som et </a:t>
            </a:r>
            <a:r>
              <a:rPr lang="nb-NO" sz="1800" b="1" dirty="0"/>
              <a:t>normativt begrep</a:t>
            </a:r>
            <a:r>
              <a:rPr lang="nb-NO" sz="1800" dirty="0"/>
              <a:t>: “Hva bør en bedrift gjøre?”</a:t>
            </a:r>
          </a:p>
          <a:p>
            <a:endParaRPr lang="nb-NO" dirty="0"/>
          </a:p>
        </p:txBody>
      </p:sp>
    </p:spTree>
    <p:extLst>
      <p:ext uri="{BB962C8B-B14F-4D97-AF65-F5344CB8AC3E}">
        <p14:creationId xmlns:p14="http://schemas.microsoft.com/office/powerpoint/2010/main" val="2821279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D36D8-D540-4151-8775-EA33069B4D13}"/>
              </a:ext>
            </a:extLst>
          </p:cNvPr>
          <p:cNvSpPr>
            <a:spLocks noGrp="1"/>
          </p:cNvSpPr>
          <p:nvPr>
            <p:ph type="title"/>
          </p:nvPr>
        </p:nvSpPr>
        <p:spPr/>
        <p:txBody>
          <a:bodyPr/>
          <a:lstStyle/>
          <a:p>
            <a:r>
              <a:rPr lang="nb-NO" dirty="0"/>
              <a:t>Milton </a:t>
            </a:r>
            <a:r>
              <a:rPr lang="nb-NO" dirty="0" err="1"/>
              <a:t>Friedman</a:t>
            </a:r>
            <a:endParaRPr lang="nb-NO" dirty="0"/>
          </a:p>
        </p:txBody>
      </p:sp>
      <p:sp>
        <p:nvSpPr>
          <p:cNvPr id="3" name="Content Placeholder 2">
            <a:extLst>
              <a:ext uri="{FF2B5EF4-FFF2-40B4-BE49-F238E27FC236}">
                <a16:creationId xmlns:a16="http://schemas.microsoft.com/office/drawing/2014/main" id="{BA8D4EBC-BFB4-4249-B7EE-F626C38F1E9E}"/>
              </a:ext>
            </a:extLst>
          </p:cNvPr>
          <p:cNvSpPr>
            <a:spLocks noGrp="1"/>
          </p:cNvSpPr>
          <p:nvPr>
            <p:ph idx="1"/>
          </p:nvPr>
        </p:nvSpPr>
        <p:spPr/>
        <p:txBody>
          <a:bodyPr/>
          <a:lstStyle/>
          <a:p>
            <a:r>
              <a:rPr lang="en-US" b="1" dirty="0"/>
              <a:t>Milton Friedman – "The Social Responsibility of Business is to Increase its Profits" (1970)</a:t>
            </a:r>
          </a:p>
          <a:p>
            <a:pPr marL="0" indent="0">
              <a:buNone/>
            </a:pPr>
            <a:endParaRPr lang="nb-NO" dirty="0"/>
          </a:p>
          <a:p>
            <a:r>
              <a:rPr lang="nb-NO" b="1" dirty="0"/>
              <a:t>Hovedpoeng:</a:t>
            </a:r>
            <a:r>
              <a:rPr lang="nb-NO" dirty="0"/>
              <a:t> Bedrifters eneste samfunnsansvar er å maksimere profitt </a:t>
            </a:r>
            <a:r>
              <a:rPr lang="nb-NO" b="1" dirty="0"/>
              <a:t>innenfor lovens rammer</a:t>
            </a:r>
            <a:r>
              <a:rPr lang="nb-NO" dirty="0"/>
              <a:t> og respekt for grunnleggende spilleregler.</a:t>
            </a:r>
          </a:p>
          <a:p>
            <a:endParaRPr lang="nb-NO" dirty="0"/>
          </a:p>
          <a:p>
            <a:endParaRPr lang="nb-NO" dirty="0"/>
          </a:p>
        </p:txBody>
      </p:sp>
    </p:spTree>
    <p:extLst>
      <p:ext uri="{BB962C8B-B14F-4D97-AF65-F5344CB8AC3E}">
        <p14:creationId xmlns:p14="http://schemas.microsoft.com/office/powerpoint/2010/main" val="480280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73BDB-E2CB-BA69-0F42-681E2B0BEB2F}"/>
              </a:ext>
            </a:extLst>
          </p:cNvPr>
          <p:cNvSpPr>
            <a:spLocks noGrp="1"/>
          </p:cNvSpPr>
          <p:nvPr>
            <p:ph type="title"/>
          </p:nvPr>
        </p:nvSpPr>
        <p:spPr/>
        <p:txBody>
          <a:bodyPr/>
          <a:lstStyle/>
          <a:p>
            <a:r>
              <a:rPr lang="nb-NO" dirty="0"/>
              <a:t>Milton </a:t>
            </a:r>
            <a:r>
              <a:rPr lang="nb-NO" dirty="0" err="1"/>
              <a:t>Friedman</a:t>
            </a:r>
            <a:endParaRPr lang="nb-NO" dirty="0"/>
          </a:p>
        </p:txBody>
      </p:sp>
      <p:sp>
        <p:nvSpPr>
          <p:cNvPr id="3" name="Content Placeholder 2">
            <a:extLst>
              <a:ext uri="{FF2B5EF4-FFF2-40B4-BE49-F238E27FC236}">
                <a16:creationId xmlns:a16="http://schemas.microsoft.com/office/drawing/2014/main" id="{35B31F20-6AFA-3C53-46CA-A1965920156E}"/>
              </a:ext>
            </a:extLst>
          </p:cNvPr>
          <p:cNvSpPr>
            <a:spLocks noGrp="1"/>
          </p:cNvSpPr>
          <p:nvPr>
            <p:ph idx="1"/>
          </p:nvPr>
        </p:nvSpPr>
        <p:spPr/>
        <p:txBody>
          <a:bodyPr/>
          <a:lstStyle/>
          <a:p>
            <a:pPr marL="0" indent="0">
              <a:buNone/>
            </a:pPr>
            <a:endParaRPr lang="nb-NO" dirty="0"/>
          </a:p>
          <a:p>
            <a:pPr lvl="0"/>
            <a:r>
              <a:rPr lang="nb-NO" sz="1800" dirty="0"/>
              <a:t>Bedrifter har </a:t>
            </a:r>
            <a:r>
              <a:rPr lang="nb-NO" sz="1800" b="1" dirty="0"/>
              <a:t>ingen moralsk plikt</a:t>
            </a:r>
            <a:r>
              <a:rPr lang="nb-NO" sz="1800" dirty="0"/>
              <a:t> til å bidra til sosiale formål utover det som er nødvendig for lønnsom drift.</a:t>
            </a:r>
          </a:p>
          <a:p>
            <a:pPr lvl="0"/>
            <a:r>
              <a:rPr lang="nb-NO" sz="1800" dirty="0"/>
              <a:t>Alt annet er å "bruke eiernes penger til egne formål" og dermed en form for "skattlegging uten legitimitet".</a:t>
            </a:r>
          </a:p>
          <a:p>
            <a:pPr lvl="0"/>
            <a:r>
              <a:rPr lang="nb-NO" sz="1800" dirty="0">
                <a:highlight>
                  <a:srgbClr val="FFFF00"/>
                </a:highlight>
              </a:rPr>
              <a:t>Det er </a:t>
            </a:r>
            <a:r>
              <a:rPr lang="nb-NO" sz="1800" b="1" dirty="0">
                <a:highlight>
                  <a:srgbClr val="FFFF00"/>
                </a:highlight>
              </a:rPr>
              <a:t>markedet</a:t>
            </a:r>
            <a:r>
              <a:rPr lang="nb-NO" sz="1800" dirty="0">
                <a:highlight>
                  <a:srgbClr val="FFFF00"/>
                </a:highlight>
              </a:rPr>
              <a:t>, ikke bedriftene, som skal løse samfunnsproblemer.</a:t>
            </a:r>
          </a:p>
          <a:p>
            <a:pPr lvl="0"/>
            <a:r>
              <a:rPr lang="nb-NO" sz="1800" dirty="0"/>
              <a:t>Ledelsens ansvar = skape høyest mulig avkastning til aksjonærene.</a:t>
            </a:r>
          </a:p>
          <a:p>
            <a:r>
              <a:rPr lang="nb-NO" sz="1800" b="1" dirty="0"/>
              <a:t>Nøkkelord:</a:t>
            </a:r>
            <a:endParaRPr lang="nb-NO" sz="1800" dirty="0"/>
          </a:p>
          <a:p>
            <a:r>
              <a:rPr lang="nb-NO" sz="1800" b="1" dirty="0"/>
              <a:t>Aksjonærmodell</a:t>
            </a:r>
            <a:r>
              <a:rPr lang="nb-NO" sz="1800" dirty="0"/>
              <a:t>, </a:t>
            </a:r>
            <a:r>
              <a:rPr lang="nb-NO" sz="1800" b="1" dirty="0"/>
              <a:t>minimalistisk CSR</a:t>
            </a:r>
            <a:r>
              <a:rPr lang="nb-NO" sz="1800" dirty="0"/>
              <a:t>, </a:t>
            </a:r>
            <a:r>
              <a:rPr lang="nb-NO" sz="1800" b="1" dirty="0"/>
              <a:t>økonomisk ansvar</a:t>
            </a:r>
            <a:r>
              <a:rPr lang="nb-NO" sz="1800" dirty="0"/>
              <a:t>, </a:t>
            </a:r>
            <a:r>
              <a:rPr lang="nb-NO" sz="1800" b="1" dirty="0" err="1"/>
              <a:t>profit</a:t>
            </a:r>
            <a:r>
              <a:rPr lang="nb-NO" sz="1800" b="1" dirty="0"/>
              <a:t> first</a:t>
            </a:r>
            <a:r>
              <a:rPr lang="nb-NO" sz="1800" dirty="0"/>
              <a:t>.</a:t>
            </a:r>
          </a:p>
          <a:p>
            <a:endParaRPr lang="nb-NO" dirty="0"/>
          </a:p>
        </p:txBody>
      </p:sp>
    </p:spTree>
    <p:extLst>
      <p:ext uri="{BB962C8B-B14F-4D97-AF65-F5344CB8AC3E}">
        <p14:creationId xmlns:p14="http://schemas.microsoft.com/office/powerpoint/2010/main" val="3658215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CC335-09C2-1E7D-A334-373EB37BFC7B}"/>
              </a:ext>
            </a:extLst>
          </p:cNvPr>
          <p:cNvSpPr>
            <a:spLocks noGrp="1"/>
          </p:cNvSpPr>
          <p:nvPr>
            <p:ph type="title"/>
          </p:nvPr>
        </p:nvSpPr>
        <p:spPr>
          <a:xfrm>
            <a:off x="301385" y="298339"/>
            <a:ext cx="8418747" cy="525401"/>
          </a:xfrm>
        </p:spPr>
        <p:txBody>
          <a:bodyPr/>
          <a:lstStyle/>
          <a:p>
            <a:r>
              <a:rPr lang="nb-NO" sz="2800" dirty="0"/>
              <a:t>R. E. Freeman – Stakeholder </a:t>
            </a:r>
            <a:r>
              <a:rPr lang="nb-NO" sz="2800" dirty="0" err="1"/>
              <a:t>Theory</a:t>
            </a:r>
            <a:r>
              <a:rPr lang="nb-NO" sz="2800" dirty="0"/>
              <a:t> - 1984</a:t>
            </a:r>
          </a:p>
        </p:txBody>
      </p:sp>
      <p:sp>
        <p:nvSpPr>
          <p:cNvPr id="3" name="Content Placeholder 2">
            <a:extLst>
              <a:ext uri="{FF2B5EF4-FFF2-40B4-BE49-F238E27FC236}">
                <a16:creationId xmlns:a16="http://schemas.microsoft.com/office/drawing/2014/main" id="{0BA48E16-1E33-9559-EBBD-A12AF23D6B8A}"/>
              </a:ext>
            </a:extLst>
          </p:cNvPr>
          <p:cNvSpPr>
            <a:spLocks noGrp="1"/>
          </p:cNvSpPr>
          <p:nvPr>
            <p:ph idx="1"/>
          </p:nvPr>
        </p:nvSpPr>
        <p:spPr/>
        <p:txBody>
          <a:bodyPr/>
          <a:lstStyle/>
          <a:p>
            <a:r>
              <a:rPr lang="nb-NO" dirty="0"/>
              <a:t>R. Edward Freeman er en amerikansk filosof og professor i forretningsetikk. Han er mest kjent for boken </a:t>
            </a:r>
            <a:r>
              <a:rPr lang="nb-NO" b="1" dirty="0"/>
              <a:t>"Strategic Management: A Stakeholder </a:t>
            </a:r>
            <a:r>
              <a:rPr lang="nb-NO" b="1" dirty="0" err="1"/>
              <a:t>Approach</a:t>
            </a:r>
            <a:r>
              <a:rPr lang="nb-NO" b="1" dirty="0"/>
              <a:t>" (1984)</a:t>
            </a:r>
            <a:r>
              <a:rPr lang="nb-NO" dirty="0"/>
              <a:t>, hvor han introduserte </a:t>
            </a:r>
            <a:r>
              <a:rPr lang="nb-NO" i="1" dirty="0"/>
              <a:t>stakeholder </a:t>
            </a:r>
            <a:r>
              <a:rPr lang="nb-NO" i="1" dirty="0" err="1"/>
              <a:t>theory</a:t>
            </a:r>
            <a:r>
              <a:rPr lang="nb-NO" dirty="0"/>
              <a:t>, et av de mest innflytelsesrike bidragene i moderne ledelse og CSR.</a:t>
            </a:r>
          </a:p>
          <a:p>
            <a:endParaRPr lang="nb-NO" dirty="0"/>
          </a:p>
        </p:txBody>
      </p:sp>
    </p:spTree>
    <p:extLst>
      <p:ext uri="{BB962C8B-B14F-4D97-AF65-F5344CB8AC3E}">
        <p14:creationId xmlns:p14="http://schemas.microsoft.com/office/powerpoint/2010/main" val="450138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88513-0FE6-42C5-97BB-70B1388F5F7E}"/>
              </a:ext>
            </a:extLst>
          </p:cNvPr>
          <p:cNvSpPr>
            <a:spLocks noGrp="1"/>
          </p:cNvSpPr>
          <p:nvPr>
            <p:ph type="title"/>
          </p:nvPr>
        </p:nvSpPr>
        <p:spPr>
          <a:xfrm>
            <a:off x="982193" y="205979"/>
            <a:ext cx="7681516" cy="584775"/>
          </a:xfrm>
        </p:spPr>
        <p:txBody>
          <a:bodyPr/>
          <a:lstStyle/>
          <a:p>
            <a:r>
              <a:rPr lang="nb-NO" sz="3200" dirty="0"/>
              <a:t>Archie B. </a:t>
            </a:r>
            <a:r>
              <a:rPr lang="nb-NO" sz="3200" dirty="0" err="1"/>
              <a:t>Carolls</a:t>
            </a:r>
            <a:r>
              <a:rPr lang="nb-NO" sz="3200" dirty="0"/>
              <a:t> pyramiden, side 188</a:t>
            </a:r>
          </a:p>
        </p:txBody>
      </p:sp>
      <p:sp>
        <p:nvSpPr>
          <p:cNvPr id="3" name="Content Placeholder 2">
            <a:extLst>
              <a:ext uri="{FF2B5EF4-FFF2-40B4-BE49-F238E27FC236}">
                <a16:creationId xmlns:a16="http://schemas.microsoft.com/office/drawing/2014/main" id="{A5A74976-0C56-46A3-9C7C-BCBB6AE731F0}"/>
              </a:ext>
            </a:extLst>
          </p:cNvPr>
          <p:cNvSpPr>
            <a:spLocks noGrp="1"/>
          </p:cNvSpPr>
          <p:nvPr>
            <p:ph idx="1"/>
          </p:nvPr>
        </p:nvSpPr>
        <p:spPr/>
        <p:txBody>
          <a:bodyPr/>
          <a:lstStyle/>
          <a:p>
            <a:r>
              <a:rPr lang="nb-NO" dirty="0"/>
              <a:t>1991</a:t>
            </a:r>
          </a:p>
          <a:p>
            <a:endParaRPr lang="nb-NO" dirty="0"/>
          </a:p>
        </p:txBody>
      </p:sp>
      <p:pic>
        <p:nvPicPr>
          <p:cNvPr id="4" name="Picture 3">
            <a:extLst>
              <a:ext uri="{FF2B5EF4-FFF2-40B4-BE49-F238E27FC236}">
                <a16:creationId xmlns:a16="http://schemas.microsoft.com/office/drawing/2014/main" id="{66DE76D2-AFD6-4A71-9670-062AD695F5F5}"/>
              </a:ext>
            </a:extLst>
          </p:cNvPr>
          <p:cNvPicPr>
            <a:picLocks noChangeAspect="1"/>
          </p:cNvPicPr>
          <p:nvPr/>
        </p:nvPicPr>
        <p:blipFill>
          <a:blip r:embed="rId2"/>
          <a:stretch>
            <a:fillRect/>
          </a:stretch>
        </p:blipFill>
        <p:spPr>
          <a:xfrm>
            <a:off x="1767155" y="948029"/>
            <a:ext cx="5394903" cy="3744939"/>
          </a:xfrm>
          <a:prstGeom prst="rect">
            <a:avLst/>
          </a:prstGeom>
        </p:spPr>
      </p:pic>
    </p:spTree>
    <p:extLst>
      <p:ext uri="{BB962C8B-B14F-4D97-AF65-F5344CB8AC3E}">
        <p14:creationId xmlns:p14="http://schemas.microsoft.com/office/powerpoint/2010/main" val="3506248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6C742-3B27-F565-B2BA-5230D0E4DC3A}"/>
              </a:ext>
            </a:extLst>
          </p:cNvPr>
          <p:cNvSpPr>
            <a:spLocks noGrp="1"/>
          </p:cNvSpPr>
          <p:nvPr>
            <p:ph type="title"/>
          </p:nvPr>
        </p:nvSpPr>
        <p:spPr>
          <a:xfrm>
            <a:off x="301385" y="298339"/>
            <a:ext cx="8418747" cy="1202510"/>
          </a:xfrm>
        </p:spPr>
        <p:txBody>
          <a:bodyPr/>
          <a:lstStyle/>
          <a:p>
            <a:r>
              <a:rPr lang="nb-NO" dirty="0"/>
              <a:t>Carrolls CSR-pyramide (1991)</a:t>
            </a:r>
            <a:br>
              <a:rPr lang="nb-NO" dirty="0"/>
            </a:br>
            <a:endParaRPr lang="nb-NO" dirty="0"/>
          </a:p>
        </p:txBody>
      </p:sp>
      <p:sp>
        <p:nvSpPr>
          <p:cNvPr id="3" name="Content Placeholder 2">
            <a:extLst>
              <a:ext uri="{FF2B5EF4-FFF2-40B4-BE49-F238E27FC236}">
                <a16:creationId xmlns:a16="http://schemas.microsoft.com/office/drawing/2014/main" id="{3FBD28FC-3307-4041-6CD7-7519AA3C4442}"/>
              </a:ext>
            </a:extLst>
          </p:cNvPr>
          <p:cNvSpPr>
            <a:spLocks noGrp="1"/>
          </p:cNvSpPr>
          <p:nvPr>
            <p:ph idx="1"/>
          </p:nvPr>
        </p:nvSpPr>
        <p:spPr/>
        <p:txBody>
          <a:bodyPr/>
          <a:lstStyle/>
          <a:p>
            <a:pPr marL="0" indent="0">
              <a:buNone/>
            </a:pPr>
            <a:endParaRPr lang="nb-NO" sz="1200" dirty="0"/>
          </a:p>
          <a:p>
            <a:r>
              <a:rPr lang="nb-NO" sz="1200" dirty="0"/>
              <a:t>CSR består av </a:t>
            </a:r>
            <a:r>
              <a:rPr lang="nb-NO" sz="1200" b="1" dirty="0"/>
              <a:t>fire nivåer</a:t>
            </a:r>
            <a:r>
              <a:rPr lang="nb-NO" sz="1200" dirty="0"/>
              <a:t>:</a:t>
            </a:r>
          </a:p>
          <a:p>
            <a:r>
              <a:rPr lang="nb-NO" sz="1200" b="1" dirty="0"/>
              <a:t> 1. Økonomisk ansvar (grunnlag)</a:t>
            </a:r>
            <a:endParaRPr lang="nb-NO" sz="1200" dirty="0"/>
          </a:p>
          <a:p>
            <a:r>
              <a:rPr lang="nb-NO" sz="1200" dirty="0"/>
              <a:t>Bedriften må være lønnsom – ellers kan den ikke eksistere.</a:t>
            </a:r>
            <a:br>
              <a:rPr lang="nb-NO" sz="1200" dirty="0"/>
            </a:br>
            <a:r>
              <a:rPr lang="nb-NO" sz="1200" i="1" dirty="0"/>
              <a:t>“Fundamentet alt hviler på.”</a:t>
            </a:r>
            <a:endParaRPr lang="nb-NO" sz="1200" dirty="0"/>
          </a:p>
          <a:p>
            <a:r>
              <a:rPr lang="nb-NO" sz="1200" b="1" dirty="0"/>
              <a:t> 2. Juridisk ansvar</a:t>
            </a:r>
            <a:endParaRPr lang="nb-NO" sz="1200" dirty="0"/>
          </a:p>
          <a:p>
            <a:r>
              <a:rPr lang="nb-NO" sz="1200" dirty="0"/>
              <a:t>Bedriften må følge lover og regler i landet den opererer i.</a:t>
            </a:r>
          </a:p>
          <a:p>
            <a:r>
              <a:rPr lang="nb-NO" sz="1200" b="1" dirty="0"/>
              <a:t>3. Etisk ansvar</a:t>
            </a:r>
            <a:endParaRPr lang="nb-NO" sz="1200" dirty="0"/>
          </a:p>
          <a:p>
            <a:r>
              <a:rPr lang="nb-NO" sz="1200" dirty="0"/>
              <a:t>Bedriften bør gjøre “det rette” – selv når loven ikke krever det.</a:t>
            </a:r>
            <a:br>
              <a:rPr lang="nb-NO" sz="1200" dirty="0"/>
            </a:br>
            <a:r>
              <a:rPr lang="nb-NO" sz="1200" dirty="0"/>
              <a:t>Eksempler: rettferdig handel, sikre arbeidsforhold, ikke grønnvasking.</a:t>
            </a:r>
          </a:p>
          <a:p>
            <a:r>
              <a:rPr lang="nb-NO" sz="1200" b="1" dirty="0"/>
              <a:t>4. Filantropisk ansvar (på toppen)</a:t>
            </a:r>
            <a:endParaRPr lang="nb-NO" sz="1200" dirty="0"/>
          </a:p>
          <a:p>
            <a:r>
              <a:rPr lang="nb-NO" sz="1200" dirty="0"/>
              <a:t>Frivillige bidrag til samfunnet: gaver, støtte til lokalmiljøet.</a:t>
            </a:r>
          </a:p>
          <a:p>
            <a:r>
              <a:rPr lang="nb-NO" sz="1200" b="1" dirty="0"/>
              <a:t>Kort oppsummert:</a:t>
            </a:r>
            <a:endParaRPr lang="nb-NO" sz="1200" dirty="0"/>
          </a:p>
          <a:p>
            <a:r>
              <a:rPr lang="nb-NO" sz="1200" dirty="0"/>
              <a:t>Carroll kombinerer </a:t>
            </a:r>
            <a:r>
              <a:rPr lang="nb-NO" sz="1200" b="1" dirty="0"/>
              <a:t>økonomiske krav</a:t>
            </a:r>
            <a:r>
              <a:rPr lang="nb-NO" sz="1200" dirty="0"/>
              <a:t>, </a:t>
            </a:r>
            <a:r>
              <a:rPr lang="nb-NO" sz="1200" b="1" dirty="0"/>
              <a:t>juridiske krav</a:t>
            </a:r>
            <a:r>
              <a:rPr lang="nb-NO" sz="1200" dirty="0"/>
              <a:t>, </a:t>
            </a:r>
            <a:r>
              <a:rPr lang="nb-NO" sz="1200" b="1" dirty="0"/>
              <a:t>etiske normer</a:t>
            </a:r>
            <a:r>
              <a:rPr lang="nb-NO" sz="1200" dirty="0"/>
              <a:t> og </a:t>
            </a:r>
            <a:r>
              <a:rPr lang="nb-NO" sz="1200" b="1" dirty="0"/>
              <a:t>frivillig samfunnsbidrag</a:t>
            </a:r>
            <a:r>
              <a:rPr lang="nb-NO" sz="1200" dirty="0"/>
              <a:t> i en helhetlig CSR-modell.</a:t>
            </a:r>
          </a:p>
          <a:p>
            <a:endParaRPr lang="nb-NO" dirty="0"/>
          </a:p>
        </p:txBody>
      </p:sp>
    </p:spTree>
    <p:extLst>
      <p:ext uri="{BB962C8B-B14F-4D97-AF65-F5344CB8AC3E}">
        <p14:creationId xmlns:p14="http://schemas.microsoft.com/office/powerpoint/2010/main" val="14446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898C7-2CF7-4F3B-BBF4-B621CC732FC9}"/>
              </a:ext>
            </a:extLst>
          </p:cNvPr>
          <p:cNvSpPr>
            <a:spLocks noGrp="1"/>
          </p:cNvSpPr>
          <p:nvPr>
            <p:ph type="title"/>
          </p:nvPr>
        </p:nvSpPr>
        <p:spPr/>
        <p:txBody>
          <a:bodyPr/>
          <a:lstStyle/>
          <a:p>
            <a:r>
              <a:rPr lang="nb-NO" dirty="0"/>
              <a:t>Archie B. Carroll</a:t>
            </a:r>
          </a:p>
        </p:txBody>
      </p:sp>
      <p:sp>
        <p:nvSpPr>
          <p:cNvPr id="3" name="Content Placeholder 2">
            <a:extLst>
              <a:ext uri="{FF2B5EF4-FFF2-40B4-BE49-F238E27FC236}">
                <a16:creationId xmlns:a16="http://schemas.microsoft.com/office/drawing/2014/main" id="{5ACCC6F5-F1E3-4F38-AD79-D98C2E31EE8F}"/>
              </a:ext>
            </a:extLst>
          </p:cNvPr>
          <p:cNvSpPr>
            <a:spLocks noGrp="1"/>
          </p:cNvSpPr>
          <p:nvPr>
            <p:ph idx="1"/>
          </p:nvPr>
        </p:nvSpPr>
        <p:spPr/>
        <p:txBody>
          <a:bodyPr/>
          <a:lstStyle/>
          <a:p>
            <a:r>
              <a:rPr lang="nb-NO" dirty="0"/>
              <a:t>Video: </a:t>
            </a:r>
            <a:r>
              <a:rPr lang="nb-NO" dirty="0">
                <a:hlinkClick r:id="rId2"/>
              </a:rPr>
              <a:t>https://www.youtube.com/watch?v=2_1TLhe8LY8</a:t>
            </a:r>
            <a:endParaRPr lang="nb-NO" dirty="0"/>
          </a:p>
          <a:p>
            <a:endParaRPr lang="nb-NO" dirty="0"/>
          </a:p>
        </p:txBody>
      </p:sp>
    </p:spTree>
    <p:extLst>
      <p:ext uri="{BB962C8B-B14F-4D97-AF65-F5344CB8AC3E}">
        <p14:creationId xmlns:p14="http://schemas.microsoft.com/office/powerpoint/2010/main" val="2010296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9D982-3F07-4D26-A37A-978E1AC8E5BC}"/>
              </a:ext>
            </a:extLst>
          </p:cNvPr>
          <p:cNvSpPr>
            <a:spLocks noGrp="1"/>
          </p:cNvSpPr>
          <p:nvPr>
            <p:ph type="title"/>
          </p:nvPr>
        </p:nvSpPr>
        <p:spPr>
          <a:xfrm>
            <a:off x="301385" y="298339"/>
            <a:ext cx="8418747" cy="463846"/>
          </a:xfrm>
        </p:spPr>
        <p:txBody>
          <a:bodyPr/>
          <a:lstStyle/>
          <a:p>
            <a:r>
              <a:rPr lang="nb-NO" sz="2400" dirty="0"/>
              <a:t>Den triple bunnlinjen – Elkington-1997</a:t>
            </a:r>
          </a:p>
        </p:txBody>
      </p:sp>
      <p:sp>
        <p:nvSpPr>
          <p:cNvPr id="3" name="Content Placeholder 2">
            <a:extLst>
              <a:ext uri="{FF2B5EF4-FFF2-40B4-BE49-F238E27FC236}">
                <a16:creationId xmlns:a16="http://schemas.microsoft.com/office/drawing/2014/main" id="{9F60CE44-084B-451A-999D-D3B4870BCC6F}"/>
              </a:ext>
            </a:extLst>
          </p:cNvPr>
          <p:cNvSpPr>
            <a:spLocks noGrp="1"/>
          </p:cNvSpPr>
          <p:nvPr>
            <p:ph idx="1"/>
          </p:nvPr>
        </p:nvSpPr>
        <p:spPr/>
        <p:txBody>
          <a:bodyPr/>
          <a:lstStyle/>
          <a:p>
            <a:r>
              <a:rPr lang="nb-NO" dirty="0"/>
              <a:t>Den tredelte bunnlinjen er et rammeverk som definerer tre bunnlinjer bedrifter må tilfredsstille for å kunne fremme en bærekraftig utvikling (</a:t>
            </a:r>
            <a:r>
              <a:rPr lang="nb-NO" dirty="0" err="1"/>
              <a:t>Elkington</a:t>
            </a:r>
            <a:r>
              <a:rPr lang="nb-NO" dirty="0"/>
              <a:t> 1997). </a:t>
            </a:r>
          </a:p>
          <a:p>
            <a:endParaRPr lang="nb-NO" dirty="0"/>
          </a:p>
          <a:p>
            <a:endParaRPr lang="nb-NO" dirty="0"/>
          </a:p>
        </p:txBody>
      </p:sp>
      <p:pic>
        <p:nvPicPr>
          <p:cNvPr id="6" name="Picture 5">
            <a:extLst>
              <a:ext uri="{FF2B5EF4-FFF2-40B4-BE49-F238E27FC236}">
                <a16:creationId xmlns:a16="http://schemas.microsoft.com/office/drawing/2014/main" id="{FA430BF9-4930-490C-9F78-10F4F20FC820}"/>
              </a:ext>
            </a:extLst>
          </p:cNvPr>
          <p:cNvPicPr>
            <a:picLocks noChangeAspect="1"/>
          </p:cNvPicPr>
          <p:nvPr/>
        </p:nvPicPr>
        <p:blipFill>
          <a:blip r:embed="rId2"/>
          <a:stretch>
            <a:fillRect/>
          </a:stretch>
        </p:blipFill>
        <p:spPr>
          <a:xfrm>
            <a:off x="1450190" y="2571750"/>
            <a:ext cx="5732554" cy="2442125"/>
          </a:xfrm>
          <a:prstGeom prst="rect">
            <a:avLst/>
          </a:prstGeom>
        </p:spPr>
      </p:pic>
    </p:spTree>
    <p:extLst>
      <p:ext uri="{BB962C8B-B14F-4D97-AF65-F5344CB8AC3E}">
        <p14:creationId xmlns:p14="http://schemas.microsoft.com/office/powerpoint/2010/main" val="146186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B1C166-B578-ED8A-78B4-1D5E1AD908A0}"/>
              </a:ext>
            </a:extLst>
          </p:cNvPr>
          <p:cNvSpPr>
            <a:spLocks noGrp="1"/>
          </p:cNvSpPr>
          <p:nvPr>
            <p:ph idx="1"/>
          </p:nvPr>
        </p:nvSpPr>
        <p:spPr/>
        <p:txBody>
          <a:bodyPr/>
          <a:lstStyle/>
          <a:p>
            <a:r>
              <a:rPr lang="nb-NO" dirty="0">
                <a:highlight>
                  <a:srgbClr val="FFFF00"/>
                </a:highlight>
              </a:rPr>
              <a:t>Uke 9 – Ikke forelesning !!! – 24. 2. 2024 – lese ekstra artikler</a:t>
            </a:r>
          </a:p>
          <a:p>
            <a:r>
              <a:rPr lang="nb-NO" dirty="0"/>
              <a:t>Uke 10 – vanlig forelesning</a:t>
            </a:r>
          </a:p>
        </p:txBody>
      </p:sp>
    </p:spTree>
    <p:extLst>
      <p:ext uri="{BB962C8B-B14F-4D97-AF65-F5344CB8AC3E}">
        <p14:creationId xmlns:p14="http://schemas.microsoft.com/office/powerpoint/2010/main" val="643645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A541-D743-4344-AAE4-DEE4DF87D6F6}"/>
              </a:ext>
            </a:extLst>
          </p:cNvPr>
          <p:cNvSpPr>
            <a:spLocks noGrp="1"/>
          </p:cNvSpPr>
          <p:nvPr>
            <p:ph type="title"/>
          </p:nvPr>
        </p:nvSpPr>
        <p:spPr>
          <a:xfrm>
            <a:off x="301385" y="298339"/>
            <a:ext cx="8418747" cy="648512"/>
          </a:xfrm>
        </p:spPr>
        <p:txBody>
          <a:bodyPr/>
          <a:lstStyle/>
          <a:p>
            <a:r>
              <a:rPr lang="nb-NO" dirty="0"/>
              <a:t>Michael Porter, Mark Kramer </a:t>
            </a:r>
            <a:r>
              <a:rPr lang="nb-NO" sz="1800" dirty="0"/>
              <a:t>(kap. 8.2)</a:t>
            </a:r>
          </a:p>
        </p:txBody>
      </p:sp>
      <p:sp>
        <p:nvSpPr>
          <p:cNvPr id="3" name="Content Placeholder 2">
            <a:extLst>
              <a:ext uri="{FF2B5EF4-FFF2-40B4-BE49-F238E27FC236}">
                <a16:creationId xmlns:a16="http://schemas.microsoft.com/office/drawing/2014/main" id="{1E8EAC59-EA02-4046-A517-C7D6B50DC3A6}"/>
              </a:ext>
            </a:extLst>
          </p:cNvPr>
          <p:cNvSpPr>
            <a:spLocks noGrp="1"/>
          </p:cNvSpPr>
          <p:nvPr>
            <p:ph idx="1"/>
          </p:nvPr>
        </p:nvSpPr>
        <p:spPr/>
        <p:txBody>
          <a:bodyPr/>
          <a:lstStyle/>
          <a:p>
            <a:r>
              <a:rPr lang="nb-NO" dirty="0"/>
              <a:t>2006</a:t>
            </a:r>
          </a:p>
          <a:p>
            <a:r>
              <a:rPr lang="nb-NO" dirty="0">
                <a:highlight>
                  <a:srgbClr val="FFFF00"/>
                </a:highlight>
              </a:rPr>
              <a:t>Argument: Næringsliv interesser kan bli sammenfallende med samfunnets overordne interesser – dette betyr vi kan skape felles verdier.</a:t>
            </a:r>
          </a:p>
          <a:p>
            <a:endParaRPr lang="nb-NO" dirty="0"/>
          </a:p>
          <a:p>
            <a:r>
              <a:rPr lang="nb-NO" dirty="0"/>
              <a:t>CSV – «</a:t>
            </a:r>
            <a:r>
              <a:rPr lang="nb-NO" dirty="0" err="1"/>
              <a:t>Creating</a:t>
            </a:r>
            <a:r>
              <a:rPr lang="nb-NO" dirty="0"/>
              <a:t> </a:t>
            </a:r>
            <a:r>
              <a:rPr lang="nb-NO" dirty="0" err="1"/>
              <a:t>Sahred</a:t>
            </a:r>
            <a:r>
              <a:rPr lang="nb-NO" dirty="0"/>
              <a:t> Value»</a:t>
            </a:r>
          </a:p>
        </p:txBody>
      </p:sp>
    </p:spTree>
    <p:extLst>
      <p:ext uri="{BB962C8B-B14F-4D97-AF65-F5344CB8AC3E}">
        <p14:creationId xmlns:p14="http://schemas.microsoft.com/office/powerpoint/2010/main" val="3506293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82CC19-0A7D-0801-36A0-341B4887116C}"/>
              </a:ext>
            </a:extLst>
          </p:cNvPr>
          <p:cNvSpPr>
            <a:spLocks noGrp="1"/>
          </p:cNvSpPr>
          <p:nvPr>
            <p:ph idx="1"/>
          </p:nvPr>
        </p:nvSpPr>
        <p:spPr/>
        <p:txBody>
          <a:bodyPr/>
          <a:lstStyle/>
          <a:p>
            <a:r>
              <a:rPr lang="nb-NO" dirty="0" err="1"/>
              <a:t>Creating</a:t>
            </a:r>
            <a:r>
              <a:rPr lang="nb-NO" dirty="0"/>
              <a:t> </a:t>
            </a:r>
            <a:r>
              <a:rPr lang="nb-NO" dirty="0" err="1"/>
              <a:t>Shared</a:t>
            </a:r>
            <a:r>
              <a:rPr lang="nb-NO" dirty="0"/>
              <a:t> Value (CSV) er en forretningsstrategi hvor bedrifter søker å skape økonomisk verdi samtidig som de løser samfunnsmessige utfordringer. I stedet for å betrakte samfunnsproblemer som eksterne til forretningsdriften, integreres disse problemene i kjernevirksomheten.</a:t>
            </a:r>
          </a:p>
        </p:txBody>
      </p:sp>
    </p:spTree>
    <p:extLst>
      <p:ext uri="{BB962C8B-B14F-4D97-AF65-F5344CB8AC3E}">
        <p14:creationId xmlns:p14="http://schemas.microsoft.com/office/powerpoint/2010/main" val="1619668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11DDC-81FD-4409-3E87-E88A6B44D6D3}"/>
              </a:ext>
            </a:extLst>
          </p:cNvPr>
          <p:cNvSpPr>
            <a:spLocks noGrp="1"/>
          </p:cNvSpPr>
          <p:nvPr>
            <p:ph type="title"/>
          </p:nvPr>
        </p:nvSpPr>
        <p:spPr/>
        <p:txBody>
          <a:bodyPr/>
          <a:lstStyle/>
          <a:p>
            <a:r>
              <a:rPr lang="nb-NO" dirty="0" err="1"/>
              <a:t>Hovedprinsiper</a:t>
            </a:r>
            <a:r>
              <a:rPr lang="nb-NO" dirty="0"/>
              <a:t> - CSV</a:t>
            </a:r>
          </a:p>
        </p:txBody>
      </p:sp>
      <p:sp>
        <p:nvSpPr>
          <p:cNvPr id="3" name="Content Placeholder 2">
            <a:extLst>
              <a:ext uri="{FF2B5EF4-FFF2-40B4-BE49-F238E27FC236}">
                <a16:creationId xmlns:a16="http://schemas.microsoft.com/office/drawing/2014/main" id="{9C0942F2-94E7-F88D-2C96-ED7827CC3EAA}"/>
              </a:ext>
            </a:extLst>
          </p:cNvPr>
          <p:cNvSpPr>
            <a:spLocks noGrp="1"/>
          </p:cNvSpPr>
          <p:nvPr>
            <p:ph idx="1"/>
          </p:nvPr>
        </p:nvSpPr>
        <p:spPr/>
        <p:txBody>
          <a:bodyPr/>
          <a:lstStyle/>
          <a:p>
            <a:r>
              <a:rPr lang="nb-NO" sz="2000" b="1" dirty="0"/>
              <a:t>Rekonfigurere produkter og markeder: </a:t>
            </a:r>
            <a:r>
              <a:rPr lang="nb-NO" sz="2000" dirty="0"/>
              <a:t>Bedrifter utvikler produkter og tjenester som adresserer sosiale behov, som for eksempel helse, ernæring og miljøvern, og samtidig skaper økonomisk verdi.</a:t>
            </a:r>
          </a:p>
          <a:p>
            <a:r>
              <a:rPr lang="nb-NO" sz="2000" b="1" dirty="0"/>
              <a:t>Redefinere produktivitetskjedene: </a:t>
            </a:r>
            <a:r>
              <a:rPr lang="nb-NO" sz="2000" dirty="0"/>
              <a:t>Bedrifter søker å forbedre sin verdiøkning gjennom hele forsyningskjeden ved å fokusere på faktorer som ressurseffektivitet, miljøpåvirkning og arbeidstakerforhold.</a:t>
            </a:r>
          </a:p>
          <a:p>
            <a:r>
              <a:rPr lang="nb-NO" sz="2000" b="1" dirty="0"/>
              <a:t>Støtte lokal klyngeutvikling: </a:t>
            </a:r>
            <a:r>
              <a:rPr lang="nb-NO" sz="2000" dirty="0"/>
              <a:t>Bedrifter investerer i lokalsamfunnene hvor de opererer, for eksempel gjennom utdanning, infrastruktur og småbedrifter, for å skape et støttende økosystem som også </a:t>
            </a:r>
            <a:r>
              <a:rPr lang="nb-NO" sz="2000" dirty="0" err="1"/>
              <a:t>gavner</a:t>
            </a:r>
            <a:r>
              <a:rPr lang="nb-NO" sz="2000" dirty="0"/>
              <a:t> deres egen virksomhet.</a:t>
            </a:r>
          </a:p>
        </p:txBody>
      </p:sp>
    </p:spTree>
    <p:extLst>
      <p:ext uri="{BB962C8B-B14F-4D97-AF65-F5344CB8AC3E}">
        <p14:creationId xmlns:p14="http://schemas.microsoft.com/office/powerpoint/2010/main" val="3330976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36237-1EF6-DA4E-D363-5E7E16C8BBF0}"/>
              </a:ext>
            </a:extLst>
          </p:cNvPr>
          <p:cNvSpPr>
            <a:spLocks noGrp="1"/>
          </p:cNvSpPr>
          <p:nvPr>
            <p:ph type="title"/>
          </p:nvPr>
        </p:nvSpPr>
        <p:spPr>
          <a:xfrm>
            <a:off x="249043" y="205979"/>
            <a:ext cx="8552985" cy="646331"/>
          </a:xfrm>
        </p:spPr>
        <p:txBody>
          <a:bodyPr anchor="t">
            <a:normAutofit/>
          </a:bodyPr>
          <a:lstStyle/>
          <a:p>
            <a:pPr>
              <a:lnSpc>
                <a:spcPct val="90000"/>
              </a:lnSpc>
            </a:pPr>
            <a:r>
              <a:rPr lang="nb-NO" sz="3100" dirty="0"/>
              <a:t>CSV- Rekonfigurere produkter og markeder </a:t>
            </a:r>
          </a:p>
        </p:txBody>
      </p:sp>
      <p:sp>
        <p:nvSpPr>
          <p:cNvPr id="3" name="Content Placeholder 2">
            <a:extLst>
              <a:ext uri="{FF2B5EF4-FFF2-40B4-BE49-F238E27FC236}">
                <a16:creationId xmlns:a16="http://schemas.microsoft.com/office/drawing/2014/main" id="{633880AB-AD96-1675-B4A7-34FFF125FD40}"/>
              </a:ext>
            </a:extLst>
          </p:cNvPr>
          <p:cNvSpPr>
            <a:spLocks noGrp="1"/>
          </p:cNvSpPr>
          <p:nvPr>
            <p:ph sz="half" idx="1"/>
          </p:nvPr>
        </p:nvSpPr>
        <p:spPr>
          <a:xfrm>
            <a:off x="249043" y="1200151"/>
            <a:ext cx="4038600" cy="3394472"/>
          </a:xfrm>
        </p:spPr>
        <p:txBody>
          <a:bodyPr>
            <a:normAutofit/>
          </a:bodyPr>
          <a:lstStyle/>
          <a:p>
            <a:pPr>
              <a:lnSpc>
                <a:spcPct val="90000"/>
              </a:lnSpc>
            </a:pPr>
            <a:r>
              <a:rPr lang="nb-NO" sz="1500"/>
              <a:t>Hoff – Gjøvik</a:t>
            </a:r>
          </a:p>
          <a:p>
            <a:pPr>
              <a:lnSpc>
                <a:spcPct val="90000"/>
              </a:lnSpc>
            </a:pPr>
            <a:r>
              <a:rPr lang="nb-NO" sz="1500" b="1"/>
              <a:t>Sunnere produkter som skaper både helse og marked</a:t>
            </a:r>
            <a:endParaRPr lang="nb-NO" sz="1500"/>
          </a:p>
          <a:p>
            <a:pPr>
              <a:lnSpc>
                <a:spcPct val="90000"/>
              </a:lnSpc>
            </a:pPr>
            <a:r>
              <a:rPr lang="nb-NO" sz="1500"/>
              <a:t>CSV‑logikk: Løser et samfunnsproblem og tjener penger på det.</a:t>
            </a:r>
            <a:br>
              <a:rPr lang="nb-NO" sz="1500"/>
            </a:br>
            <a:r>
              <a:rPr lang="nb-NO" sz="1500"/>
              <a:t>Eksempler:</a:t>
            </a:r>
          </a:p>
          <a:p>
            <a:pPr lvl="0">
              <a:lnSpc>
                <a:spcPct val="90000"/>
              </a:lnSpc>
            </a:pPr>
            <a:r>
              <a:rPr lang="nb-NO" sz="1500"/>
              <a:t>Saltreduksjon i matvarer</a:t>
            </a:r>
          </a:p>
          <a:p>
            <a:pPr lvl="0">
              <a:lnSpc>
                <a:spcPct val="90000"/>
              </a:lnSpc>
            </a:pPr>
            <a:r>
              <a:rPr lang="nb-NO" sz="1500"/>
              <a:t>Vegetabilske og plantebaserte produkter</a:t>
            </a:r>
          </a:p>
          <a:p>
            <a:pPr>
              <a:lnSpc>
                <a:spcPct val="90000"/>
              </a:lnSpc>
            </a:pPr>
            <a:r>
              <a:rPr lang="nb-NO" sz="1500" b="1"/>
              <a:t>Forretningsverdi:</a:t>
            </a:r>
            <a:r>
              <a:rPr lang="nb-NO" sz="1500"/>
              <a:t> Hoff vokser i helse‑ og grønne segmenter.</a:t>
            </a:r>
            <a:br>
              <a:rPr lang="nb-NO" sz="1500"/>
            </a:br>
            <a:r>
              <a:rPr lang="nb-NO" sz="1500" b="1"/>
              <a:t>Samfunnsverdi:</a:t>
            </a:r>
            <a:r>
              <a:rPr lang="nb-NO" sz="1500"/>
              <a:t> Bedre folkehelse.</a:t>
            </a:r>
          </a:p>
          <a:p>
            <a:pPr marL="0" indent="0">
              <a:lnSpc>
                <a:spcPct val="90000"/>
              </a:lnSpc>
              <a:buNone/>
            </a:pPr>
            <a:endParaRPr lang="nb-NO" sz="1500"/>
          </a:p>
        </p:txBody>
      </p:sp>
      <p:pic>
        <p:nvPicPr>
          <p:cNvPr id="5" name="Picture 4">
            <a:extLst>
              <a:ext uri="{FF2B5EF4-FFF2-40B4-BE49-F238E27FC236}">
                <a16:creationId xmlns:a16="http://schemas.microsoft.com/office/drawing/2014/main" id="{AA591756-7E92-4F69-6CA3-7BB1E1C96B59}"/>
              </a:ext>
            </a:extLst>
          </p:cNvPr>
          <p:cNvPicPr>
            <a:picLocks noChangeAspect="1"/>
          </p:cNvPicPr>
          <p:nvPr/>
        </p:nvPicPr>
        <p:blipFill>
          <a:blip r:embed="rId2"/>
          <a:stretch>
            <a:fillRect/>
          </a:stretch>
        </p:blipFill>
        <p:spPr>
          <a:xfrm>
            <a:off x="4440043" y="1453418"/>
            <a:ext cx="4038600" cy="2887938"/>
          </a:xfrm>
          <a:prstGeom prst="rect">
            <a:avLst/>
          </a:prstGeom>
          <a:noFill/>
        </p:spPr>
      </p:pic>
    </p:spTree>
    <p:extLst>
      <p:ext uri="{BB962C8B-B14F-4D97-AF65-F5344CB8AC3E}">
        <p14:creationId xmlns:p14="http://schemas.microsoft.com/office/powerpoint/2010/main" val="2981053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F027B-D156-5EE5-8313-703663B1745C}"/>
              </a:ext>
            </a:extLst>
          </p:cNvPr>
          <p:cNvSpPr>
            <a:spLocks noGrp="1"/>
          </p:cNvSpPr>
          <p:nvPr>
            <p:ph type="title"/>
          </p:nvPr>
        </p:nvSpPr>
        <p:spPr>
          <a:xfrm>
            <a:off x="249043" y="205979"/>
            <a:ext cx="8552985" cy="646331"/>
          </a:xfrm>
        </p:spPr>
        <p:txBody>
          <a:bodyPr anchor="t">
            <a:normAutofit/>
          </a:bodyPr>
          <a:lstStyle/>
          <a:p>
            <a:r>
              <a:rPr lang="nb-NO" sz="3300"/>
              <a:t>Yara: Redefinere produktivitetskjedene</a:t>
            </a:r>
          </a:p>
        </p:txBody>
      </p:sp>
      <p:sp>
        <p:nvSpPr>
          <p:cNvPr id="3" name="Content Placeholder 2">
            <a:extLst>
              <a:ext uri="{FF2B5EF4-FFF2-40B4-BE49-F238E27FC236}">
                <a16:creationId xmlns:a16="http://schemas.microsoft.com/office/drawing/2014/main" id="{AA47E7C2-81A3-70E4-758E-5F20CE944488}"/>
              </a:ext>
            </a:extLst>
          </p:cNvPr>
          <p:cNvSpPr>
            <a:spLocks noGrp="1"/>
          </p:cNvSpPr>
          <p:nvPr>
            <p:ph sz="half" idx="1"/>
          </p:nvPr>
        </p:nvSpPr>
        <p:spPr>
          <a:xfrm>
            <a:off x="249043" y="1200151"/>
            <a:ext cx="4038600" cy="3394472"/>
          </a:xfrm>
        </p:spPr>
        <p:txBody>
          <a:bodyPr>
            <a:normAutofit/>
          </a:bodyPr>
          <a:lstStyle/>
          <a:p>
            <a:pPr>
              <a:lnSpc>
                <a:spcPct val="90000"/>
              </a:lnSpc>
            </a:pPr>
            <a:r>
              <a:rPr lang="nb-NO" sz="2000" b="1"/>
              <a:t>Yara – presisjonsgjødsel og digital agronomi</a:t>
            </a:r>
            <a:endParaRPr lang="nb-NO" sz="2000"/>
          </a:p>
          <a:p>
            <a:pPr>
              <a:lnSpc>
                <a:spcPct val="90000"/>
              </a:lnSpc>
            </a:pPr>
            <a:r>
              <a:rPr lang="nb-NO" sz="2000"/>
              <a:t>Yara utvikler digitale verktøy som gjør at bønder bruker </a:t>
            </a:r>
            <a:r>
              <a:rPr lang="nb-NO" sz="2000" b="1"/>
              <a:t>mindre gjødsel</a:t>
            </a:r>
            <a:r>
              <a:rPr lang="nb-NO" sz="2000"/>
              <a:t>, får </a:t>
            </a:r>
            <a:r>
              <a:rPr lang="nb-NO" sz="2000" b="1"/>
              <a:t>høyere avlinger</a:t>
            </a:r>
            <a:r>
              <a:rPr lang="nb-NO" sz="2000"/>
              <a:t> og gir </a:t>
            </a:r>
            <a:r>
              <a:rPr lang="nb-NO" sz="2000" b="1"/>
              <a:t>lavere utslipp</a:t>
            </a:r>
            <a:r>
              <a:rPr lang="nb-NO" sz="2000"/>
              <a:t>.</a:t>
            </a:r>
          </a:p>
          <a:p>
            <a:pPr>
              <a:lnSpc>
                <a:spcPct val="90000"/>
              </a:lnSpc>
            </a:pPr>
            <a:r>
              <a:rPr lang="nb-NO" sz="2000" b="1"/>
              <a:t>CSV i praksis:</a:t>
            </a:r>
            <a:endParaRPr lang="nb-NO" sz="2000"/>
          </a:p>
          <a:p>
            <a:pPr lvl="0">
              <a:lnSpc>
                <a:spcPct val="90000"/>
              </a:lnSpc>
            </a:pPr>
            <a:r>
              <a:rPr lang="nb-NO" sz="2000"/>
              <a:t>Bedre klima + økt matproduksjon + økt salg av digitale tjenester = felles verdiskaping.</a:t>
            </a:r>
          </a:p>
          <a:p>
            <a:pPr>
              <a:lnSpc>
                <a:spcPct val="90000"/>
              </a:lnSpc>
            </a:pPr>
            <a:endParaRPr lang="nb-NO" sz="2000"/>
          </a:p>
        </p:txBody>
      </p:sp>
      <p:pic>
        <p:nvPicPr>
          <p:cNvPr id="6" name="Content Placeholder 5">
            <a:extLst>
              <a:ext uri="{FF2B5EF4-FFF2-40B4-BE49-F238E27FC236}">
                <a16:creationId xmlns:a16="http://schemas.microsoft.com/office/drawing/2014/main" id="{51074E50-8471-772E-887C-B1A256239F73}"/>
              </a:ext>
            </a:extLst>
          </p:cNvPr>
          <p:cNvPicPr>
            <a:picLocks noGrp="1" noChangeAspect="1"/>
          </p:cNvPicPr>
          <p:nvPr>
            <p:ph sz="half" idx="2"/>
          </p:nvPr>
        </p:nvPicPr>
        <p:blipFill>
          <a:blip r:embed="rId2"/>
          <a:stretch>
            <a:fillRect/>
          </a:stretch>
        </p:blipFill>
        <p:spPr>
          <a:xfrm>
            <a:off x="4440043" y="1200152"/>
            <a:ext cx="4038600" cy="2646306"/>
          </a:xfrm>
          <a:prstGeom prst="rect">
            <a:avLst/>
          </a:prstGeom>
          <a:noFill/>
        </p:spPr>
      </p:pic>
    </p:spTree>
    <p:extLst>
      <p:ext uri="{BB962C8B-B14F-4D97-AF65-F5344CB8AC3E}">
        <p14:creationId xmlns:p14="http://schemas.microsoft.com/office/powerpoint/2010/main" val="343538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6FA49-D762-AB60-5095-01062BACF813}"/>
              </a:ext>
            </a:extLst>
          </p:cNvPr>
          <p:cNvSpPr>
            <a:spLocks noGrp="1"/>
          </p:cNvSpPr>
          <p:nvPr>
            <p:ph type="title"/>
          </p:nvPr>
        </p:nvSpPr>
        <p:spPr>
          <a:xfrm>
            <a:off x="301385" y="298339"/>
            <a:ext cx="8418747" cy="371513"/>
          </a:xfrm>
        </p:spPr>
        <p:txBody>
          <a:bodyPr/>
          <a:lstStyle/>
          <a:p>
            <a:r>
              <a:rPr lang="nb-NO" sz="1800" dirty="0"/>
              <a:t>Den lille </a:t>
            </a:r>
            <a:r>
              <a:rPr lang="nb-NO" sz="1800" dirty="0" err="1"/>
              <a:t>nøtte</a:t>
            </a:r>
            <a:r>
              <a:rPr lang="nb-NO" sz="1800" dirty="0"/>
              <a:t> fabrikken: Støtte lokal klyngeutvikling </a:t>
            </a:r>
          </a:p>
        </p:txBody>
      </p:sp>
      <p:sp>
        <p:nvSpPr>
          <p:cNvPr id="3" name="Content Placeholder 2">
            <a:extLst>
              <a:ext uri="{FF2B5EF4-FFF2-40B4-BE49-F238E27FC236}">
                <a16:creationId xmlns:a16="http://schemas.microsoft.com/office/drawing/2014/main" id="{0F890273-11CF-073B-1CA3-A6336972F3DE}"/>
              </a:ext>
            </a:extLst>
          </p:cNvPr>
          <p:cNvSpPr>
            <a:spLocks noGrp="1"/>
          </p:cNvSpPr>
          <p:nvPr>
            <p:ph idx="1"/>
          </p:nvPr>
        </p:nvSpPr>
        <p:spPr/>
        <p:txBody>
          <a:bodyPr/>
          <a:lstStyle/>
          <a:p>
            <a:r>
              <a:rPr lang="nb-NO" dirty="0">
                <a:hlinkClick r:id="rId2"/>
              </a:rPr>
              <a:t>https://www.brynild.no/den-lille-nottefabrikken/notter-som-nytter</a:t>
            </a:r>
            <a:endParaRPr lang="nb-NO" dirty="0"/>
          </a:p>
          <a:p>
            <a:endParaRPr lang="nb-NO" dirty="0"/>
          </a:p>
        </p:txBody>
      </p:sp>
    </p:spTree>
    <p:extLst>
      <p:ext uri="{BB962C8B-B14F-4D97-AF65-F5344CB8AC3E}">
        <p14:creationId xmlns:p14="http://schemas.microsoft.com/office/powerpoint/2010/main" val="3600859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52EE0E-8494-726D-DC02-5F32A824604D}"/>
              </a:ext>
            </a:extLst>
          </p:cNvPr>
          <p:cNvSpPr>
            <a:spLocks noGrp="1"/>
          </p:cNvSpPr>
          <p:nvPr>
            <p:ph idx="1"/>
          </p:nvPr>
        </p:nvSpPr>
        <p:spPr>
          <a:xfrm>
            <a:off x="301385" y="258024"/>
            <a:ext cx="8418747" cy="4366016"/>
          </a:xfrm>
        </p:spPr>
        <p:txBody>
          <a:bodyPr/>
          <a:lstStyle/>
          <a:p>
            <a:r>
              <a:rPr lang="nb-NO" sz="1200" dirty="0"/>
              <a:t>Den Lille Nøttefabrikken har gjort en imponerende innsats i Mosambik gjennom sitt </a:t>
            </a:r>
            <a:r>
              <a:rPr lang="nb-NO" sz="1200" dirty="0" err="1"/>
              <a:t>Creating</a:t>
            </a:r>
            <a:r>
              <a:rPr lang="nb-NO" sz="1200" dirty="0"/>
              <a:t> </a:t>
            </a:r>
            <a:r>
              <a:rPr lang="nb-NO" sz="1200" dirty="0" err="1"/>
              <a:t>Shared</a:t>
            </a:r>
            <a:r>
              <a:rPr lang="nb-NO" sz="1200" dirty="0"/>
              <a:t> Value (CSV) program, kjent som "Nøtter som nytter". </a:t>
            </a:r>
          </a:p>
          <a:p>
            <a:r>
              <a:rPr lang="nb-NO" sz="1200" dirty="0"/>
              <a:t>Her er noen av de viktigste aktivitetene:</a:t>
            </a:r>
          </a:p>
          <a:p>
            <a:endParaRPr lang="nb-NO" sz="1200" dirty="0"/>
          </a:p>
          <a:p>
            <a:r>
              <a:rPr lang="nb-NO" sz="1200" b="1" dirty="0"/>
              <a:t>Direkte samarbeid med bønder: </a:t>
            </a:r>
            <a:r>
              <a:rPr lang="nb-NO" sz="1200" dirty="0"/>
              <a:t>Fabrikken samarbeider direkte med </a:t>
            </a:r>
            <a:r>
              <a:rPr lang="nb-NO" sz="1200" dirty="0" err="1"/>
              <a:t>cashewbønder</a:t>
            </a:r>
            <a:r>
              <a:rPr lang="nb-NO" sz="1200" dirty="0"/>
              <a:t> i Mosambik, noe som sikrer at bøndene får bedre priser for sine nøtter. Dette har hjulpet flere tusen bønder med økte inntekter</a:t>
            </a:r>
          </a:p>
          <a:p>
            <a:endParaRPr lang="nb-NO" sz="1200" dirty="0"/>
          </a:p>
          <a:p>
            <a:r>
              <a:rPr lang="nb-NO" sz="1200" b="1" dirty="0"/>
              <a:t>Planting av nye trær: </a:t>
            </a:r>
            <a:r>
              <a:rPr lang="nb-NO" sz="1200" dirty="0"/>
              <a:t>Fabrikken har plantet over 1 million nye </a:t>
            </a:r>
            <a:r>
              <a:rPr lang="nb-NO" sz="1200" dirty="0" err="1"/>
              <a:t>cashewtrær</a:t>
            </a:r>
            <a:r>
              <a:rPr lang="nb-NO" sz="1200" dirty="0"/>
              <a:t> i Mosambik. Dette bidrar til å fornye skogen, forbedre klimaet og gi bøndene nye ressurser.</a:t>
            </a:r>
          </a:p>
          <a:p>
            <a:endParaRPr lang="nb-NO" sz="1200" dirty="0"/>
          </a:p>
          <a:p>
            <a:r>
              <a:rPr lang="nb-NO" sz="1200" b="1" dirty="0"/>
              <a:t>Støtte til barnehager: </a:t>
            </a:r>
            <a:r>
              <a:rPr lang="nb-NO" sz="1200" dirty="0"/>
              <a:t>Ved fabrikken har de støttet bygging og drift av barnehager, noe som gir både kvinner og menn muligheten til å delta i arbeidslivet. Dette bidrar til økonomisk utvikling og bedre livskvalitet for familier i området.</a:t>
            </a:r>
          </a:p>
          <a:p>
            <a:endParaRPr lang="nb-NO" sz="1200" dirty="0"/>
          </a:p>
          <a:p>
            <a:r>
              <a:rPr lang="nb-NO" sz="1200" b="1" dirty="0"/>
              <a:t>Opplæring i bærekraftig produksjon: </a:t>
            </a:r>
            <a:r>
              <a:rPr lang="nb-NO" sz="1200" dirty="0"/>
              <a:t>Fabrikken støtter lokale planteskoler som gir småbønder opplæring i bærekraftig jordbruk og hvordan de kan øke avlingene sine. Dette hjelper bøndene med å forbedre kvaliteten på deres avlinger og øke inntektene.</a:t>
            </a:r>
          </a:p>
          <a:p>
            <a:endParaRPr lang="nb-NO" sz="1200" dirty="0"/>
          </a:p>
          <a:p>
            <a:r>
              <a:rPr lang="nb-NO" sz="1200" b="1" dirty="0"/>
              <a:t>Miljøvennlige praksiser: </a:t>
            </a:r>
            <a:r>
              <a:rPr lang="nb-NO" sz="1200" dirty="0"/>
              <a:t>Fabrikken handler nøtter fra sertifiserte aktører som opererer på en ansvarlig måte i skogen, noe som sikrer at nøttene er økologiske og kvalitetsmessige.</a:t>
            </a:r>
          </a:p>
        </p:txBody>
      </p:sp>
    </p:spTree>
    <p:extLst>
      <p:ext uri="{BB962C8B-B14F-4D97-AF65-F5344CB8AC3E}">
        <p14:creationId xmlns:p14="http://schemas.microsoft.com/office/powerpoint/2010/main" val="53474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476D-EBB8-09E0-8DD9-6040F2718A4B}"/>
              </a:ext>
            </a:extLst>
          </p:cNvPr>
          <p:cNvSpPr>
            <a:spLocks noGrp="1"/>
          </p:cNvSpPr>
          <p:nvPr>
            <p:ph type="title"/>
          </p:nvPr>
        </p:nvSpPr>
        <p:spPr/>
        <p:txBody>
          <a:bodyPr/>
          <a:lstStyle/>
          <a:p>
            <a:r>
              <a:rPr lang="nb-NO" dirty="0"/>
              <a:t>CSR x CSV</a:t>
            </a:r>
          </a:p>
        </p:txBody>
      </p:sp>
      <p:sp>
        <p:nvSpPr>
          <p:cNvPr id="3" name="Content Placeholder 2">
            <a:extLst>
              <a:ext uri="{FF2B5EF4-FFF2-40B4-BE49-F238E27FC236}">
                <a16:creationId xmlns:a16="http://schemas.microsoft.com/office/drawing/2014/main" id="{ACDCFFEF-10F7-1859-A4E4-ACE77C60CE14}"/>
              </a:ext>
            </a:extLst>
          </p:cNvPr>
          <p:cNvSpPr>
            <a:spLocks noGrp="1"/>
          </p:cNvSpPr>
          <p:nvPr>
            <p:ph idx="1"/>
          </p:nvPr>
        </p:nvSpPr>
        <p:spPr/>
        <p:txBody>
          <a:bodyPr/>
          <a:lstStyle/>
          <a:p>
            <a:r>
              <a:rPr lang="nb-NO" dirty="0"/>
              <a:t>Mens CSR ofte er drevet av eksternt press og handler om å gi tilbake til samfunnet ved siden av kjernevirksomheten, er CSV en integrert del av bedriftens strategi. </a:t>
            </a:r>
          </a:p>
          <a:p>
            <a:r>
              <a:rPr lang="nb-NO" dirty="0"/>
              <a:t>CSV søker å koble samfunnsforbedring direkte til økonomisk verdiskaping, mens CSR kan fokusere på filantropi og samfunnsengasjement.</a:t>
            </a:r>
          </a:p>
        </p:txBody>
      </p:sp>
    </p:spTree>
    <p:extLst>
      <p:ext uri="{BB962C8B-B14F-4D97-AF65-F5344CB8AC3E}">
        <p14:creationId xmlns:p14="http://schemas.microsoft.com/office/powerpoint/2010/main" val="2546416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147F7-EE53-409E-B84E-183A29A942E4}"/>
              </a:ext>
            </a:extLst>
          </p:cNvPr>
          <p:cNvSpPr>
            <a:spLocks noGrp="1"/>
          </p:cNvSpPr>
          <p:nvPr>
            <p:ph type="title"/>
          </p:nvPr>
        </p:nvSpPr>
        <p:spPr/>
        <p:txBody>
          <a:bodyPr/>
          <a:lstStyle/>
          <a:p>
            <a:r>
              <a:rPr lang="nb-NO" dirty="0"/>
              <a:t>Michael Porter,  Mark Kramer</a:t>
            </a:r>
          </a:p>
        </p:txBody>
      </p:sp>
      <p:sp>
        <p:nvSpPr>
          <p:cNvPr id="3" name="Content Placeholder 2">
            <a:extLst>
              <a:ext uri="{FF2B5EF4-FFF2-40B4-BE49-F238E27FC236}">
                <a16:creationId xmlns:a16="http://schemas.microsoft.com/office/drawing/2014/main" id="{693D4CCE-8D24-4399-B368-500A524DFA90}"/>
              </a:ext>
            </a:extLst>
          </p:cNvPr>
          <p:cNvSpPr>
            <a:spLocks noGrp="1"/>
          </p:cNvSpPr>
          <p:nvPr>
            <p:ph idx="1"/>
          </p:nvPr>
        </p:nvSpPr>
        <p:spPr/>
        <p:txBody>
          <a:bodyPr/>
          <a:lstStyle/>
          <a:p>
            <a:r>
              <a:rPr lang="nb-NO" dirty="0"/>
              <a:t>Video: </a:t>
            </a:r>
            <a:r>
              <a:rPr lang="nb-NO" dirty="0">
                <a:hlinkClick r:id="rId2"/>
              </a:rPr>
              <a:t>https://www.youtube.com/watch?v=z2oS3zk8VA4</a:t>
            </a:r>
            <a:endParaRPr lang="nb-NO" dirty="0"/>
          </a:p>
          <a:p>
            <a:endParaRPr lang="nb-NO" dirty="0"/>
          </a:p>
        </p:txBody>
      </p:sp>
    </p:spTree>
    <p:extLst>
      <p:ext uri="{BB962C8B-B14F-4D97-AF65-F5344CB8AC3E}">
        <p14:creationId xmlns:p14="http://schemas.microsoft.com/office/powerpoint/2010/main" val="115713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00B0B-B9F0-4CB3-8071-79D18499C590}"/>
              </a:ext>
            </a:extLst>
          </p:cNvPr>
          <p:cNvSpPr>
            <a:spLocks noGrp="1"/>
          </p:cNvSpPr>
          <p:nvPr>
            <p:ph type="title"/>
          </p:nvPr>
        </p:nvSpPr>
        <p:spPr/>
        <p:txBody>
          <a:bodyPr/>
          <a:lstStyle/>
          <a:p>
            <a:r>
              <a:rPr lang="nb-NO" dirty="0"/>
              <a:t>Joel </a:t>
            </a:r>
            <a:r>
              <a:rPr lang="nb-NO" dirty="0" err="1"/>
              <a:t>Bakan</a:t>
            </a:r>
            <a:endParaRPr lang="nb-NO" dirty="0"/>
          </a:p>
        </p:txBody>
      </p:sp>
      <p:sp>
        <p:nvSpPr>
          <p:cNvPr id="3" name="Content Placeholder 2">
            <a:extLst>
              <a:ext uri="{FF2B5EF4-FFF2-40B4-BE49-F238E27FC236}">
                <a16:creationId xmlns:a16="http://schemas.microsoft.com/office/drawing/2014/main" id="{DF5ECC9A-C141-44D1-B2FC-8F8DDC3359F9}"/>
              </a:ext>
            </a:extLst>
          </p:cNvPr>
          <p:cNvSpPr>
            <a:spLocks noGrp="1"/>
          </p:cNvSpPr>
          <p:nvPr>
            <p:ph idx="1"/>
          </p:nvPr>
        </p:nvSpPr>
        <p:spPr/>
        <p:txBody>
          <a:bodyPr/>
          <a:lstStyle/>
          <a:p>
            <a:r>
              <a:rPr lang="nb-NO" dirty="0"/>
              <a:t>2004</a:t>
            </a:r>
          </a:p>
          <a:p>
            <a:r>
              <a:rPr lang="nb-NO" dirty="0"/>
              <a:t>Den psykopatiske bedriften</a:t>
            </a:r>
          </a:p>
          <a:p>
            <a:r>
              <a:rPr lang="nb-NO" dirty="0">
                <a:highlight>
                  <a:srgbClr val="FFFF00"/>
                </a:highlight>
              </a:rPr>
              <a:t>Argument: «Store bedrifter aldri kan fremme, men tvert imot alltid vil tendere til å undergrave samfunnets beste. Han mener imidlertid ikke at dette er noen slags naturlov. Grunnen til at det er slik, er at vi har lagt til rette for dette gjennom de lovene og retningslinjene som regulerer forretningsdrift i vår tid.» </a:t>
            </a:r>
            <a:r>
              <a:rPr lang="nb-NO" dirty="0"/>
              <a:t>(s. 177)</a:t>
            </a:r>
          </a:p>
          <a:p>
            <a:endParaRPr lang="nb-NO" dirty="0"/>
          </a:p>
          <a:p>
            <a:endParaRPr lang="nb-NO" dirty="0"/>
          </a:p>
        </p:txBody>
      </p:sp>
    </p:spTree>
    <p:extLst>
      <p:ext uri="{BB962C8B-B14F-4D97-AF65-F5344CB8AC3E}">
        <p14:creationId xmlns:p14="http://schemas.microsoft.com/office/powerpoint/2010/main" val="4105692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86CA0718-3017-BE42-9AF6-9AF12BEA25E8}"/>
              </a:ext>
            </a:extLst>
          </p:cNvPr>
          <p:cNvSpPr>
            <a:spLocks noGrp="1"/>
          </p:cNvSpPr>
          <p:nvPr>
            <p:ph idx="1"/>
          </p:nvPr>
        </p:nvSpPr>
        <p:spPr/>
        <p:txBody>
          <a:bodyPr/>
          <a:lstStyle/>
          <a:p>
            <a:r>
              <a:rPr lang="nb-NO" dirty="0"/>
              <a:t>Kapittel 8: </a:t>
            </a:r>
          </a:p>
          <a:p>
            <a:pPr marL="0" indent="0">
              <a:buNone/>
            </a:pPr>
            <a:r>
              <a:rPr lang="nb-NO" dirty="0"/>
              <a:t>       - Samfunnsansvar</a:t>
            </a:r>
          </a:p>
          <a:p>
            <a:pPr marL="0" indent="0">
              <a:buNone/>
            </a:pPr>
            <a:r>
              <a:rPr lang="nb-NO" dirty="0"/>
              <a:t>       - </a:t>
            </a:r>
            <a:r>
              <a:rPr lang="nb-NO" dirty="0" err="1"/>
              <a:t>Carolls</a:t>
            </a:r>
            <a:r>
              <a:rPr lang="nb-NO" dirty="0"/>
              <a:t> pyramiden</a:t>
            </a:r>
          </a:p>
          <a:p>
            <a:pPr marL="0" indent="0">
              <a:buNone/>
            </a:pPr>
            <a:r>
              <a:rPr lang="nb-NO" dirty="0"/>
              <a:t>       - Milton </a:t>
            </a:r>
            <a:r>
              <a:rPr lang="nb-NO" dirty="0" err="1"/>
              <a:t>Friedman</a:t>
            </a:r>
            <a:endParaRPr lang="nb-NO" dirty="0"/>
          </a:p>
          <a:p>
            <a:pPr marL="0" indent="0">
              <a:buNone/>
            </a:pPr>
            <a:r>
              <a:rPr lang="nb-NO" dirty="0"/>
              <a:t>      -  Joel </a:t>
            </a:r>
            <a:r>
              <a:rPr lang="nb-NO" dirty="0" err="1"/>
              <a:t>Bakan</a:t>
            </a:r>
            <a:r>
              <a:rPr lang="nb-NO" dirty="0"/>
              <a:t> – Den psykopatiske bedriften</a:t>
            </a:r>
          </a:p>
          <a:p>
            <a:pPr marL="0" indent="0">
              <a:buNone/>
            </a:pPr>
            <a:r>
              <a:rPr lang="nb-NO" dirty="0"/>
              <a:t>       - </a:t>
            </a:r>
            <a:r>
              <a:rPr lang="nb-NO" dirty="0" err="1"/>
              <a:t>Eksternaliteter</a:t>
            </a:r>
            <a:r>
              <a:rPr lang="nb-NO" dirty="0"/>
              <a:t> </a:t>
            </a:r>
          </a:p>
          <a:p>
            <a:pPr marL="0" indent="0">
              <a:buNone/>
            </a:pPr>
            <a:r>
              <a:rPr lang="nb-NO" dirty="0"/>
              <a:t>       - M. Porter «</a:t>
            </a:r>
            <a:r>
              <a:rPr lang="nb-NO" dirty="0" err="1"/>
              <a:t>Crating</a:t>
            </a:r>
            <a:r>
              <a:rPr lang="nb-NO" dirty="0"/>
              <a:t> </a:t>
            </a:r>
            <a:r>
              <a:rPr lang="nb-NO" dirty="0" err="1"/>
              <a:t>Sahred</a:t>
            </a:r>
            <a:r>
              <a:rPr lang="nb-NO" dirty="0"/>
              <a:t> Value»</a:t>
            </a:r>
          </a:p>
          <a:p>
            <a:pPr marL="0" indent="0">
              <a:buNone/>
            </a:pPr>
            <a:endParaRPr lang="nb-NO" dirty="0"/>
          </a:p>
          <a:p>
            <a:endParaRPr lang="nb-NO" dirty="0"/>
          </a:p>
        </p:txBody>
      </p:sp>
    </p:spTree>
    <p:extLst>
      <p:ext uri="{BB962C8B-B14F-4D97-AF65-F5344CB8AC3E}">
        <p14:creationId xmlns:p14="http://schemas.microsoft.com/office/powerpoint/2010/main" val="1488659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1EDE7-38E5-4494-8541-2FC3A47AA7AF}"/>
              </a:ext>
            </a:extLst>
          </p:cNvPr>
          <p:cNvSpPr>
            <a:spLocks noGrp="1"/>
          </p:cNvSpPr>
          <p:nvPr>
            <p:ph type="title"/>
          </p:nvPr>
        </p:nvSpPr>
        <p:spPr/>
        <p:txBody>
          <a:bodyPr/>
          <a:lstStyle/>
          <a:p>
            <a:r>
              <a:rPr lang="nb-NO" dirty="0"/>
              <a:t>Joel </a:t>
            </a:r>
            <a:r>
              <a:rPr lang="nb-NO" dirty="0" err="1"/>
              <a:t>Bakan</a:t>
            </a:r>
            <a:endParaRPr lang="nb-NO" dirty="0"/>
          </a:p>
        </p:txBody>
      </p:sp>
      <p:sp>
        <p:nvSpPr>
          <p:cNvPr id="3" name="Content Placeholder 2">
            <a:extLst>
              <a:ext uri="{FF2B5EF4-FFF2-40B4-BE49-F238E27FC236}">
                <a16:creationId xmlns:a16="http://schemas.microsoft.com/office/drawing/2014/main" id="{3B2BCB8F-226B-4F5B-94B9-841BF659FF3F}"/>
              </a:ext>
            </a:extLst>
          </p:cNvPr>
          <p:cNvSpPr>
            <a:spLocks noGrp="1"/>
          </p:cNvSpPr>
          <p:nvPr>
            <p:ph idx="1"/>
          </p:nvPr>
        </p:nvSpPr>
        <p:spPr/>
        <p:txBody>
          <a:bodyPr/>
          <a:lstStyle/>
          <a:p>
            <a:r>
              <a:rPr lang="nb-NO" dirty="0"/>
              <a:t>The Corporation – 2004 – bok</a:t>
            </a:r>
          </a:p>
          <a:p>
            <a:r>
              <a:rPr lang="nb-NO" dirty="0"/>
              <a:t>The Corporation – film  - Dette anbefaler jeg å SE!</a:t>
            </a:r>
          </a:p>
          <a:p>
            <a:endParaRPr lang="nb-NO" dirty="0"/>
          </a:p>
          <a:p>
            <a:r>
              <a:rPr lang="nb-NO" dirty="0"/>
              <a:t>Nytt: </a:t>
            </a:r>
            <a:r>
              <a:rPr lang="en-US" dirty="0"/>
              <a:t>The New Corporation: How "Good" Corporations are Bad for Democracy</a:t>
            </a:r>
          </a:p>
          <a:p>
            <a:endParaRPr lang="nb-NO" dirty="0"/>
          </a:p>
        </p:txBody>
      </p:sp>
    </p:spTree>
    <p:extLst>
      <p:ext uri="{BB962C8B-B14F-4D97-AF65-F5344CB8AC3E}">
        <p14:creationId xmlns:p14="http://schemas.microsoft.com/office/powerpoint/2010/main" val="3804909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43C16-8B59-D0B7-CCFE-7E681B107CC9}"/>
              </a:ext>
            </a:extLst>
          </p:cNvPr>
          <p:cNvSpPr>
            <a:spLocks noGrp="1"/>
          </p:cNvSpPr>
          <p:nvPr>
            <p:ph type="title"/>
          </p:nvPr>
        </p:nvSpPr>
        <p:spPr/>
        <p:txBody>
          <a:bodyPr/>
          <a:lstStyle/>
          <a:p>
            <a:r>
              <a:rPr lang="nb-NO" dirty="0"/>
              <a:t>Joel </a:t>
            </a:r>
            <a:r>
              <a:rPr lang="nb-NO" dirty="0" err="1"/>
              <a:t>Bakan</a:t>
            </a:r>
            <a:endParaRPr lang="nb-NO" dirty="0"/>
          </a:p>
        </p:txBody>
      </p:sp>
      <p:sp>
        <p:nvSpPr>
          <p:cNvPr id="3" name="Content Placeholder 2">
            <a:extLst>
              <a:ext uri="{FF2B5EF4-FFF2-40B4-BE49-F238E27FC236}">
                <a16:creationId xmlns:a16="http://schemas.microsoft.com/office/drawing/2014/main" id="{F1F19C15-2EC7-CF03-A098-66F58D88D71B}"/>
              </a:ext>
            </a:extLst>
          </p:cNvPr>
          <p:cNvSpPr>
            <a:spLocks noGrp="1"/>
          </p:cNvSpPr>
          <p:nvPr>
            <p:ph idx="1"/>
          </p:nvPr>
        </p:nvSpPr>
        <p:spPr/>
        <p:txBody>
          <a:bodyPr/>
          <a:lstStyle/>
          <a:p>
            <a:r>
              <a:rPr lang="nb-NO" sz="1400" dirty="0"/>
              <a:t>"The Corporation: </a:t>
            </a:r>
            <a:r>
              <a:rPr lang="nb-NO" sz="1400" dirty="0">
                <a:highlight>
                  <a:srgbClr val="00FF00"/>
                </a:highlight>
              </a:rPr>
              <a:t>Den maniske jakten på makt og profitt" </a:t>
            </a:r>
            <a:r>
              <a:rPr lang="nb-NO" sz="1400" dirty="0"/>
              <a:t>av Joel </a:t>
            </a:r>
            <a:r>
              <a:rPr lang="nb-NO" sz="1400" dirty="0" err="1"/>
              <a:t>Bakan</a:t>
            </a:r>
            <a:r>
              <a:rPr lang="nb-NO" sz="1400" dirty="0"/>
              <a:t>. Boken argumenterer for at store bedrifter fungerer som en form for "institusjonalisert psykopati". </a:t>
            </a:r>
          </a:p>
          <a:p>
            <a:endParaRPr lang="nb-NO" sz="1400" dirty="0"/>
          </a:p>
          <a:p>
            <a:r>
              <a:rPr lang="nb-NO" sz="1400" dirty="0" err="1"/>
              <a:t>Bakan</a:t>
            </a:r>
            <a:r>
              <a:rPr lang="nb-NO" sz="1400" dirty="0"/>
              <a:t> hevder at bedrifter, på grunn av deres juridiske struktur og mål, </a:t>
            </a:r>
            <a:r>
              <a:rPr lang="nb-NO" sz="1400" dirty="0">
                <a:highlight>
                  <a:srgbClr val="00FF00"/>
                </a:highlight>
              </a:rPr>
              <a:t>søker uansett å maksimere profitten, </a:t>
            </a:r>
            <a:r>
              <a:rPr lang="nb-NO" sz="1400" dirty="0"/>
              <a:t>selv om det betyr at de måtte skade samfunnet og miljøet.</a:t>
            </a:r>
          </a:p>
          <a:p>
            <a:endParaRPr lang="nb-NO" sz="1400" dirty="0"/>
          </a:p>
          <a:p>
            <a:r>
              <a:rPr lang="nb-NO" sz="1400" dirty="0"/>
              <a:t>Boken tar for seg hvordan bedrifter har fått en fremtredende plass i samfunnet og hvordan de ofte har begrenset ansvar i forhold til deres store makt. </a:t>
            </a:r>
          </a:p>
          <a:p>
            <a:endParaRPr lang="nb-NO" sz="1400" dirty="0"/>
          </a:p>
          <a:p>
            <a:r>
              <a:rPr lang="nb-NO" sz="1400" dirty="0" err="1"/>
              <a:t>Bakan</a:t>
            </a:r>
            <a:r>
              <a:rPr lang="nb-NO" sz="1400" dirty="0"/>
              <a:t> foreslår at det er </a:t>
            </a:r>
            <a:r>
              <a:rPr lang="nb-NO" sz="1400" dirty="0">
                <a:highlight>
                  <a:srgbClr val="00FF00"/>
                </a:highlight>
              </a:rPr>
              <a:t>nødvendig med demokratisk styring og myndigheters tilsyn </a:t>
            </a:r>
            <a:r>
              <a:rPr lang="nb-NO" sz="1400" dirty="0"/>
              <a:t>for å temme denne "psykopatiske" natur.</a:t>
            </a:r>
          </a:p>
        </p:txBody>
      </p:sp>
    </p:spTree>
    <p:extLst>
      <p:ext uri="{BB962C8B-B14F-4D97-AF65-F5344CB8AC3E}">
        <p14:creationId xmlns:p14="http://schemas.microsoft.com/office/powerpoint/2010/main" val="703724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1C8E0-4C2F-43EA-9DDE-A05F52CCAEC7}"/>
              </a:ext>
            </a:extLst>
          </p:cNvPr>
          <p:cNvSpPr>
            <a:spLocks noGrp="1"/>
          </p:cNvSpPr>
          <p:nvPr>
            <p:ph type="title"/>
          </p:nvPr>
        </p:nvSpPr>
        <p:spPr/>
        <p:txBody>
          <a:bodyPr/>
          <a:lstStyle/>
          <a:p>
            <a:r>
              <a:rPr lang="nb-NO" dirty="0" err="1"/>
              <a:t>Eksternaliteter</a:t>
            </a:r>
            <a:r>
              <a:rPr lang="nb-NO" dirty="0"/>
              <a:t>, kap. 8.4</a:t>
            </a:r>
          </a:p>
        </p:txBody>
      </p:sp>
      <p:sp>
        <p:nvSpPr>
          <p:cNvPr id="3" name="Content Placeholder 2">
            <a:extLst>
              <a:ext uri="{FF2B5EF4-FFF2-40B4-BE49-F238E27FC236}">
                <a16:creationId xmlns:a16="http://schemas.microsoft.com/office/drawing/2014/main" id="{EEE8F493-E110-4829-B1AA-D7F33FDD0C3F}"/>
              </a:ext>
            </a:extLst>
          </p:cNvPr>
          <p:cNvSpPr>
            <a:spLocks noGrp="1"/>
          </p:cNvSpPr>
          <p:nvPr>
            <p:ph idx="1"/>
          </p:nvPr>
        </p:nvSpPr>
        <p:spPr/>
        <p:txBody>
          <a:bodyPr/>
          <a:lstStyle/>
          <a:p>
            <a:r>
              <a:rPr lang="nb-NO" sz="1800" dirty="0"/>
              <a:t>Økonomiske </a:t>
            </a:r>
            <a:r>
              <a:rPr lang="nb-NO" sz="1800" dirty="0" err="1"/>
              <a:t>eksternaliteter</a:t>
            </a:r>
            <a:r>
              <a:rPr lang="nb-NO" sz="1800" dirty="0"/>
              <a:t>, også kjent som "</a:t>
            </a:r>
            <a:r>
              <a:rPr lang="nb-NO" sz="1800" dirty="0" err="1"/>
              <a:t>eksternaliteter</a:t>
            </a:r>
            <a:r>
              <a:rPr lang="nb-NO" sz="1800" dirty="0"/>
              <a:t>" eller "eksterne effekter," </a:t>
            </a:r>
            <a:r>
              <a:rPr lang="nb-NO" sz="1800" dirty="0">
                <a:highlight>
                  <a:srgbClr val="00FF00"/>
                </a:highlight>
              </a:rPr>
              <a:t>refererer til kostnader eller fordeler som påvirker tredjeparter </a:t>
            </a:r>
            <a:r>
              <a:rPr lang="nb-NO" sz="1800" dirty="0"/>
              <a:t>som ikke er direkte involvert i en økonomisk aktivitet.</a:t>
            </a:r>
          </a:p>
          <a:p>
            <a:pPr marL="0" indent="0">
              <a:buNone/>
            </a:pPr>
            <a:endParaRPr lang="nb-NO" sz="1800" dirty="0"/>
          </a:p>
          <a:p>
            <a:r>
              <a:rPr lang="nb-NO" sz="1800" dirty="0"/>
              <a:t>En </a:t>
            </a:r>
            <a:r>
              <a:rPr lang="nb-NO" sz="1800" dirty="0" err="1"/>
              <a:t>eksternalitet</a:t>
            </a:r>
            <a:r>
              <a:rPr lang="nb-NO" sz="1800" dirty="0"/>
              <a:t> oppstår når en økonomisk aktivitet påvirker en annen aktivitet på en måte som ikke fremgår av markedstransaksjonene (priser, kostnad). </a:t>
            </a:r>
          </a:p>
          <a:p>
            <a:pPr marL="0" indent="0">
              <a:buNone/>
            </a:pPr>
            <a:endParaRPr lang="nb-NO" sz="1800" dirty="0"/>
          </a:p>
          <a:p>
            <a:r>
              <a:rPr lang="nb-NO" sz="1800" dirty="0" err="1"/>
              <a:t>Eksternalititer</a:t>
            </a:r>
            <a:r>
              <a:rPr lang="nb-NO" sz="1800" dirty="0"/>
              <a:t> kan være positive og negative: </a:t>
            </a:r>
          </a:p>
          <a:p>
            <a:r>
              <a:rPr lang="nb-NO" sz="1800" dirty="0" err="1"/>
              <a:t>Eksternaliteter</a:t>
            </a:r>
            <a:r>
              <a:rPr lang="nb-NO" sz="1800" dirty="0"/>
              <a:t> er negative hvis de påvirker en tredjepart negativt. </a:t>
            </a:r>
          </a:p>
          <a:p>
            <a:r>
              <a:rPr lang="nb-NO" sz="1800" dirty="0" err="1"/>
              <a:t>Eksternaliteter</a:t>
            </a:r>
            <a:r>
              <a:rPr lang="nb-NO" sz="1800" dirty="0"/>
              <a:t> er positive hvis de påvirker en tredjepart positivt.</a:t>
            </a:r>
          </a:p>
          <a:p>
            <a:pPr marL="0" indent="0">
              <a:buNone/>
            </a:pPr>
            <a:endParaRPr lang="nb-NO" dirty="0"/>
          </a:p>
        </p:txBody>
      </p:sp>
    </p:spTree>
    <p:extLst>
      <p:ext uri="{BB962C8B-B14F-4D97-AF65-F5344CB8AC3E}">
        <p14:creationId xmlns:p14="http://schemas.microsoft.com/office/powerpoint/2010/main" val="2716633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66EFF-6BD8-240A-06F6-EF920510DBB9}"/>
              </a:ext>
            </a:extLst>
          </p:cNvPr>
          <p:cNvSpPr>
            <a:spLocks noGrp="1"/>
          </p:cNvSpPr>
          <p:nvPr>
            <p:ph type="title"/>
          </p:nvPr>
        </p:nvSpPr>
        <p:spPr/>
        <p:txBody>
          <a:bodyPr/>
          <a:lstStyle/>
          <a:p>
            <a:r>
              <a:rPr lang="nb-NO" dirty="0"/>
              <a:t>Negative </a:t>
            </a:r>
            <a:r>
              <a:rPr lang="nb-NO" dirty="0" err="1"/>
              <a:t>eksternaliteter</a:t>
            </a:r>
            <a:endParaRPr lang="nb-NO" dirty="0"/>
          </a:p>
        </p:txBody>
      </p:sp>
      <p:sp>
        <p:nvSpPr>
          <p:cNvPr id="3" name="Content Placeholder 2">
            <a:extLst>
              <a:ext uri="{FF2B5EF4-FFF2-40B4-BE49-F238E27FC236}">
                <a16:creationId xmlns:a16="http://schemas.microsoft.com/office/drawing/2014/main" id="{6BD9757D-B603-D212-4726-88853FD973DA}"/>
              </a:ext>
            </a:extLst>
          </p:cNvPr>
          <p:cNvSpPr>
            <a:spLocks noGrp="1"/>
          </p:cNvSpPr>
          <p:nvPr>
            <p:ph idx="1"/>
          </p:nvPr>
        </p:nvSpPr>
        <p:spPr/>
        <p:txBody>
          <a:bodyPr/>
          <a:lstStyle/>
          <a:p>
            <a:r>
              <a:rPr lang="nb-NO" dirty="0"/>
              <a:t>Dette oppstår når en økonomisk aktivitet påfører kostnader på andre uten at disse kostnadene reflekteres i markedsprisen. </a:t>
            </a:r>
          </a:p>
          <a:p>
            <a:r>
              <a:rPr lang="nb-NO" dirty="0"/>
              <a:t>Eksempler inkluderer forurensning fra fabrikker, støy fra byggeplasser, og helserisiko fra røyking.</a:t>
            </a:r>
          </a:p>
          <a:p>
            <a:r>
              <a:rPr lang="nb-NO" dirty="0"/>
              <a:t>F.eks., når en fabrikk forurenser en elv, påvirker det fiskerne og lokalsamfunnet negativt, men fabrikkens produksjonskostnader inkluderer ikke denne skaden.</a:t>
            </a:r>
          </a:p>
        </p:txBody>
      </p:sp>
    </p:spTree>
    <p:extLst>
      <p:ext uri="{BB962C8B-B14F-4D97-AF65-F5344CB8AC3E}">
        <p14:creationId xmlns:p14="http://schemas.microsoft.com/office/powerpoint/2010/main" val="3787675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21768-3689-1E1C-F065-567DC2ADFB0E}"/>
              </a:ext>
            </a:extLst>
          </p:cNvPr>
          <p:cNvSpPr>
            <a:spLocks noGrp="1"/>
          </p:cNvSpPr>
          <p:nvPr>
            <p:ph type="title"/>
          </p:nvPr>
        </p:nvSpPr>
        <p:spPr/>
        <p:txBody>
          <a:bodyPr/>
          <a:lstStyle/>
          <a:p>
            <a:r>
              <a:rPr lang="nb-NO" dirty="0"/>
              <a:t>Positive </a:t>
            </a:r>
            <a:r>
              <a:rPr lang="nb-NO" dirty="0" err="1"/>
              <a:t>eksternaliteter</a:t>
            </a:r>
            <a:endParaRPr lang="nb-NO" dirty="0"/>
          </a:p>
        </p:txBody>
      </p:sp>
      <p:sp>
        <p:nvSpPr>
          <p:cNvPr id="3" name="Content Placeholder 2">
            <a:extLst>
              <a:ext uri="{FF2B5EF4-FFF2-40B4-BE49-F238E27FC236}">
                <a16:creationId xmlns:a16="http://schemas.microsoft.com/office/drawing/2014/main" id="{780ED100-E4FA-9908-1A88-0E7E18959F3A}"/>
              </a:ext>
            </a:extLst>
          </p:cNvPr>
          <p:cNvSpPr>
            <a:spLocks noGrp="1"/>
          </p:cNvSpPr>
          <p:nvPr>
            <p:ph idx="1"/>
          </p:nvPr>
        </p:nvSpPr>
        <p:spPr/>
        <p:txBody>
          <a:bodyPr/>
          <a:lstStyle/>
          <a:p>
            <a:pPr>
              <a:buFont typeface="Arial" panose="020B0604020202020204" pitchFamily="34" charset="0"/>
              <a:buChar char="•"/>
            </a:pPr>
            <a:r>
              <a:rPr lang="nb-NO" dirty="0"/>
              <a:t>Dette oppstår når en økonomisk aktivitet gir fordeler til andre uten at disse fordelene reflekteres i markedsprisen. </a:t>
            </a:r>
          </a:p>
          <a:p>
            <a:pPr>
              <a:buFont typeface="Arial" panose="020B0604020202020204" pitchFamily="34" charset="0"/>
              <a:buChar char="•"/>
            </a:pPr>
            <a:r>
              <a:rPr lang="nb-NO" dirty="0"/>
              <a:t>Eksempler inkluderer utdanning, vaksinasjon og forsknings- og utviklingsaktiviteter.</a:t>
            </a:r>
          </a:p>
          <a:p>
            <a:pPr>
              <a:buFont typeface="Arial" panose="020B0604020202020204" pitchFamily="34" charset="0"/>
              <a:buChar char="•"/>
            </a:pPr>
            <a:r>
              <a:rPr lang="nb-NO" dirty="0"/>
              <a:t>F.eks., når en person blir utdannet, kan hele samfunnet dra nytte av økt produktivitet og innovasjon, men kostnadene for utdanning dekkes ikke nødvendigvis av samfunnet.</a:t>
            </a:r>
          </a:p>
          <a:p>
            <a:endParaRPr lang="nb-NO" dirty="0"/>
          </a:p>
        </p:txBody>
      </p:sp>
    </p:spTree>
    <p:extLst>
      <p:ext uri="{BB962C8B-B14F-4D97-AF65-F5344CB8AC3E}">
        <p14:creationId xmlns:p14="http://schemas.microsoft.com/office/powerpoint/2010/main" val="1329190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96966-13FA-AA70-E0F4-8DBCAD1262AB}"/>
              </a:ext>
            </a:extLst>
          </p:cNvPr>
          <p:cNvSpPr>
            <a:spLocks noGrp="1"/>
          </p:cNvSpPr>
          <p:nvPr>
            <p:ph type="title"/>
          </p:nvPr>
        </p:nvSpPr>
        <p:spPr/>
        <p:txBody>
          <a:bodyPr/>
          <a:lstStyle/>
          <a:p>
            <a:r>
              <a:rPr lang="nb-NO" dirty="0"/>
              <a:t>Løsninger for </a:t>
            </a:r>
            <a:r>
              <a:rPr lang="nb-NO" dirty="0" err="1"/>
              <a:t>eksternaliteter</a:t>
            </a:r>
            <a:r>
              <a:rPr lang="nb-NO" dirty="0"/>
              <a:t>:</a:t>
            </a:r>
          </a:p>
        </p:txBody>
      </p:sp>
      <p:sp>
        <p:nvSpPr>
          <p:cNvPr id="3" name="Content Placeholder 2">
            <a:extLst>
              <a:ext uri="{FF2B5EF4-FFF2-40B4-BE49-F238E27FC236}">
                <a16:creationId xmlns:a16="http://schemas.microsoft.com/office/drawing/2014/main" id="{E8AB92BF-2A10-0BE0-8CE0-202DD4BE8326}"/>
              </a:ext>
            </a:extLst>
          </p:cNvPr>
          <p:cNvSpPr>
            <a:spLocks noGrp="1"/>
          </p:cNvSpPr>
          <p:nvPr>
            <p:ph idx="1"/>
          </p:nvPr>
        </p:nvSpPr>
        <p:spPr/>
        <p:txBody>
          <a:bodyPr/>
          <a:lstStyle/>
          <a:p>
            <a:r>
              <a:rPr lang="nb-NO" sz="1800" b="1" dirty="0"/>
              <a:t>Reguleringer og lover: </a:t>
            </a:r>
            <a:r>
              <a:rPr lang="nb-NO" sz="1800" dirty="0"/>
              <a:t>Myndighetene kan innføre regler som begrenser negative </a:t>
            </a:r>
            <a:r>
              <a:rPr lang="nb-NO" sz="1800" dirty="0" err="1"/>
              <a:t>eksternaliteter</a:t>
            </a:r>
            <a:r>
              <a:rPr lang="nb-NO" sz="1800" dirty="0"/>
              <a:t>, som miljøreguleringer og utslippsgrenser.</a:t>
            </a:r>
          </a:p>
          <a:p>
            <a:endParaRPr lang="nb-NO" sz="1800" dirty="0"/>
          </a:p>
          <a:p>
            <a:r>
              <a:rPr lang="nb-NO" sz="1800" b="1" dirty="0"/>
              <a:t>Skatter og avgifter: </a:t>
            </a:r>
            <a:r>
              <a:rPr lang="nb-NO" sz="1800" dirty="0"/>
              <a:t>Myndighetene kan ilegge skatter eller avgifter på aktiviteter som skaper negative </a:t>
            </a:r>
            <a:r>
              <a:rPr lang="nb-NO" sz="1800" dirty="0" err="1"/>
              <a:t>eksternaliteter</a:t>
            </a:r>
            <a:r>
              <a:rPr lang="nb-NO" sz="1800" dirty="0"/>
              <a:t> (for eksempel karbonavgift) for å redusere deres forekomst.</a:t>
            </a:r>
          </a:p>
          <a:p>
            <a:endParaRPr lang="nb-NO" sz="1800" dirty="0"/>
          </a:p>
          <a:p>
            <a:r>
              <a:rPr lang="nb-NO" sz="1800" b="1" dirty="0"/>
              <a:t>Subsidier og insentiver: </a:t>
            </a:r>
            <a:r>
              <a:rPr lang="nb-NO" sz="1800" dirty="0"/>
              <a:t>Myndighetene kan gi subsidier eller insentiver for aktiviteter som skaper positive </a:t>
            </a:r>
            <a:r>
              <a:rPr lang="nb-NO" sz="1800" dirty="0" err="1"/>
              <a:t>eksternaliteter</a:t>
            </a:r>
            <a:r>
              <a:rPr lang="nb-NO" sz="1800" dirty="0"/>
              <a:t>, som utdanningstilskudd og forskningsstipender.</a:t>
            </a:r>
          </a:p>
        </p:txBody>
      </p:sp>
    </p:spTree>
    <p:extLst>
      <p:ext uri="{BB962C8B-B14F-4D97-AF65-F5344CB8AC3E}">
        <p14:creationId xmlns:p14="http://schemas.microsoft.com/office/powerpoint/2010/main" val="35809000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6189C-428C-4100-97D7-CF997AB9E42C}"/>
              </a:ext>
            </a:extLst>
          </p:cNvPr>
          <p:cNvSpPr>
            <a:spLocks noGrp="1"/>
          </p:cNvSpPr>
          <p:nvPr>
            <p:ph type="title"/>
          </p:nvPr>
        </p:nvSpPr>
        <p:spPr/>
        <p:txBody>
          <a:bodyPr/>
          <a:lstStyle/>
          <a:p>
            <a:r>
              <a:rPr lang="nb-NO" dirty="0" err="1"/>
              <a:t>Eksternaliteter</a:t>
            </a:r>
            <a:endParaRPr lang="nb-NO" dirty="0"/>
          </a:p>
        </p:txBody>
      </p:sp>
      <p:sp>
        <p:nvSpPr>
          <p:cNvPr id="3" name="Content Placeholder 2">
            <a:extLst>
              <a:ext uri="{FF2B5EF4-FFF2-40B4-BE49-F238E27FC236}">
                <a16:creationId xmlns:a16="http://schemas.microsoft.com/office/drawing/2014/main" id="{27F18C25-C189-49C6-9E85-50C7B2FF4420}"/>
              </a:ext>
            </a:extLst>
          </p:cNvPr>
          <p:cNvSpPr>
            <a:spLocks noGrp="1"/>
          </p:cNvSpPr>
          <p:nvPr>
            <p:ph idx="1"/>
          </p:nvPr>
        </p:nvSpPr>
        <p:spPr/>
        <p:txBody>
          <a:bodyPr/>
          <a:lstStyle/>
          <a:p>
            <a:r>
              <a:rPr lang="nb-NO" dirty="0"/>
              <a:t>Video:</a:t>
            </a:r>
          </a:p>
          <a:p>
            <a:r>
              <a:rPr lang="nb-NO" dirty="0">
                <a:hlinkClick r:id="rId2"/>
              </a:rPr>
              <a:t>https://www.youtube.com/watch?v=JXsrqr6wjsg</a:t>
            </a:r>
            <a:endParaRPr lang="nb-NO" dirty="0"/>
          </a:p>
          <a:p>
            <a:pPr marL="0" indent="0">
              <a:buNone/>
            </a:pPr>
            <a:endParaRPr lang="nb-NO" dirty="0"/>
          </a:p>
        </p:txBody>
      </p:sp>
    </p:spTree>
    <p:extLst>
      <p:ext uri="{BB962C8B-B14F-4D97-AF65-F5344CB8AC3E}">
        <p14:creationId xmlns:p14="http://schemas.microsoft.com/office/powerpoint/2010/main" val="4061830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04ACB-9338-4D06-A4B8-07BE263356D9}"/>
              </a:ext>
            </a:extLst>
          </p:cNvPr>
          <p:cNvSpPr>
            <a:spLocks noGrp="1"/>
          </p:cNvSpPr>
          <p:nvPr>
            <p:ph type="title"/>
          </p:nvPr>
        </p:nvSpPr>
        <p:spPr/>
        <p:txBody>
          <a:bodyPr/>
          <a:lstStyle/>
          <a:p>
            <a:r>
              <a:rPr lang="nb-NO" dirty="0" err="1"/>
              <a:t>Eksternaliteter</a:t>
            </a:r>
            <a:r>
              <a:rPr lang="nb-NO" dirty="0"/>
              <a:t>, </a:t>
            </a:r>
            <a:r>
              <a:rPr lang="nb-NO" dirty="0" err="1"/>
              <a:t>kap</a:t>
            </a:r>
            <a:r>
              <a:rPr lang="nb-NO" dirty="0"/>
              <a:t> 8.4</a:t>
            </a:r>
          </a:p>
        </p:txBody>
      </p:sp>
      <p:sp>
        <p:nvSpPr>
          <p:cNvPr id="3" name="Content Placeholder 2">
            <a:extLst>
              <a:ext uri="{FF2B5EF4-FFF2-40B4-BE49-F238E27FC236}">
                <a16:creationId xmlns:a16="http://schemas.microsoft.com/office/drawing/2014/main" id="{401F452D-2D20-4FB2-82B7-501839540088}"/>
              </a:ext>
            </a:extLst>
          </p:cNvPr>
          <p:cNvSpPr>
            <a:spLocks noGrp="1"/>
          </p:cNvSpPr>
          <p:nvPr>
            <p:ph idx="1"/>
          </p:nvPr>
        </p:nvSpPr>
        <p:spPr/>
        <p:txBody>
          <a:bodyPr/>
          <a:lstStyle/>
          <a:p>
            <a:pPr marL="0" indent="0">
              <a:buNone/>
            </a:pPr>
            <a:endParaRPr lang="nb-NO" dirty="0"/>
          </a:p>
          <a:p>
            <a:r>
              <a:rPr lang="nb-NO" dirty="0"/>
              <a:t>«Samfunnsansvarlig forretningsdrift vil si å ta ansvar for de negative </a:t>
            </a:r>
            <a:r>
              <a:rPr lang="nb-NO" dirty="0" err="1"/>
              <a:t>eksternalitetene</a:t>
            </a:r>
            <a:r>
              <a:rPr lang="nb-NO" dirty="0"/>
              <a:t> som virksomheter skaper – med ander ord å sørge for at virksomheten har en positiv nettoeffekt på samfunnet.» (s. 200)</a:t>
            </a:r>
          </a:p>
          <a:p>
            <a:r>
              <a:rPr lang="nb-NO" dirty="0"/>
              <a:t>Negative </a:t>
            </a:r>
            <a:r>
              <a:rPr lang="nb-NO" dirty="0" err="1"/>
              <a:t>eksteraliteter</a:t>
            </a:r>
            <a:r>
              <a:rPr lang="nb-NO" dirty="0"/>
              <a:t>  </a:t>
            </a:r>
          </a:p>
          <a:p>
            <a:r>
              <a:rPr lang="nb-NO" dirty="0" err="1"/>
              <a:t>Postitive</a:t>
            </a:r>
            <a:r>
              <a:rPr lang="nb-NO" dirty="0"/>
              <a:t> </a:t>
            </a:r>
            <a:r>
              <a:rPr lang="nb-NO" dirty="0" err="1"/>
              <a:t>eksternaliteter</a:t>
            </a:r>
            <a:r>
              <a:rPr lang="nb-NO" dirty="0"/>
              <a:t> </a:t>
            </a:r>
          </a:p>
        </p:txBody>
      </p:sp>
      <p:sp>
        <p:nvSpPr>
          <p:cNvPr id="4" name="Arrow: Down 3">
            <a:extLst>
              <a:ext uri="{FF2B5EF4-FFF2-40B4-BE49-F238E27FC236}">
                <a16:creationId xmlns:a16="http://schemas.microsoft.com/office/drawing/2014/main" id="{080CCC05-4EA0-4386-A5F3-9F9AE30F4E8D}"/>
              </a:ext>
            </a:extLst>
          </p:cNvPr>
          <p:cNvSpPr/>
          <p:nvPr/>
        </p:nvSpPr>
        <p:spPr>
          <a:xfrm>
            <a:off x="3999337" y="3037421"/>
            <a:ext cx="286512" cy="280416"/>
          </a:xfrm>
          <a:prstGeom prst="downArrow">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5" name="Arrow: Up 4">
            <a:extLst>
              <a:ext uri="{FF2B5EF4-FFF2-40B4-BE49-F238E27FC236}">
                <a16:creationId xmlns:a16="http://schemas.microsoft.com/office/drawing/2014/main" id="{8A9A73CC-F20B-43D5-8A49-A93504FBA3C3}"/>
              </a:ext>
            </a:extLst>
          </p:cNvPr>
          <p:cNvSpPr/>
          <p:nvPr/>
        </p:nvSpPr>
        <p:spPr>
          <a:xfrm>
            <a:off x="4035375" y="3477162"/>
            <a:ext cx="286512" cy="329184"/>
          </a:xfrm>
          <a:prstGeom prst="upArrow">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Tree>
    <p:extLst>
      <p:ext uri="{BB962C8B-B14F-4D97-AF65-F5344CB8AC3E}">
        <p14:creationId xmlns:p14="http://schemas.microsoft.com/office/powerpoint/2010/main" val="8565144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197E6-1AFE-4E79-A7AA-8306FAFD6104}"/>
              </a:ext>
            </a:extLst>
          </p:cNvPr>
          <p:cNvSpPr>
            <a:spLocks noGrp="1"/>
          </p:cNvSpPr>
          <p:nvPr>
            <p:ph type="title"/>
          </p:nvPr>
        </p:nvSpPr>
        <p:spPr>
          <a:xfrm>
            <a:off x="795839" y="298339"/>
            <a:ext cx="8418747" cy="648512"/>
          </a:xfrm>
        </p:spPr>
        <p:txBody>
          <a:bodyPr/>
          <a:lstStyle/>
          <a:p>
            <a:r>
              <a:rPr lang="nb-NO" dirty="0"/>
              <a:t>Oppgave 1: </a:t>
            </a:r>
            <a:r>
              <a:rPr lang="nb-NO" dirty="0" err="1"/>
              <a:t>Eksternalitet</a:t>
            </a:r>
            <a:endParaRPr lang="nb-NO" sz="900" dirty="0"/>
          </a:p>
        </p:txBody>
      </p:sp>
      <p:sp>
        <p:nvSpPr>
          <p:cNvPr id="3" name="Content Placeholder 2">
            <a:extLst>
              <a:ext uri="{FF2B5EF4-FFF2-40B4-BE49-F238E27FC236}">
                <a16:creationId xmlns:a16="http://schemas.microsoft.com/office/drawing/2014/main" id="{808CC8D2-9D05-46E7-8E97-E7D174D95619}"/>
              </a:ext>
            </a:extLst>
          </p:cNvPr>
          <p:cNvSpPr>
            <a:spLocks noGrp="1"/>
          </p:cNvSpPr>
          <p:nvPr>
            <p:ph idx="1"/>
          </p:nvPr>
        </p:nvSpPr>
        <p:spPr/>
        <p:txBody>
          <a:bodyPr/>
          <a:lstStyle/>
          <a:p>
            <a:r>
              <a:rPr lang="nb-NO" dirty="0"/>
              <a:t>Eksempler på </a:t>
            </a:r>
            <a:r>
              <a:rPr lang="nb-NO" dirty="0" err="1"/>
              <a:t>eksternaliteter</a:t>
            </a:r>
            <a:r>
              <a:rPr lang="nb-NO" dirty="0"/>
              <a:t>: positiv eller negativ - velg</a:t>
            </a:r>
          </a:p>
          <a:p>
            <a:r>
              <a:rPr lang="nb-NO" sz="1050" dirty="0"/>
              <a:t>a</a:t>
            </a:r>
            <a:r>
              <a:rPr lang="nb-NO" sz="1400" dirty="0"/>
              <a:t>) vaksinasjon</a:t>
            </a:r>
          </a:p>
          <a:p>
            <a:r>
              <a:rPr lang="nb-NO" sz="1400" dirty="0"/>
              <a:t>b) sunn livsstil (mindre fravær)</a:t>
            </a:r>
          </a:p>
          <a:p>
            <a:r>
              <a:rPr lang="nb-NO" sz="1400" dirty="0"/>
              <a:t>c) utdannelse</a:t>
            </a:r>
          </a:p>
          <a:p>
            <a:r>
              <a:rPr lang="nb-NO" sz="1400" dirty="0"/>
              <a:t>d) teknologi-spredning</a:t>
            </a:r>
          </a:p>
          <a:p>
            <a:r>
              <a:rPr lang="nb-NO" sz="1400" dirty="0"/>
              <a:t>e) røyking</a:t>
            </a:r>
          </a:p>
          <a:p>
            <a:r>
              <a:rPr lang="nb-NO" sz="1400" dirty="0"/>
              <a:t>f) forurensning</a:t>
            </a:r>
          </a:p>
          <a:p>
            <a:r>
              <a:rPr lang="nb-NO" sz="1400" dirty="0"/>
              <a:t>g) oljeutvinning på fiskefelt</a:t>
            </a:r>
          </a:p>
          <a:p>
            <a:r>
              <a:rPr lang="nb-NO" sz="1400" dirty="0"/>
              <a:t>h) gatearbeid nær næringseiendom</a:t>
            </a:r>
          </a:p>
          <a:p>
            <a:pPr marL="0" indent="0">
              <a:buNone/>
            </a:pPr>
            <a:endParaRPr lang="nb-NO" sz="1050" dirty="0"/>
          </a:p>
          <a:p>
            <a:r>
              <a:rPr lang="nb-NO" sz="800" dirty="0"/>
              <a:t>Inspirasjon for denne oppgaven: GRAMSTAD, A. G. Eksterne virkninger og kollektive goder. PPT presentasjon, Universitetet i Oslo, 17.10. 2013</a:t>
            </a:r>
          </a:p>
          <a:p>
            <a:endParaRPr lang="nb-NO" dirty="0"/>
          </a:p>
        </p:txBody>
      </p:sp>
    </p:spTree>
    <p:extLst>
      <p:ext uri="{BB962C8B-B14F-4D97-AF65-F5344CB8AC3E}">
        <p14:creationId xmlns:p14="http://schemas.microsoft.com/office/powerpoint/2010/main" val="23084060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CFE41-7801-43DC-AAFD-75967D3B130D}"/>
              </a:ext>
            </a:extLst>
          </p:cNvPr>
          <p:cNvSpPr>
            <a:spLocks noGrp="1"/>
          </p:cNvSpPr>
          <p:nvPr>
            <p:ph type="title"/>
          </p:nvPr>
        </p:nvSpPr>
        <p:spPr>
          <a:xfrm>
            <a:off x="982193" y="298340"/>
            <a:ext cx="8418747" cy="646331"/>
          </a:xfrm>
        </p:spPr>
        <p:txBody>
          <a:bodyPr/>
          <a:lstStyle/>
          <a:p>
            <a:r>
              <a:rPr lang="nb-NO" dirty="0"/>
              <a:t>Oppgave 2: </a:t>
            </a:r>
            <a:r>
              <a:rPr lang="nb-NO" dirty="0" err="1"/>
              <a:t>Eksternalitet</a:t>
            </a:r>
            <a:endParaRPr lang="nb-NO" sz="1000" dirty="0"/>
          </a:p>
        </p:txBody>
      </p:sp>
      <p:sp>
        <p:nvSpPr>
          <p:cNvPr id="3" name="Content Placeholder 2">
            <a:extLst>
              <a:ext uri="{FF2B5EF4-FFF2-40B4-BE49-F238E27FC236}">
                <a16:creationId xmlns:a16="http://schemas.microsoft.com/office/drawing/2014/main" id="{BA3AFBAE-7E58-4CBB-B072-6AD8EF8355FC}"/>
              </a:ext>
            </a:extLst>
          </p:cNvPr>
          <p:cNvSpPr>
            <a:spLocks noGrp="1"/>
          </p:cNvSpPr>
          <p:nvPr>
            <p:ph idx="1"/>
          </p:nvPr>
        </p:nvSpPr>
        <p:spPr/>
        <p:txBody>
          <a:bodyPr/>
          <a:lstStyle/>
          <a:p>
            <a:r>
              <a:rPr lang="nb-NO" sz="2000" dirty="0" err="1"/>
              <a:t>Eksternaliteter</a:t>
            </a:r>
            <a:r>
              <a:rPr lang="nb-NO" sz="2000" dirty="0"/>
              <a:t> knyttet til </a:t>
            </a:r>
            <a:r>
              <a:rPr lang="nb-NO" sz="2000" dirty="0" err="1"/>
              <a:t>SUVer</a:t>
            </a:r>
            <a:endParaRPr lang="nb-NO" sz="2000" dirty="0"/>
          </a:p>
          <a:p>
            <a:r>
              <a:rPr lang="nb-NO" sz="2000" dirty="0"/>
              <a:t>En typisk bilfører i dag, bruker en bil med en vekt på </a:t>
            </a:r>
            <a:r>
              <a:rPr lang="nb-NO" sz="2000" dirty="0" err="1"/>
              <a:t>ca</a:t>
            </a:r>
            <a:r>
              <a:rPr lang="nb-NO" sz="2000" dirty="0"/>
              <a:t> 1850 kg. En av de største påvirkningsfaktorene i forhold til utviklingen av bilstørrelse, er såkalte </a:t>
            </a:r>
            <a:r>
              <a:rPr lang="nb-NO" sz="2000" dirty="0" err="1"/>
              <a:t>SUVer</a:t>
            </a:r>
            <a:r>
              <a:rPr lang="nb-NO" sz="2000" dirty="0"/>
              <a:t> (sport </a:t>
            </a:r>
            <a:r>
              <a:rPr lang="nb-NO" sz="2000" dirty="0" err="1"/>
              <a:t>utility</a:t>
            </a:r>
            <a:r>
              <a:rPr lang="nb-NO" sz="2000" dirty="0"/>
              <a:t> </a:t>
            </a:r>
            <a:r>
              <a:rPr lang="nb-NO" sz="2000" dirty="0" err="1"/>
              <a:t>vehicle</a:t>
            </a:r>
            <a:r>
              <a:rPr lang="nb-NO" sz="2000" dirty="0"/>
              <a:t>), med en gjennomsnittsvekt på over to tonn.</a:t>
            </a:r>
          </a:p>
          <a:p>
            <a:pPr marL="0" indent="0">
              <a:buNone/>
            </a:pPr>
            <a:endParaRPr lang="nb-NO" sz="2000" dirty="0"/>
          </a:p>
          <a:p>
            <a:r>
              <a:rPr lang="nb-NO" sz="1400" dirty="0"/>
              <a:t>1)     Kan du finne noen negative </a:t>
            </a:r>
            <a:r>
              <a:rPr lang="nb-NO" sz="1400" dirty="0" err="1"/>
              <a:t>eksternaliteter</a:t>
            </a:r>
            <a:r>
              <a:rPr lang="nb-NO" sz="1400" dirty="0"/>
              <a:t> knyttet til bruken av </a:t>
            </a:r>
            <a:r>
              <a:rPr lang="nb-NO" sz="1400" dirty="0" err="1"/>
              <a:t>SUVer</a:t>
            </a:r>
            <a:r>
              <a:rPr lang="nb-NO" sz="1400" dirty="0"/>
              <a:t>?</a:t>
            </a:r>
          </a:p>
          <a:p>
            <a:r>
              <a:rPr lang="nb-NO" sz="1400" dirty="0"/>
              <a:t>2)     Beskriv disse negative </a:t>
            </a:r>
            <a:r>
              <a:rPr lang="nb-NO" sz="1400" dirty="0" err="1"/>
              <a:t>eksternalitetene</a:t>
            </a:r>
            <a:r>
              <a:rPr lang="nb-NO" sz="1400" dirty="0"/>
              <a:t>.</a:t>
            </a:r>
          </a:p>
          <a:p>
            <a:r>
              <a:rPr lang="nb-NO" sz="1400" dirty="0"/>
              <a:t>3)     Kan du finne noen positive </a:t>
            </a:r>
            <a:r>
              <a:rPr lang="nb-NO" sz="1400" dirty="0" err="1"/>
              <a:t>eksternaliteter</a:t>
            </a:r>
            <a:r>
              <a:rPr lang="nb-NO" sz="1400" dirty="0"/>
              <a:t> knyttet til bruken av </a:t>
            </a:r>
            <a:r>
              <a:rPr lang="nb-NO" sz="1400" dirty="0" err="1"/>
              <a:t>SUVer</a:t>
            </a:r>
            <a:r>
              <a:rPr lang="nb-NO" sz="1400" dirty="0"/>
              <a:t>?</a:t>
            </a:r>
          </a:p>
          <a:p>
            <a:endParaRPr lang="nb-NO" dirty="0"/>
          </a:p>
        </p:txBody>
      </p:sp>
    </p:spTree>
    <p:extLst>
      <p:ext uri="{BB962C8B-B14F-4D97-AF65-F5344CB8AC3E}">
        <p14:creationId xmlns:p14="http://schemas.microsoft.com/office/powerpoint/2010/main" val="2430798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55D4B-8174-EAFE-A56B-9AD3BC6A9B6A}"/>
              </a:ext>
            </a:extLst>
          </p:cNvPr>
          <p:cNvSpPr>
            <a:spLocks noGrp="1"/>
          </p:cNvSpPr>
          <p:nvPr>
            <p:ph type="title"/>
          </p:nvPr>
        </p:nvSpPr>
        <p:spPr>
          <a:xfrm>
            <a:off x="249043" y="205979"/>
            <a:ext cx="8552985" cy="646331"/>
          </a:xfrm>
        </p:spPr>
        <p:txBody>
          <a:bodyPr anchor="t">
            <a:normAutofit/>
          </a:bodyPr>
          <a:lstStyle/>
          <a:p>
            <a:r>
              <a:rPr lang="nb-NO" dirty="0"/>
              <a:t>Menti.com</a:t>
            </a:r>
          </a:p>
        </p:txBody>
      </p:sp>
      <p:sp>
        <p:nvSpPr>
          <p:cNvPr id="3" name="Content Placeholder 2">
            <a:extLst>
              <a:ext uri="{FF2B5EF4-FFF2-40B4-BE49-F238E27FC236}">
                <a16:creationId xmlns:a16="http://schemas.microsoft.com/office/drawing/2014/main" id="{9A2BEF0A-0094-38E0-A45C-8F591A79C981}"/>
              </a:ext>
            </a:extLst>
          </p:cNvPr>
          <p:cNvSpPr>
            <a:spLocks noGrp="1"/>
          </p:cNvSpPr>
          <p:nvPr>
            <p:ph sz="half" idx="1"/>
          </p:nvPr>
        </p:nvSpPr>
        <p:spPr>
          <a:xfrm>
            <a:off x="249043" y="1200151"/>
            <a:ext cx="4038600" cy="3394472"/>
          </a:xfrm>
        </p:spPr>
        <p:txBody>
          <a:bodyPr>
            <a:normAutofit/>
          </a:bodyPr>
          <a:lstStyle/>
          <a:p>
            <a:r>
              <a:rPr lang="nb-NO" dirty="0"/>
              <a:t>FN</a:t>
            </a:r>
          </a:p>
          <a:p>
            <a:r>
              <a:rPr lang="nb-NO" dirty="0"/>
              <a:t>Hva jeg lærte nytt om FN som organisasjon, og om FNs 17 mål, forrige uke?</a:t>
            </a:r>
          </a:p>
          <a:p>
            <a:endParaRPr lang="nb-NO" dirty="0"/>
          </a:p>
        </p:txBody>
      </p:sp>
      <p:pic>
        <p:nvPicPr>
          <p:cNvPr id="5" name="Picture 4">
            <a:extLst>
              <a:ext uri="{FF2B5EF4-FFF2-40B4-BE49-F238E27FC236}">
                <a16:creationId xmlns:a16="http://schemas.microsoft.com/office/drawing/2014/main" id="{F1F1FE44-5026-0A75-486F-5E00AC06DEBA}"/>
              </a:ext>
            </a:extLst>
          </p:cNvPr>
          <p:cNvPicPr>
            <a:picLocks noChangeAspect="1"/>
          </p:cNvPicPr>
          <p:nvPr/>
        </p:nvPicPr>
        <p:blipFill>
          <a:blip r:embed="rId2"/>
          <a:stretch>
            <a:fillRect/>
          </a:stretch>
        </p:blipFill>
        <p:spPr>
          <a:xfrm>
            <a:off x="4736261" y="1200151"/>
            <a:ext cx="3446164" cy="3394472"/>
          </a:xfrm>
          <a:prstGeom prst="rect">
            <a:avLst/>
          </a:prstGeom>
          <a:noFill/>
        </p:spPr>
      </p:pic>
    </p:spTree>
    <p:extLst>
      <p:ext uri="{BB962C8B-B14F-4D97-AF65-F5344CB8AC3E}">
        <p14:creationId xmlns:p14="http://schemas.microsoft.com/office/powerpoint/2010/main" val="3064933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C6287-C558-03FB-854C-BCEAD93D257E}"/>
              </a:ext>
            </a:extLst>
          </p:cNvPr>
          <p:cNvSpPr>
            <a:spLocks noGrp="1"/>
          </p:cNvSpPr>
          <p:nvPr>
            <p:ph type="title"/>
          </p:nvPr>
        </p:nvSpPr>
        <p:spPr/>
        <p:txBody>
          <a:bodyPr/>
          <a:lstStyle/>
          <a:p>
            <a:r>
              <a:rPr lang="nb-NO" dirty="0"/>
              <a:t>Grupper i klasserommet</a:t>
            </a:r>
          </a:p>
        </p:txBody>
      </p:sp>
      <p:sp>
        <p:nvSpPr>
          <p:cNvPr id="3" name="Content Placeholder 2">
            <a:extLst>
              <a:ext uri="{FF2B5EF4-FFF2-40B4-BE49-F238E27FC236}">
                <a16:creationId xmlns:a16="http://schemas.microsoft.com/office/drawing/2014/main" id="{B77E5B43-DCE3-E598-250D-990D2C864480}"/>
              </a:ext>
            </a:extLst>
          </p:cNvPr>
          <p:cNvSpPr>
            <a:spLocks noGrp="1"/>
          </p:cNvSpPr>
          <p:nvPr>
            <p:ph idx="1"/>
          </p:nvPr>
        </p:nvSpPr>
        <p:spPr/>
        <p:txBody>
          <a:bodyPr/>
          <a:lstStyle/>
          <a:p>
            <a:pPr marL="0" indent="0">
              <a:buNone/>
            </a:pPr>
            <a:r>
              <a:rPr lang="nb-NO" dirty="0"/>
              <a:t>Dere anbefaler å kombinere metodene – noen ganger arbeide i tilfeldig gruppe, andre ganger med personer dere kjenner. </a:t>
            </a:r>
          </a:p>
          <a:p>
            <a:pPr marL="0" indent="0">
              <a:buNone/>
            </a:pPr>
            <a:endParaRPr lang="nb-NO" dirty="0"/>
          </a:p>
          <a:p>
            <a:pPr marL="0" indent="0">
              <a:buNone/>
            </a:pPr>
            <a:r>
              <a:rPr lang="nb-NO" dirty="0"/>
              <a:t>Dere er åpne for å bli flyttet litt rundt, kanskje to og to samtidig, slik at det føles tryggere. </a:t>
            </a:r>
          </a:p>
          <a:p>
            <a:pPr marL="0" indent="0">
              <a:buNone/>
            </a:pPr>
            <a:endParaRPr lang="nb-NO" dirty="0"/>
          </a:p>
          <a:p>
            <a:pPr marL="0" indent="0">
              <a:buNone/>
            </a:pPr>
            <a:r>
              <a:rPr lang="nb-NO" dirty="0"/>
              <a:t>Dere viser en positiv innstilling og ser at dette er viktig erfaring for arbeidslivet. </a:t>
            </a:r>
          </a:p>
          <a:p>
            <a:pPr marL="0" indent="0">
              <a:buNone/>
            </a:pPr>
            <a:endParaRPr lang="nb-NO" dirty="0"/>
          </a:p>
        </p:txBody>
      </p:sp>
    </p:spTree>
    <p:extLst>
      <p:ext uri="{BB962C8B-B14F-4D97-AF65-F5344CB8AC3E}">
        <p14:creationId xmlns:p14="http://schemas.microsoft.com/office/powerpoint/2010/main" val="1023069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7F6E3-482B-673C-20BF-29A3FA6EF80B}"/>
              </a:ext>
            </a:extLst>
          </p:cNvPr>
          <p:cNvSpPr>
            <a:spLocks noGrp="1"/>
          </p:cNvSpPr>
          <p:nvPr>
            <p:ph type="title"/>
          </p:nvPr>
        </p:nvSpPr>
        <p:spPr/>
        <p:txBody>
          <a:bodyPr/>
          <a:lstStyle/>
          <a:p>
            <a:r>
              <a:rPr lang="nb-NO" dirty="0"/>
              <a:t>                      Kapittel 8</a:t>
            </a:r>
          </a:p>
        </p:txBody>
      </p:sp>
    </p:spTree>
    <p:extLst>
      <p:ext uri="{BB962C8B-B14F-4D97-AF65-F5344CB8AC3E}">
        <p14:creationId xmlns:p14="http://schemas.microsoft.com/office/powerpoint/2010/main" val="2357626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3D3C1-A25D-A0A2-5238-A236DE7AA65F}"/>
              </a:ext>
            </a:extLst>
          </p:cNvPr>
          <p:cNvSpPr>
            <a:spLocks noGrp="1"/>
          </p:cNvSpPr>
          <p:nvPr>
            <p:ph type="title"/>
          </p:nvPr>
        </p:nvSpPr>
        <p:spPr/>
        <p:txBody>
          <a:bodyPr/>
          <a:lstStyle/>
          <a:p>
            <a:r>
              <a:rPr lang="nb-NO" dirty="0"/>
              <a:t>Oppgave</a:t>
            </a:r>
          </a:p>
        </p:txBody>
      </p:sp>
      <p:sp>
        <p:nvSpPr>
          <p:cNvPr id="3" name="Content Placeholder 2">
            <a:extLst>
              <a:ext uri="{FF2B5EF4-FFF2-40B4-BE49-F238E27FC236}">
                <a16:creationId xmlns:a16="http://schemas.microsoft.com/office/drawing/2014/main" id="{B46C9CEF-8D24-F653-85FB-657C87937286}"/>
              </a:ext>
            </a:extLst>
          </p:cNvPr>
          <p:cNvSpPr>
            <a:spLocks noGrp="1"/>
          </p:cNvSpPr>
          <p:nvPr>
            <p:ph sz="half" idx="1"/>
          </p:nvPr>
        </p:nvSpPr>
        <p:spPr>
          <a:xfrm>
            <a:off x="249042" y="1200151"/>
            <a:ext cx="8498717" cy="3394472"/>
          </a:xfrm>
        </p:spPr>
        <p:txBody>
          <a:bodyPr/>
          <a:lstStyle/>
          <a:p>
            <a:r>
              <a:rPr lang="nb-NO" dirty="0"/>
              <a:t>Forestill deg hvordan ville verden sett ut uten bedrifter?</a:t>
            </a:r>
          </a:p>
          <a:p>
            <a:endParaRPr lang="nb-NO" dirty="0"/>
          </a:p>
          <a:p>
            <a:r>
              <a:rPr lang="nb-NO" sz="1600" dirty="0"/>
              <a:t>Metode: Først tenker du selv, deretter deler du med sidemannen, og til slutt deler vi i plenum.</a:t>
            </a:r>
          </a:p>
          <a:p>
            <a:pPr marL="0" indent="0">
              <a:buNone/>
            </a:pPr>
            <a:endParaRPr lang="nb-NO" dirty="0"/>
          </a:p>
        </p:txBody>
      </p:sp>
    </p:spTree>
    <p:extLst>
      <p:ext uri="{BB962C8B-B14F-4D97-AF65-F5344CB8AC3E}">
        <p14:creationId xmlns:p14="http://schemas.microsoft.com/office/powerpoint/2010/main" val="3972172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D6F75B-70EB-EFAB-F4CD-80CBE80F1A66}"/>
              </a:ext>
            </a:extLst>
          </p:cNvPr>
          <p:cNvSpPr>
            <a:spLocks noGrp="1"/>
          </p:cNvSpPr>
          <p:nvPr>
            <p:ph idx="1"/>
          </p:nvPr>
        </p:nvSpPr>
        <p:spPr/>
        <p:txBody>
          <a:bodyPr/>
          <a:lstStyle/>
          <a:p>
            <a:pPr marL="0" indent="0">
              <a:buNone/>
            </a:pPr>
            <a:endParaRPr lang="nb-NO" dirty="0"/>
          </a:p>
          <a:p>
            <a:r>
              <a:rPr lang="nb-NO" dirty="0"/>
              <a:t>Hvilken ansvar har bedrifter ovenfor av resten av samfunnet?</a:t>
            </a:r>
          </a:p>
          <a:p>
            <a:endParaRPr lang="nb-NO" dirty="0"/>
          </a:p>
          <a:p>
            <a:pPr marL="0" indent="0">
              <a:buNone/>
            </a:pPr>
            <a:endParaRPr lang="nb-NO" dirty="0"/>
          </a:p>
          <a:p>
            <a:endParaRPr lang="nb-NO" dirty="0"/>
          </a:p>
          <a:p>
            <a:r>
              <a:rPr lang="nb-NO" sz="1200" dirty="0"/>
              <a:t>Metode: Først tenker du selv, deretter deler du med sidemannen, og til slutt deler vi i plenum.</a:t>
            </a:r>
          </a:p>
          <a:p>
            <a:endParaRPr lang="nb-NO" dirty="0"/>
          </a:p>
        </p:txBody>
      </p:sp>
      <p:sp>
        <p:nvSpPr>
          <p:cNvPr id="2" name="Title 1">
            <a:extLst>
              <a:ext uri="{FF2B5EF4-FFF2-40B4-BE49-F238E27FC236}">
                <a16:creationId xmlns:a16="http://schemas.microsoft.com/office/drawing/2014/main" id="{BD1E0EBD-40E1-B9B6-AD26-8BE787224CA9}"/>
              </a:ext>
            </a:extLst>
          </p:cNvPr>
          <p:cNvSpPr>
            <a:spLocks noGrp="1"/>
          </p:cNvSpPr>
          <p:nvPr>
            <p:ph type="title"/>
          </p:nvPr>
        </p:nvSpPr>
        <p:spPr>
          <a:xfrm>
            <a:off x="249043" y="205979"/>
            <a:ext cx="8552985" cy="646331"/>
          </a:xfrm>
        </p:spPr>
        <p:txBody>
          <a:bodyPr/>
          <a:lstStyle/>
          <a:p>
            <a:r>
              <a:rPr lang="nb-NO" dirty="0"/>
              <a:t>Oppgave</a:t>
            </a:r>
          </a:p>
        </p:txBody>
      </p:sp>
    </p:spTree>
    <p:extLst>
      <p:ext uri="{BB962C8B-B14F-4D97-AF65-F5344CB8AC3E}">
        <p14:creationId xmlns:p14="http://schemas.microsoft.com/office/powerpoint/2010/main" val="1539562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CF8D0C-79D9-039B-1136-F96469FC3775}"/>
              </a:ext>
            </a:extLst>
          </p:cNvPr>
          <p:cNvSpPr>
            <a:spLocks noGrp="1"/>
          </p:cNvSpPr>
          <p:nvPr>
            <p:ph idx="1"/>
          </p:nvPr>
        </p:nvSpPr>
        <p:spPr/>
        <p:txBody>
          <a:bodyPr/>
          <a:lstStyle/>
          <a:p>
            <a:r>
              <a:rPr lang="nb-NO" dirty="0"/>
              <a:t>Bedrifter er ikke i vakuum</a:t>
            </a:r>
          </a:p>
          <a:p>
            <a:r>
              <a:rPr lang="nb-NO" dirty="0"/>
              <a:t>De har rund Næringsliv, Det sivile liv, Myndighetene (s. 183)</a:t>
            </a:r>
          </a:p>
        </p:txBody>
      </p:sp>
    </p:spTree>
    <p:extLst>
      <p:ext uri="{BB962C8B-B14F-4D97-AF65-F5344CB8AC3E}">
        <p14:creationId xmlns:p14="http://schemas.microsoft.com/office/powerpoint/2010/main" val="3624292703"/>
      </p:ext>
    </p:extLst>
  </p:cSld>
  <p:clrMapOvr>
    <a:masterClrMapping/>
  </p:clrMapOvr>
</p:sld>
</file>

<file path=ppt/theme/theme1.xml><?xml version="1.0" encoding="utf-8"?>
<a:theme xmlns:a="http://schemas.openxmlformats.org/drawingml/2006/main" name="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nu_blaa_stripe_bunn_16_9" id="{06CDA077-D319-284F-8119-D9CA2608E69B}" vid="{5E773DD7-F7CF-F243-90E7-78EC275BD66C}"/>
    </a:ext>
  </a:extLst>
</a:theme>
</file>

<file path=docProps/app.xml><?xml version="1.0" encoding="utf-8"?>
<Properties xmlns="http://schemas.openxmlformats.org/officeDocument/2006/extended-properties" xmlns:vt="http://schemas.openxmlformats.org/officeDocument/2006/docPropsVTypes">
  <Template>ntnu_blaa_stripe_bunn_16_9</Template>
  <TotalTime>0</TotalTime>
  <Words>2250</Words>
  <Application>Microsoft Office PowerPoint</Application>
  <PresentationFormat>On-screen Show (16:9)</PresentationFormat>
  <Paragraphs>212</Paragraphs>
  <Slides>39</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39</vt:i4>
      </vt:variant>
    </vt:vector>
  </HeadingPairs>
  <TitlesOfParts>
    <vt:vector size="41" baseType="lpstr">
      <vt:lpstr>Arial</vt:lpstr>
      <vt:lpstr>Office-tema</vt:lpstr>
      <vt:lpstr>Kapittel 8 </vt:lpstr>
      <vt:lpstr>PowerPoint Presentation</vt:lpstr>
      <vt:lpstr>PowerPoint Presentation</vt:lpstr>
      <vt:lpstr>Menti.com</vt:lpstr>
      <vt:lpstr>Grupper i klasserommet</vt:lpstr>
      <vt:lpstr>                      Kapittel 8</vt:lpstr>
      <vt:lpstr>Oppgave</vt:lpstr>
      <vt:lpstr>Oppgave</vt:lpstr>
      <vt:lpstr>PowerPoint Presentation</vt:lpstr>
      <vt:lpstr>Historien til Corporate Social Responsibility (CSR)</vt:lpstr>
      <vt:lpstr>Samfunnsansvar historie</vt:lpstr>
      <vt:lpstr>Howard Bowen – "The Father of CSR" (1953) </vt:lpstr>
      <vt:lpstr>Milton Friedman</vt:lpstr>
      <vt:lpstr>Milton Friedman</vt:lpstr>
      <vt:lpstr>R. E. Freeman – Stakeholder Theory - 1984</vt:lpstr>
      <vt:lpstr>Archie B. Carolls pyramiden, side 188</vt:lpstr>
      <vt:lpstr>Carrolls CSR-pyramide (1991) </vt:lpstr>
      <vt:lpstr>Archie B. Carroll</vt:lpstr>
      <vt:lpstr>Den triple bunnlinjen – Elkington-1997</vt:lpstr>
      <vt:lpstr>Michael Porter, Mark Kramer (kap. 8.2)</vt:lpstr>
      <vt:lpstr>PowerPoint Presentation</vt:lpstr>
      <vt:lpstr>Hovedprinsiper - CSV</vt:lpstr>
      <vt:lpstr>CSV- Rekonfigurere produkter og markeder </vt:lpstr>
      <vt:lpstr>Yara: Redefinere produktivitetskjedene</vt:lpstr>
      <vt:lpstr>Den lille nøtte fabrikken: Støtte lokal klyngeutvikling </vt:lpstr>
      <vt:lpstr>PowerPoint Presentation</vt:lpstr>
      <vt:lpstr>CSR x CSV</vt:lpstr>
      <vt:lpstr>Michael Porter,  Mark Kramer</vt:lpstr>
      <vt:lpstr>Joel Bakan</vt:lpstr>
      <vt:lpstr>Joel Bakan</vt:lpstr>
      <vt:lpstr>Joel Bakan</vt:lpstr>
      <vt:lpstr>Eksternaliteter, kap. 8.4</vt:lpstr>
      <vt:lpstr>Negative eksternaliteter</vt:lpstr>
      <vt:lpstr>Positive eksternaliteter</vt:lpstr>
      <vt:lpstr>Løsninger for eksternaliteter:</vt:lpstr>
      <vt:lpstr>Eksternaliteter</vt:lpstr>
      <vt:lpstr>Eksternaliteter, kap 8.4</vt:lpstr>
      <vt:lpstr>Oppgave 1: Eksternalitet</vt:lpstr>
      <vt:lpstr>Oppgave 2: Eksternalitet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Kapitel 8, 9 – Pensum A</dc:title>
  <dc:creator>Martina Ortova</dc:creator>
  <cp:lastModifiedBy>Martina Ortova</cp:lastModifiedBy>
  <cp:revision>16</cp:revision>
  <dcterms:created xsi:type="dcterms:W3CDTF">2023-02-13T10:42:58Z</dcterms:created>
  <dcterms:modified xsi:type="dcterms:W3CDTF">2026-02-17T09:07:06Z</dcterms:modified>
</cp:coreProperties>
</file>