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698" r:id="rId5"/>
    <p:sldMasterId id="2147483707" r:id="rId6"/>
    <p:sldMasterId id="2147483729" r:id="rId7"/>
    <p:sldMasterId id="2147483738" r:id="rId8"/>
    <p:sldMasterId id="2147483747" r:id="rId9"/>
  </p:sldMasterIdLst>
  <p:notesMasterIdLst>
    <p:notesMasterId r:id="rId58"/>
  </p:notesMasterIdLst>
  <p:handoutMasterIdLst>
    <p:handoutMasterId r:id="rId59"/>
  </p:handoutMasterIdLst>
  <p:sldIdLst>
    <p:sldId id="313" r:id="rId10"/>
    <p:sldId id="341" r:id="rId11"/>
    <p:sldId id="453" r:id="rId12"/>
    <p:sldId id="454" r:id="rId13"/>
    <p:sldId id="455" r:id="rId14"/>
    <p:sldId id="463" r:id="rId15"/>
    <p:sldId id="456" r:id="rId16"/>
    <p:sldId id="330" r:id="rId17"/>
    <p:sldId id="334" r:id="rId18"/>
    <p:sldId id="332" r:id="rId19"/>
    <p:sldId id="461" r:id="rId20"/>
    <p:sldId id="339" r:id="rId21"/>
    <p:sldId id="460" r:id="rId22"/>
    <p:sldId id="256" r:id="rId23"/>
    <p:sldId id="350" r:id="rId24"/>
    <p:sldId id="457" r:id="rId25"/>
    <p:sldId id="343" r:id="rId26"/>
    <p:sldId id="342" r:id="rId27"/>
    <p:sldId id="340" r:id="rId28"/>
    <p:sldId id="314" r:id="rId29"/>
    <p:sldId id="344" r:id="rId30"/>
    <p:sldId id="345" r:id="rId31"/>
    <p:sldId id="346" r:id="rId32"/>
    <p:sldId id="347" r:id="rId33"/>
    <p:sldId id="348" r:id="rId34"/>
    <p:sldId id="351" r:id="rId35"/>
    <p:sldId id="464" r:id="rId36"/>
    <p:sldId id="446" r:id="rId37"/>
    <p:sldId id="440" r:id="rId38"/>
    <p:sldId id="441" r:id="rId39"/>
    <p:sldId id="442" r:id="rId40"/>
    <p:sldId id="427" r:id="rId41"/>
    <p:sldId id="438" r:id="rId42"/>
    <p:sldId id="426" r:id="rId43"/>
    <p:sldId id="444" r:id="rId44"/>
    <p:sldId id="435" r:id="rId45"/>
    <p:sldId id="431" r:id="rId46"/>
    <p:sldId id="432" r:id="rId47"/>
    <p:sldId id="445" r:id="rId48"/>
    <p:sldId id="420" r:id="rId49"/>
    <p:sldId id="451" r:id="rId50"/>
    <p:sldId id="428" r:id="rId51"/>
    <p:sldId id="429" r:id="rId52"/>
    <p:sldId id="462" r:id="rId53"/>
    <p:sldId id="436" r:id="rId54"/>
    <p:sldId id="452" r:id="rId55"/>
    <p:sldId id="439" r:id="rId56"/>
    <p:sldId id="459" r:id="rId57"/>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E"/>
    <a:srgbClr val="FFFFFF"/>
    <a:srgbClr val="FAF9F6"/>
    <a:srgbClr val="01448C"/>
    <a:srgbClr val="0D4788"/>
    <a:srgbClr val="BCD024"/>
    <a:srgbClr val="43B7B0"/>
    <a:srgbClr val="EBEBEB"/>
    <a:srgbClr val="E6E6E6"/>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3946" autoAdjust="0"/>
  </p:normalViewPr>
  <p:slideViewPr>
    <p:cSldViewPr snapToGrid="0">
      <p:cViewPr varScale="1">
        <p:scale>
          <a:sx n="144" d="100"/>
          <a:sy n="144" d="100"/>
        </p:scale>
        <p:origin x="150" y="456"/>
      </p:cViewPr>
      <p:guideLst/>
    </p:cSldViewPr>
  </p:slideViewPr>
  <p:outlineViewPr>
    <p:cViewPr>
      <p:scale>
        <a:sx n="33" d="100"/>
        <a:sy n="33" d="100"/>
      </p:scale>
      <p:origin x="0" y="-2352"/>
    </p:cViewPr>
    <p:sldLst>
      <p:sld r:id="rId1" collapse="1"/>
    </p:sldLst>
  </p:outlineViewPr>
  <p:notesTextViewPr>
    <p:cViewPr>
      <p:scale>
        <a:sx n="1" d="1"/>
        <a:sy n="1" d="1"/>
      </p:scale>
      <p:origin x="0" y="0"/>
    </p:cViewPr>
  </p:notesTextViewPr>
  <p:notesViewPr>
    <p:cSldViewPr snapToGrid="0">
      <p:cViewPr>
        <p:scale>
          <a:sx n="1" d="2"/>
          <a:sy n="1" d="2"/>
        </p:scale>
        <p:origin x="4112" y="15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2EF38-7CD7-2348-A742-408507303B09}" type="datetimeFigureOut">
              <a:rPr lang="en-NO" smtClean="0"/>
              <a:t>02/10/2026</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AF07A-55DD-B847-8376-306FC873B9BF}" type="datetimeFigureOut">
              <a:rPr lang="en-NO" smtClean="0"/>
              <a:t>02/10/2026</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63BB302-9660-F344-8E4C-44B4ECEB709A}" type="slidenum">
              <a:rPr lang="en-NO" smtClean="0"/>
              <a:t>1</a:t>
            </a:fld>
            <a:endParaRPr lang="en-NO"/>
          </a:p>
        </p:txBody>
      </p:sp>
    </p:spTree>
    <p:extLst>
      <p:ext uri="{BB962C8B-B14F-4D97-AF65-F5344CB8AC3E}">
        <p14:creationId xmlns:p14="http://schemas.microsoft.com/office/powerpoint/2010/main" val="31273392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tnu.no/"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3.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tnu.no/" TargetMode="External"/><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12" name="Straight Connector 11">
            <a:extLst>
              <a:ext uri="{FF2B5EF4-FFF2-40B4-BE49-F238E27FC236}">
                <a16:creationId xmlns:a16="http://schemas.microsoft.com/office/drawing/2014/main" id="{F3188A1F-4814-FE4E-AF70-22B66EFE7F43}"/>
              </a:ext>
              <a:ext uri="{C183D7F6-B498-43B3-948B-1728B52AA6E4}">
                <adec:decorative xmlns:adec="http://schemas.microsoft.com/office/drawing/2017/decorative" val="1"/>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Hovedbygningene i de tre byene NTNU holder til i. Trondheim, Gjøvik og Ålesund.">
            <a:extLst>
              <a:ext uri="{FF2B5EF4-FFF2-40B4-BE49-F238E27FC236}">
                <a16:creationId xmlns:a16="http://schemas.microsoft.com/office/drawing/2014/main" id="{0C75F9CF-9BFC-D849-9DC7-B8C7E29891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10" name="Straight Connector 9">
            <a:extLst>
              <a:ext uri="{FF2B5EF4-FFF2-40B4-BE49-F238E27FC236}">
                <a16:creationId xmlns:a16="http://schemas.microsoft.com/office/drawing/2014/main" id="{82889CAC-BCCA-2740-B035-B66AEC2C0D29}"/>
              </a:ext>
              <a:ext uri="{C183D7F6-B498-43B3-948B-1728B52AA6E4}">
                <adec:decorative xmlns:adec="http://schemas.microsoft.com/office/drawing/2017/decorative" val="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 uri="{C183D7F6-B498-43B3-948B-1728B52AA6E4}">
                <adec:decorative xmlns:adec="http://schemas.microsoft.com/office/drawing/2017/decorative" val="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258265388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32078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79178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0925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79848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761880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189172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84105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332057"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5920057"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694497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25354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26368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EEE41C-B295-67DB-6F25-6C3EB2BA2FBC}"/>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4" name="Plassholder for tekst 3">
            <a:extLst>
              <a:ext uri="{FF2B5EF4-FFF2-40B4-BE49-F238E27FC236}">
                <a16:creationId xmlns:a16="http://schemas.microsoft.com/office/drawing/2014/main" id="{38CC53E6-4FA2-1E0E-7F9B-EE33617C7D91}"/>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61065184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18555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562557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576289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798612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646362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951394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644529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26591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srcRect/>
          <a:stretch/>
        </p:blipFill>
        <p:spPr>
          <a:xfrm>
            <a:off x="720198" y="1487081"/>
            <a:ext cx="5375802" cy="1394064"/>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AFF56E8A-6C89-19E3-F626-D0F5861D027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6A1E0FF7-4C82-E107-C00C-B9D964848755}"/>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BB4DE21D-C703-97ED-6EC5-B9F9AD089E4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608194"/>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77643E1-60F5-9428-06A6-1C148E38DF22}"/>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5" name="Plassholder for tekst 3">
            <a:extLst>
              <a:ext uri="{FF2B5EF4-FFF2-40B4-BE49-F238E27FC236}">
                <a16:creationId xmlns:a16="http://schemas.microsoft.com/office/drawing/2014/main" id="{BF34CB79-8A6A-31DE-B83B-2EAF60EDBBBC}"/>
              </a:ext>
            </a:extLst>
          </p:cNvPr>
          <p:cNvSpPr>
            <a:spLocks noGrp="1"/>
          </p:cNvSpPr>
          <p:nvPr>
            <p:ph type="body" sz="quarter" idx="14"/>
          </p:nvPr>
        </p:nvSpPr>
        <p:spPr>
          <a:xfrm>
            <a:off x="649995" y="1452095"/>
            <a:ext cx="11016867" cy="4995099"/>
          </a:xfrm>
          <a:prstGeom prst="rect">
            <a:avLst/>
          </a:prstGeom>
        </p:spPr>
        <p:txBody>
          <a:bodyPr/>
          <a:lstStyle>
            <a:lvl1pPr>
              <a:defRPr sz="2800">
                <a:solidFill>
                  <a:srgbClr val="FAF9F6"/>
                </a:solidFill>
              </a:defRPr>
            </a:lvl1pPr>
            <a:lvl2pPr>
              <a:defRPr sz="2400">
                <a:solidFill>
                  <a:srgbClr val="FAF9F6"/>
                </a:solidFill>
              </a:defRPr>
            </a:lvl2pPr>
            <a:lvl3pPr>
              <a:defRPr sz="2100">
                <a:solidFill>
                  <a:srgbClr val="FAF9F6"/>
                </a:solidFill>
              </a:defRPr>
            </a:lvl3pPr>
            <a:lvl4pPr>
              <a:defRPr sz="1900">
                <a:solidFill>
                  <a:srgbClr val="FAF9F6"/>
                </a:solidFill>
              </a:defRPr>
            </a:lvl4pPr>
            <a:lvl5pPr>
              <a:defRPr sz="1700">
                <a:solidFill>
                  <a:srgbClr val="FAF9F6"/>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2296063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Trykk på ikonet</a:t>
            </a:r>
            <a:br>
              <a:rPr lang="nb-NO" dirty="0"/>
            </a:br>
            <a:r>
              <a:rPr lang="nb-NO" dirty="0"/>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561517425"/>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1698477653"/>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0527"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0527"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6">
            <a:extLst>
              <a:ext uri="{FF2B5EF4-FFF2-40B4-BE49-F238E27FC236}">
                <a16:creationId xmlns:a16="http://schemas.microsoft.com/office/drawing/2014/main" id="{5C650D0A-BE06-02B1-79C3-22498109FB3D}"/>
              </a:ext>
            </a:extLst>
          </p:cNvPr>
          <p:cNvSpPr>
            <a:spLocks noGrp="1"/>
          </p:cNvSpPr>
          <p:nvPr>
            <p:ph type="pic" sz="quarter" idx="13" hasCustomPrompt="1"/>
          </p:nvPr>
        </p:nvSpPr>
        <p:spPr>
          <a:xfrm>
            <a:off x="6645725" y="124588"/>
            <a:ext cx="5555800" cy="6760098"/>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 name="connsiteX0" fmla="*/ 91440 w 5646674"/>
              <a:gd name="connsiteY0" fmla="*/ 0 h 6756866"/>
              <a:gd name="connsiteX1" fmla="*/ 4230624 w 5646674"/>
              <a:gd name="connsiteY1" fmla="*/ 81848 h 6756866"/>
              <a:gd name="connsiteX2" fmla="*/ 4230624 w 5646674"/>
              <a:gd name="connsiteY2" fmla="*/ 932104 h 6756866"/>
              <a:gd name="connsiteX3" fmla="*/ 4297548 w 5646674"/>
              <a:gd name="connsiteY3" fmla="*/ 999028 h 6756866"/>
              <a:gd name="connsiteX4" fmla="*/ 5079592 w 5646674"/>
              <a:gd name="connsiteY4" fmla="*/ 999028 h 6756866"/>
              <a:gd name="connsiteX5" fmla="*/ 5146516 w 5646674"/>
              <a:gd name="connsiteY5" fmla="*/ 932104 h 6756866"/>
              <a:gd name="connsiteX6" fmla="*/ 5146516 w 5646674"/>
              <a:gd name="connsiteY6" fmla="*/ 99959 h 6756866"/>
              <a:gd name="connsiteX7" fmla="*/ 5640578 w 5646674"/>
              <a:gd name="connsiteY7" fmla="*/ 109728 h 6756866"/>
              <a:gd name="connsiteX8" fmla="*/ 5646674 w 5646674"/>
              <a:gd name="connsiteY8" fmla="*/ 6744081 h 6756866"/>
              <a:gd name="connsiteX9" fmla="*/ 2930525 w 5646674"/>
              <a:gd name="connsiteY9" fmla="*/ 6611493 h 6756866"/>
              <a:gd name="connsiteX10" fmla="*/ 0 w 5646674"/>
              <a:gd name="connsiteY10" fmla="*/ 6620891 h 6756866"/>
              <a:gd name="connsiteX11" fmla="*/ 91440 w 5646674"/>
              <a:gd name="connsiteY11" fmla="*/ 0 h 6756866"/>
              <a:gd name="connsiteX0" fmla="*/ 91440 w 5646674"/>
              <a:gd name="connsiteY0" fmla="*/ 0 h 6765448"/>
              <a:gd name="connsiteX1" fmla="*/ 4230624 w 5646674"/>
              <a:gd name="connsiteY1" fmla="*/ 81848 h 6765448"/>
              <a:gd name="connsiteX2" fmla="*/ 4230624 w 5646674"/>
              <a:gd name="connsiteY2" fmla="*/ 932104 h 6765448"/>
              <a:gd name="connsiteX3" fmla="*/ 4297548 w 5646674"/>
              <a:gd name="connsiteY3" fmla="*/ 999028 h 6765448"/>
              <a:gd name="connsiteX4" fmla="*/ 5079592 w 5646674"/>
              <a:gd name="connsiteY4" fmla="*/ 999028 h 6765448"/>
              <a:gd name="connsiteX5" fmla="*/ 5146516 w 5646674"/>
              <a:gd name="connsiteY5" fmla="*/ 932104 h 6765448"/>
              <a:gd name="connsiteX6" fmla="*/ 5146516 w 5646674"/>
              <a:gd name="connsiteY6" fmla="*/ 99959 h 6765448"/>
              <a:gd name="connsiteX7" fmla="*/ 5640578 w 5646674"/>
              <a:gd name="connsiteY7" fmla="*/ 109728 h 6765448"/>
              <a:gd name="connsiteX8" fmla="*/ 5646674 w 5646674"/>
              <a:gd name="connsiteY8" fmla="*/ 6744081 h 6765448"/>
              <a:gd name="connsiteX9" fmla="*/ 2949575 w 5646674"/>
              <a:gd name="connsiteY9" fmla="*/ 6732143 h 6765448"/>
              <a:gd name="connsiteX10" fmla="*/ 0 w 5646674"/>
              <a:gd name="connsiteY10" fmla="*/ 6620891 h 6765448"/>
              <a:gd name="connsiteX11" fmla="*/ 91440 w 5646674"/>
              <a:gd name="connsiteY11" fmla="*/ 0 h 6765448"/>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53444"/>
              <a:gd name="connsiteX1" fmla="*/ 4230624 w 5646674"/>
              <a:gd name="connsiteY1" fmla="*/ 81848 h 6753444"/>
              <a:gd name="connsiteX2" fmla="*/ 4230624 w 5646674"/>
              <a:gd name="connsiteY2" fmla="*/ 932104 h 6753444"/>
              <a:gd name="connsiteX3" fmla="*/ 4297548 w 5646674"/>
              <a:gd name="connsiteY3" fmla="*/ 999028 h 6753444"/>
              <a:gd name="connsiteX4" fmla="*/ 5079592 w 5646674"/>
              <a:gd name="connsiteY4" fmla="*/ 999028 h 6753444"/>
              <a:gd name="connsiteX5" fmla="*/ 5146516 w 5646674"/>
              <a:gd name="connsiteY5" fmla="*/ 932104 h 6753444"/>
              <a:gd name="connsiteX6" fmla="*/ 5146516 w 5646674"/>
              <a:gd name="connsiteY6" fmla="*/ 99959 h 6753444"/>
              <a:gd name="connsiteX7" fmla="*/ 5640578 w 5646674"/>
              <a:gd name="connsiteY7" fmla="*/ 109728 h 6753444"/>
              <a:gd name="connsiteX8" fmla="*/ 5646674 w 5646674"/>
              <a:gd name="connsiteY8" fmla="*/ 6744081 h 6753444"/>
              <a:gd name="connsiteX9" fmla="*/ 2949575 w 5646674"/>
              <a:gd name="connsiteY9" fmla="*/ 6732143 h 6753444"/>
              <a:gd name="connsiteX10" fmla="*/ 0 w 5646674"/>
              <a:gd name="connsiteY10" fmla="*/ 6620891 h 6753444"/>
              <a:gd name="connsiteX11" fmla="*/ 91440 w 564667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41910 w 5555234"/>
              <a:gd name="connsiteY10" fmla="*/ 6741541 h 6753444"/>
              <a:gd name="connsiteX11" fmla="*/ 0 w 5555234"/>
              <a:gd name="connsiteY11" fmla="*/ 0 h 6753444"/>
              <a:gd name="connsiteX0" fmla="*/ 8289 w 5563523"/>
              <a:gd name="connsiteY0" fmla="*/ 0 h 6753444"/>
              <a:gd name="connsiteX1" fmla="*/ 4147473 w 5563523"/>
              <a:gd name="connsiteY1" fmla="*/ 81848 h 6753444"/>
              <a:gd name="connsiteX2" fmla="*/ 4147473 w 5563523"/>
              <a:gd name="connsiteY2" fmla="*/ 932104 h 6753444"/>
              <a:gd name="connsiteX3" fmla="*/ 4214397 w 5563523"/>
              <a:gd name="connsiteY3" fmla="*/ 999028 h 6753444"/>
              <a:gd name="connsiteX4" fmla="*/ 4996441 w 5563523"/>
              <a:gd name="connsiteY4" fmla="*/ 999028 h 6753444"/>
              <a:gd name="connsiteX5" fmla="*/ 5063365 w 5563523"/>
              <a:gd name="connsiteY5" fmla="*/ 932104 h 6753444"/>
              <a:gd name="connsiteX6" fmla="*/ 5063365 w 5563523"/>
              <a:gd name="connsiteY6" fmla="*/ 99959 h 6753444"/>
              <a:gd name="connsiteX7" fmla="*/ 5557427 w 5563523"/>
              <a:gd name="connsiteY7" fmla="*/ 109728 h 6753444"/>
              <a:gd name="connsiteX8" fmla="*/ 5563523 w 5563523"/>
              <a:gd name="connsiteY8" fmla="*/ 6744081 h 6753444"/>
              <a:gd name="connsiteX9" fmla="*/ 2866424 w 5563523"/>
              <a:gd name="connsiteY9" fmla="*/ 6732143 h 6753444"/>
              <a:gd name="connsiteX10" fmla="*/ 8924 w 5563523"/>
              <a:gd name="connsiteY10" fmla="*/ 6744716 h 6753444"/>
              <a:gd name="connsiteX11" fmla="*/ 8289 w 5563523"/>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60098"/>
              <a:gd name="connsiteX1" fmla="*/ 4139750 w 5555800"/>
              <a:gd name="connsiteY1" fmla="*/ 81848 h 6760098"/>
              <a:gd name="connsiteX2" fmla="*/ 4139750 w 5555800"/>
              <a:gd name="connsiteY2" fmla="*/ 932104 h 6760098"/>
              <a:gd name="connsiteX3" fmla="*/ 4206674 w 5555800"/>
              <a:gd name="connsiteY3" fmla="*/ 999028 h 6760098"/>
              <a:gd name="connsiteX4" fmla="*/ 4988718 w 5555800"/>
              <a:gd name="connsiteY4" fmla="*/ 999028 h 6760098"/>
              <a:gd name="connsiteX5" fmla="*/ 5055642 w 5555800"/>
              <a:gd name="connsiteY5" fmla="*/ 932104 h 6760098"/>
              <a:gd name="connsiteX6" fmla="*/ 5055642 w 5555800"/>
              <a:gd name="connsiteY6" fmla="*/ 99959 h 6760098"/>
              <a:gd name="connsiteX7" fmla="*/ 5549704 w 5555800"/>
              <a:gd name="connsiteY7" fmla="*/ 109728 h 6760098"/>
              <a:gd name="connsiteX8" fmla="*/ 5555800 w 5555800"/>
              <a:gd name="connsiteY8" fmla="*/ 6744081 h 6760098"/>
              <a:gd name="connsiteX9" fmla="*/ 2858701 w 5555800"/>
              <a:gd name="connsiteY9" fmla="*/ 6757543 h 6760098"/>
              <a:gd name="connsiteX10" fmla="*/ 1201 w 5555800"/>
              <a:gd name="connsiteY10" fmla="*/ 6744716 h 6760098"/>
              <a:gd name="connsiteX11" fmla="*/ 566 w 5555800"/>
              <a:gd name="connsiteY11" fmla="*/ 0 h 676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800" h="6760098">
                <a:moveTo>
                  <a:pt x="566" y="0"/>
                </a:moveTo>
                <a:lnTo>
                  <a:pt x="4139750" y="81848"/>
                </a:lnTo>
                <a:lnTo>
                  <a:pt x="4139750" y="932104"/>
                </a:lnTo>
                <a:cubicBezTo>
                  <a:pt x="4139750" y="969065"/>
                  <a:pt x="4169713" y="999028"/>
                  <a:pt x="4206674" y="999028"/>
                </a:cubicBezTo>
                <a:lnTo>
                  <a:pt x="4988718" y="999028"/>
                </a:lnTo>
                <a:cubicBezTo>
                  <a:pt x="5025679" y="999028"/>
                  <a:pt x="5055642" y="969065"/>
                  <a:pt x="5055642" y="932104"/>
                </a:cubicBezTo>
                <a:lnTo>
                  <a:pt x="5055642" y="99959"/>
                </a:lnTo>
                <a:lnTo>
                  <a:pt x="5549704" y="109728"/>
                </a:lnTo>
                <a:cubicBezTo>
                  <a:pt x="5551736" y="2208996"/>
                  <a:pt x="5553768" y="4644813"/>
                  <a:pt x="5555800" y="6744081"/>
                </a:cubicBezTo>
                <a:cubicBezTo>
                  <a:pt x="5387525" y="6771682"/>
                  <a:pt x="2854510" y="6754580"/>
                  <a:pt x="2858701" y="6757543"/>
                </a:cubicBezTo>
                <a:cubicBezTo>
                  <a:pt x="2836899" y="6746452"/>
                  <a:pt x="714518" y="6757458"/>
                  <a:pt x="1201" y="6744716"/>
                </a:cubicBezTo>
                <a:cubicBezTo>
                  <a:pt x="-4387" y="5525558"/>
                  <a:pt x="11996" y="928328"/>
                  <a:pt x="566"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491638464"/>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7"/>
            <a:ext cx="12209642" cy="6769938"/>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76850"/>
              <a:gd name="connsiteX1" fmla="*/ 5864223 w 12213430"/>
              <a:gd name="connsiteY1" fmla="*/ 18413 h 6776850"/>
              <a:gd name="connsiteX2" fmla="*/ 10334943 w 12213430"/>
              <a:gd name="connsiteY2" fmla="*/ 134890 h 6776850"/>
              <a:gd name="connsiteX3" fmla="*/ 10785474 w 12213430"/>
              <a:gd name="connsiteY3" fmla="*/ 141073 h 6776850"/>
              <a:gd name="connsiteX4" fmla="*/ 10785474 w 12213430"/>
              <a:gd name="connsiteY4" fmla="*/ 963452 h 6776850"/>
              <a:gd name="connsiteX5" fmla="*/ 10856104 w 12213430"/>
              <a:gd name="connsiteY5" fmla="*/ 1034082 h 6776850"/>
              <a:gd name="connsiteX6" fmla="*/ 11633911 w 12213430"/>
              <a:gd name="connsiteY6" fmla="*/ 1034082 h 6776850"/>
              <a:gd name="connsiteX7" fmla="*/ 11704541 w 12213430"/>
              <a:gd name="connsiteY7" fmla="*/ 963452 h 6776850"/>
              <a:gd name="connsiteX8" fmla="*/ 11704541 w 12213430"/>
              <a:gd name="connsiteY8" fmla="*/ 150472 h 6776850"/>
              <a:gd name="connsiteX9" fmla="*/ 12200794 w 12213430"/>
              <a:gd name="connsiteY9" fmla="*/ 150502 h 6776850"/>
              <a:gd name="connsiteX10" fmla="*/ 12200352 w 12213430"/>
              <a:gd name="connsiteY10" fmla="*/ 6427038 h 6776850"/>
              <a:gd name="connsiteX11" fmla="*/ 3175 w 12213430"/>
              <a:gd name="connsiteY11" fmla="*/ 6762581 h 6776850"/>
              <a:gd name="connsiteX12" fmla="*/ 0 w 12213430"/>
              <a:gd name="connsiteY12" fmla="*/ 239322 h 6776850"/>
              <a:gd name="connsiteX13" fmla="*/ 4173849 w 12213430"/>
              <a:gd name="connsiteY13" fmla="*/ 0 h 6776850"/>
              <a:gd name="connsiteX0" fmla="*/ 4173849 w 12213430"/>
              <a:gd name="connsiteY0" fmla="*/ 0 h 6785075"/>
              <a:gd name="connsiteX1" fmla="*/ 5864223 w 12213430"/>
              <a:gd name="connsiteY1" fmla="*/ 18413 h 6785075"/>
              <a:gd name="connsiteX2" fmla="*/ 10334943 w 12213430"/>
              <a:gd name="connsiteY2" fmla="*/ 134890 h 6785075"/>
              <a:gd name="connsiteX3" fmla="*/ 10785474 w 12213430"/>
              <a:gd name="connsiteY3" fmla="*/ 141073 h 6785075"/>
              <a:gd name="connsiteX4" fmla="*/ 10785474 w 12213430"/>
              <a:gd name="connsiteY4" fmla="*/ 963452 h 6785075"/>
              <a:gd name="connsiteX5" fmla="*/ 10856104 w 12213430"/>
              <a:gd name="connsiteY5" fmla="*/ 1034082 h 6785075"/>
              <a:gd name="connsiteX6" fmla="*/ 11633911 w 12213430"/>
              <a:gd name="connsiteY6" fmla="*/ 1034082 h 6785075"/>
              <a:gd name="connsiteX7" fmla="*/ 11704541 w 12213430"/>
              <a:gd name="connsiteY7" fmla="*/ 963452 h 6785075"/>
              <a:gd name="connsiteX8" fmla="*/ 11704541 w 12213430"/>
              <a:gd name="connsiteY8" fmla="*/ 150472 h 6785075"/>
              <a:gd name="connsiteX9" fmla="*/ 12200794 w 12213430"/>
              <a:gd name="connsiteY9" fmla="*/ 150502 h 6785075"/>
              <a:gd name="connsiteX10" fmla="*/ 12200352 w 12213430"/>
              <a:gd name="connsiteY10" fmla="*/ 6427038 h 6785075"/>
              <a:gd name="connsiteX11" fmla="*/ 3175 w 12213430"/>
              <a:gd name="connsiteY11" fmla="*/ 6762581 h 6785075"/>
              <a:gd name="connsiteX12" fmla="*/ 0 w 12213430"/>
              <a:gd name="connsiteY12" fmla="*/ 239322 h 6785075"/>
              <a:gd name="connsiteX13" fmla="*/ 4173849 w 12213430"/>
              <a:gd name="connsiteY13" fmla="*/ 0 h 6785075"/>
              <a:gd name="connsiteX0" fmla="*/ 4173849 w 12209642"/>
              <a:gd name="connsiteY0" fmla="*/ 0 h 6987926"/>
              <a:gd name="connsiteX1" fmla="*/ 5864223 w 12209642"/>
              <a:gd name="connsiteY1" fmla="*/ 18413 h 6987926"/>
              <a:gd name="connsiteX2" fmla="*/ 10334943 w 12209642"/>
              <a:gd name="connsiteY2" fmla="*/ 134890 h 6987926"/>
              <a:gd name="connsiteX3" fmla="*/ 10785474 w 12209642"/>
              <a:gd name="connsiteY3" fmla="*/ 141073 h 6987926"/>
              <a:gd name="connsiteX4" fmla="*/ 10785474 w 12209642"/>
              <a:gd name="connsiteY4" fmla="*/ 963452 h 6987926"/>
              <a:gd name="connsiteX5" fmla="*/ 10856104 w 12209642"/>
              <a:gd name="connsiteY5" fmla="*/ 1034082 h 6987926"/>
              <a:gd name="connsiteX6" fmla="*/ 11633911 w 12209642"/>
              <a:gd name="connsiteY6" fmla="*/ 1034082 h 6987926"/>
              <a:gd name="connsiteX7" fmla="*/ 11704541 w 12209642"/>
              <a:gd name="connsiteY7" fmla="*/ 963452 h 6987926"/>
              <a:gd name="connsiteX8" fmla="*/ 11704541 w 12209642"/>
              <a:gd name="connsiteY8" fmla="*/ 150472 h 6987926"/>
              <a:gd name="connsiteX9" fmla="*/ 12200794 w 12209642"/>
              <a:gd name="connsiteY9" fmla="*/ 150502 h 6987926"/>
              <a:gd name="connsiteX10" fmla="*/ 12187652 w 12209642"/>
              <a:gd name="connsiteY10" fmla="*/ 6769938 h 6987926"/>
              <a:gd name="connsiteX11" fmla="*/ 3175 w 12209642"/>
              <a:gd name="connsiteY11" fmla="*/ 6762581 h 6987926"/>
              <a:gd name="connsiteX12" fmla="*/ 0 w 12209642"/>
              <a:gd name="connsiteY12" fmla="*/ 239322 h 6987926"/>
              <a:gd name="connsiteX13" fmla="*/ 4173849 w 12209642"/>
              <a:gd name="connsiteY13" fmla="*/ 0 h 6987926"/>
              <a:gd name="connsiteX0" fmla="*/ 4173849 w 12209642"/>
              <a:gd name="connsiteY0" fmla="*/ 0 h 6804681"/>
              <a:gd name="connsiteX1" fmla="*/ 5864223 w 12209642"/>
              <a:gd name="connsiteY1" fmla="*/ 18413 h 6804681"/>
              <a:gd name="connsiteX2" fmla="*/ 10334943 w 12209642"/>
              <a:gd name="connsiteY2" fmla="*/ 134890 h 6804681"/>
              <a:gd name="connsiteX3" fmla="*/ 10785474 w 12209642"/>
              <a:gd name="connsiteY3" fmla="*/ 141073 h 6804681"/>
              <a:gd name="connsiteX4" fmla="*/ 10785474 w 12209642"/>
              <a:gd name="connsiteY4" fmla="*/ 963452 h 6804681"/>
              <a:gd name="connsiteX5" fmla="*/ 10856104 w 12209642"/>
              <a:gd name="connsiteY5" fmla="*/ 1034082 h 6804681"/>
              <a:gd name="connsiteX6" fmla="*/ 11633911 w 12209642"/>
              <a:gd name="connsiteY6" fmla="*/ 1034082 h 6804681"/>
              <a:gd name="connsiteX7" fmla="*/ 11704541 w 12209642"/>
              <a:gd name="connsiteY7" fmla="*/ 963452 h 6804681"/>
              <a:gd name="connsiteX8" fmla="*/ 11704541 w 12209642"/>
              <a:gd name="connsiteY8" fmla="*/ 150472 h 6804681"/>
              <a:gd name="connsiteX9" fmla="*/ 12200794 w 12209642"/>
              <a:gd name="connsiteY9" fmla="*/ 150502 h 6804681"/>
              <a:gd name="connsiteX10" fmla="*/ 12187652 w 12209642"/>
              <a:gd name="connsiteY10" fmla="*/ 6769938 h 6804681"/>
              <a:gd name="connsiteX11" fmla="*/ 3175 w 12209642"/>
              <a:gd name="connsiteY11" fmla="*/ 6762581 h 6804681"/>
              <a:gd name="connsiteX12" fmla="*/ 0 w 12209642"/>
              <a:gd name="connsiteY12" fmla="*/ 239322 h 6804681"/>
              <a:gd name="connsiteX13" fmla="*/ 4173849 w 12209642"/>
              <a:gd name="connsiteY13" fmla="*/ 0 h 6804681"/>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6993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76426"/>
                  <a:pt x="12187652" y="6769938"/>
                </a:cubicBezTo>
                <a:lnTo>
                  <a:pt x="3175" y="6762581"/>
                </a:lnTo>
                <a:cubicBezTo>
                  <a:pt x="2117" y="46918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dirty="0" err="1"/>
              <a:t>Mengde</a:t>
            </a:r>
            <a:r>
              <a:rPr lang="en-GB" dirty="0"/>
              <a:t> </a:t>
            </a:r>
            <a:r>
              <a:rPr lang="en-GB" dirty="0" err="1"/>
              <a:t>tekst</a:t>
            </a:r>
            <a:r>
              <a:rPr lang="en-GB" dirty="0"/>
              <a:t> </a:t>
            </a:r>
            <a:r>
              <a:rPr lang="en-GB" dirty="0" err="1"/>
              <a:t>bør</a:t>
            </a:r>
            <a:r>
              <a:rPr lang="en-GB" dirty="0"/>
              <a:t> </a:t>
            </a:r>
            <a:r>
              <a:rPr lang="en-GB" dirty="0" err="1"/>
              <a:t>begrenses</a:t>
            </a:r>
            <a:r>
              <a:rPr lang="en-GB" dirty="0"/>
              <a:t>. </a:t>
            </a:r>
            <a:r>
              <a:rPr lang="en-GB" dirty="0" err="1"/>
              <a:t>Brukt</a:t>
            </a:r>
            <a:r>
              <a:rPr lang="en-GB" dirty="0"/>
              <a:t> </a:t>
            </a:r>
            <a:r>
              <a:rPr lang="en-GB" dirty="0" err="1"/>
              <a:t>notatfeltet</a:t>
            </a:r>
            <a:r>
              <a:rPr lang="en-GB" dirty="0"/>
              <a:t> </a:t>
            </a:r>
            <a:r>
              <a:rPr lang="en-GB" dirty="0" err="1"/>
              <a:t>aktivt</a:t>
            </a:r>
            <a:r>
              <a:rPr lang="en-GB" dirty="0"/>
              <a:t>. </a:t>
            </a:r>
            <a:r>
              <a:rPr lang="en-GB" dirty="0" err="1"/>
              <a:t>Tenk</a:t>
            </a:r>
            <a:r>
              <a:rPr lang="en-GB" dirty="0"/>
              <a:t> </a:t>
            </a:r>
            <a:r>
              <a:rPr lang="en-GB" dirty="0" err="1"/>
              <a:t>på</a:t>
            </a:r>
            <a:r>
              <a:rPr lang="en-GB" dirty="0"/>
              <a:t> at </a:t>
            </a:r>
            <a:r>
              <a:rPr lang="en-GB" dirty="0" err="1"/>
              <a:t>mottaker</a:t>
            </a:r>
            <a:r>
              <a:rPr lang="en-GB" dirty="0"/>
              <a:t> </a:t>
            </a:r>
            <a:r>
              <a:rPr lang="en-GB" dirty="0" err="1"/>
              <a:t>skal</a:t>
            </a:r>
            <a:r>
              <a:rPr lang="en-GB" dirty="0"/>
              <a:t> </a:t>
            </a:r>
            <a:r>
              <a:rPr lang="en-GB" dirty="0" err="1"/>
              <a:t>lytte</a:t>
            </a:r>
            <a:r>
              <a:rPr lang="en-GB" dirty="0"/>
              <a:t> </a:t>
            </a:r>
            <a:r>
              <a:rPr lang="en-GB" dirty="0" err="1"/>
              <a:t>istedenfor</a:t>
            </a:r>
            <a:r>
              <a:rPr lang="en-GB" dirty="0"/>
              <a:t> </a:t>
            </a:r>
            <a:r>
              <a:rPr lang="en-GB" dirty="0" err="1"/>
              <a:t>å</a:t>
            </a:r>
            <a:r>
              <a:rPr lang="en-GB" dirty="0"/>
              <a:t> lese. </a:t>
            </a:r>
            <a:r>
              <a:rPr lang="en-GB" dirty="0" err="1"/>
              <a:t>Tenk</a:t>
            </a:r>
            <a:r>
              <a:rPr lang="en-GB" dirty="0"/>
              <a:t> </a:t>
            </a:r>
            <a:r>
              <a:rPr lang="en-GB" dirty="0" err="1"/>
              <a:t>også</a:t>
            </a:r>
            <a:r>
              <a:rPr lang="en-GB" dirty="0"/>
              <a:t> </a:t>
            </a:r>
            <a:r>
              <a:rPr lang="en-GB" dirty="0" err="1"/>
              <a:t>på</a:t>
            </a:r>
            <a:r>
              <a:rPr lang="en-GB" dirty="0"/>
              <a:t> </a:t>
            </a:r>
            <a:r>
              <a:rPr lang="en-GB" dirty="0" err="1"/>
              <a:t>lesbarheten</a:t>
            </a:r>
            <a:r>
              <a:rPr lang="en-GB" dirty="0"/>
              <a:t>, bruk </a:t>
            </a:r>
            <a:r>
              <a:rPr lang="en-GB" dirty="0" err="1"/>
              <a:t>helst</a:t>
            </a:r>
            <a:r>
              <a:rPr lang="en-GB" dirty="0"/>
              <a:t> </a:t>
            </a:r>
            <a:r>
              <a:rPr lang="en-GB" dirty="0" err="1"/>
              <a:t>ikke</a:t>
            </a:r>
            <a:r>
              <a:rPr lang="en-GB" dirty="0"/>
              <a:t> </a:t>
            </a:r>
            <a:r>
              <a:rPr lang="en-GB" dirty="0" err="1"/>
              <a:t>mindre</a:t>
            </a:r>
            <a:r>
              <a:rPr lang="en-GB" dirty="0"/>
              <a:t> </a:t>
            </a:r>
            <a:r>
              <a:rPr lang="en-GB" dirty="0" err="1"/>
              <a:t>skriftstørrelse</a:t>
            </a:r>
            <a:r>
              <a:rPr lang="en-GB" dirty="0"/>
              <a:t> </a:t>
            </a:r>
            <a:r>
              <a:rPr lang="en-GB" dirty="0" err="1"/>
              <a:t>enn</a:t>
            </a:r>
            <a:r>
              <a:rPr lang="en-GB" dirty="0"/>
              <a:t> 20. Husk at </a:t>
            </a:r>
            <a:r>
              <a:rPr lang="en-GB" dirty="0" err="1"/>
              <a:t>tekst</a:t>
            </a:r>
            <a:r>
              <a:rPr lang="en-GB" dirty="0"/>
              <a:t> </a:t>
            </a:r>
            <a:r>
              <a:rPr lang="en-GB" dirty="0" err="1"/>
              <a:t>på</a:t>
            </a:r>
            <a:r>
              <a:rPr lang="en-GB" dirty="0"/>
              <a:t> </a:t>
            </a:r>
            <a:r>
              <a:rPr lang="en-GB" dirty="0" err="1"/>
              <a:t>bilder</a:t>
            </a:r>
            <a:r>
              <a:rPr lang="en-GB" dirty="0"/>
              <a:t> </a:t>
            </a:r>
            <a:r>
              <a:rPr lang="en-GB" dirty="0" err="1"/>
              <a:t>påvirker</a:t>
            </a:r>
            <a:r>
              <a:rPr lang="en-GB" dirty="0"/>
              <a:t> </a:t>
            </a:r>
            <a:r>
              <a:rPr lang="en-GB" dirty="0" err="1"/>
              <a:t>kontrast</a:t>
            </a:r>
            <a:r>
              <a:rPr lang="en-GB" dirty="0"/>
              <a:t> </a:t>
            </a:r>
            <a:r>
              <a:rPr lang="en-GB" dirty="0" err="1"/>
              <a:t>og</a:t>
            </a:r>
            <a:r>
              <a:rPr lang="en-GB" dirty="0"/>
              <a:t> </a:t>
            </a:r>
            <a:r>
              <a:rPr lang="en-GB" dirty="0" err="1"/>
              <a:t>lesbarhet</a:t>
            </a:r>
            <a:r>
              <a:rPr lang="en-GB" dirty="0"/>
              <a:t>. </a:t>
            </a:r>
            <a:r>
              <a:rPr lang="en-GB" dirty="0" err="1"/>
              <a:t>Tekst</a:t>
            </a:r>
            <a:r>
              <a:rPr lang="en-GB" dirty="0"/>
              <a:t> </a:t>
            </a:r>
            <a:r>
              <a:rPr lang="en-GB" dirty="0" err="1"/>
              <a:t>plasseres</a:t>
            </a:r>
            <a:r>
              <a:rPr lang="en-GB" dirty="0"/>
              <a:t> der det er </a:t>
            </a:r>
            <a:r>
              <a:rPr lang="en-GB" dirty="0" err="1"/>
              <a:t>hensiktsmessig</a:t>
            </a:r>
            <a:r>
              <a:rPr lang="en-GB" dirty="0"/>
              <a:t>. </a:t>
            </a:r>
            <a:r>
              <a:rPr lang="nb-NO" dirty="0"/>
              <a:t>Husk alternativ tekst og fotokreditering på bildet.</a:t>
            </a:r>
          </a:p>
        </p:txBody>
      </p:sp>
    </p:spTree>
    <p:extLst>
      <p:ext uri="{BB962C8B-B14F-4D97-AF65-F5344CB8AC3E}">
        <p14:creationId xmlns:p14="http://schemas.microsoft.com/office/powerpoint/2010/main" val="3354944997"/>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7"/>
            <a:ext cx="12209642" cy="6776288"/>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85189"/>
              <a:gd name="connsiteX1" fmla="*/ 5864223 w 12213430"/>
              <a:gd name="connsiteY1" fmla="*/ 18413 h 6785189"/>
              <a:gd name="connsiteX2" fmla="*/ 10334943 w 12213430"/>
              <a:gd name="connsiteY2" fmla="*/ 134890 h 6785189"/>
              <a:gd name="connsiteX3" fmla="*/ 10785474 w 12213430"/>
              <a:gd name="connsiteY3" fmla="*/ 141073 h 6785189"/>
              <a:gd name="connsiteX4" fmla="*/ 10785474 w 12213430"/>
              <a:gd name="connsiteY4" fmla="*/ 963452 h 6785189"/>
              <a:gd name="connsiteX5" fmla="*/ 10856104 w 12213430"/>
              <a:gd name="connsiteY5" fmla="*/ 1034082 h 6785189"/>
              <a:gd name="connsiteX6" fmla="*/ 11633911 w 12213430"/>
              <a:gd name="connsiteY6" fmla="*/ 1034082 h 6785189"/>
              <a:gd name="connsiteX7" fmla="*/ 11704541 w 12213430"/>
              <a:gd name="connsiteY7" fmla="*/ 963452 h 6785189"/>
              <a:gd name="connsiteX8" fmla="*/ 11704541 w 12213430"/>
              <a:gd name="connsiteY8" fmla="*/ 150472 h 6785189"/>
              <a:gd name="connsiteX9" fmla="*/ 12200794 w 12213430"/>
              <a:gd name="connsiteY9" fmla="*/ 150502 h 6785189"/>
              <a:gd name="connsiteX10" fmla="*/ 12200352 w 12213430"/>
              <a:gd name="connsiteY10" fmla="*/ 6427038 h 6785189"/>
              <a:gd name="connsiteX11" fmla="*/ 3175 w 12213430"/>
              <a:gd name="connsiteY11" fmla="*/ 6775281 h 6785189"/>
              <a:gd name="connsiteX12" fmla="*/ 0 w 12213430"/>
              <a:gd name="connsiteY12" fmla="*/ 239322 h 6785189"/>
              <a:gd name="connsiteX13" fmla="*/ 4173849 w 12213430"/>
              <a:gd name="connsiteY13" fmla="*/ 0 h 6785189"/>
              <a:gd name="connsiteX0" fmla="*/ 4173849 w 12213430"/>
              <a:gd name="connsiteY0" fmla="*/ 0 h 6775281"/>
              <a:gd name="connsiteX1" fmla="*/ 5864223 w 12213430"/>
              <a:gd name="connsiteY1" fmla="*/ 18413 h 6775281"/>
              <a:gd name="connsiteX2" fmla="*/ 10334943 w 12213430"/>
              <a:gd name="connsiteY2" fmla="*/ 134890 h 6775281"/>
              <a:gd name="connsiteX3" fmla="*/ 10785474 w 12213430"/>
              <a:gd name="connsiteY3" fmla="*/ 141073 h 6775281"/>
              <a:gd name="connsiteX4" fmla="*/ 10785474 w 12213430"/>
              <a:gd name="connsiteY4" fmla="*/ 963452 h 6775281"/>
              <a:gd name="connsiteX5" fmla="*/ 10856104 w 12213430"/>
              <a:gd name="connsiteY5" fmla="*/ 1034082 h 6775281"/>
              <a:gd name="connsiteX6" fmla="*/ 11633911 w 12213430"/>
              <a:gd name="connsiteY6" fmla="*/ 1034082 h 6775281"/>
              <a:gd name="connsiteX7" fmla="*/ 11704541 w 12213430"/>
              <a:gd name="connsiteY7" fmla="*/ 963452 h 6775281"/>
              <a:gd name="connsiteX8" fmla="*/ 11704541 w 12213430"/>
              <a:gd name="connsiteY8" fmla="*/ 150472 h 6775281"/>
              <a:gd name="connsiteX9" fmla="*/ 12200794 w 12213430"/>
              <a:gd name="connsiteY9" fmla="*/ 150502 h 6775281"/>
              <a:gd name="connsiteX10" fmla="*/ 12200352 w 12213430"/>
              <a:gd name="connsiteY10" fmla="*/ 6427038 h 6775281"/>
              <a:gd name="connsiteX11" fmla="*/ 3175 w 12213430"/>
              <a:gd name="connsiteY11" fmla="*/ 6775281 h 6775281"/>
              <a:gd name="connsiteX12" fmla="*/ 0 w 12213430"/>
              <a:gd name="connsiteY12" fmla="*/ 239322 h 6775281"/>
              <a:gd name="connsiteX13" fmla="*/ 4173849 w 12213430"/>
              <a:gd name="connsiteY13" fmla="*/ 0 h 6775281"/>
              <a:gd name="connsiteX0" fmla="*/ 4173849 w 12209642"/>
              <a:gd name="connsiteY0" fmla="*/ 0 h 6776288"/>
              <a:gd name="connsiteX1" fmla="*/ 5864223 w 12209642"/>
              <a:gd name="connsiteY1" fmla="*/ 18413 h 6776288"/>
              <a:gd name="connsiteX2" fmla="*/ 10334943 w 12209642"/>
              <a:gd name="connsiteY2" fmla="*/ 134890 h 6776288"/>
              <a:gd name="connsiteX3" fmla="*/ 10785474 w 12209642"/>
              <a:gd name="connsiteY3" fmla="*/ 141073 h 6776288"/>
              <a:gd name="connsiteX4" fmla="*/ 10785474 w 12209642"/>
              <a:gd name="connsiteY4" fmla="*/ 963452 h 6776288"/>
              <a:gd name="connsiteX5" fmla="*/ 10856104 w 12209642"/>
              <a:gd name="connsiteY5" fmla="*/ 1034082 h 6776288"/>
              <a:gd name="connsiteX6" fmla="*/ 11633911 w 12209642"/>
              <a:gd name="connsiteY6" fmla="*/ 1034082 h 6776288"/>
              <a:gd name="connsiteX7" fmla="*/ 11704541 w 12209642"/>
              <a:gd name="connsiteY7" fmla="*/ 963452 h 6776288"/>
              <a:gd name="connsiteX8" fmla="*/ 11704541 w 12209642"/>
              <a:gd name="connsiteY8" fmla="*/ 150472 h 6776288"/>
              <a:gd name="connsiteX9" fmla="*/ 12200794 w 12209642"/>
              <a:gd name="connsiteY9" fmla="*/ 150502 h 6776288"/>
              <a:gd name="connsiteX10" fmla="*/ 12187652 w 12209642"/>
              <a:gd name="connsiteY10" fmla="*/ 6776288 h 6776288"/>
              <a:gd name="connsiteX11" fmla="*/ 3175 w 12209642"/>
              <a:gd name="connsiteY11" fmla="*/ 6775281 h 6776288"/>
              <a:gd name="connsiteX12" fmla="*/ 0 w 12209642"/>
              <a:gd name="connsiteY12" fmla="*/ 239322 h 6776288"/>
              <a:gd name="connsiteX13" fmla="*/ 4173849 w 12209642"/>
              <a:gd name="connsiteY13" fmla="*/ 0 h 6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7628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82776"/>
                  <a:pt x="12187652" y="6776288"/>
                </a:cubicBezTo>
                <a:lnTo>
                  <a:pt x="3175" y="6775281"/>
                </a:lnTo>
                <a:cubicBezTo>
                  <a:pt x="2117" y="4704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4014301598"/>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398662" y="206093"/>
            <a:ext cx="4047047" cy="6674891"/>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 name="connsiteX0" fmla="*/ 1671904 w 4008947"/>
              <a:gd name="connsiteY0" fmla="*/ 0 h 6663329"/>
              <a:gd name="connsiteX1" fmla="*/ 3194878 w 4008947"/>
              <a:gd name="connsiteY1" fmla="*/ 36537 h 6663329"/>
              <a:gd name="connsiteX2" fmla="*/ 3342363 w 4008947"/>
              <a:gd name="connsiteY2" fmla="*/ 37168 h 6663329"/>
              <a:gd name="connsiteX3" fmla="*/ 3348713 w 4008947"/>
              <a:gd name="connsiteY3" fmla="*/ 850063 h 6663329"/>
              <a:gd name="connsiteX4" fmla="*/ 3416173 w 4008947"/>
              <a:gd name="connsiteY4" fmla="*/ 917523 h 6663329"/>
              <a:gd name="connsiteX5" fmla="*/ 4008947 w 4008947"/>
              <a:gd name="connsiteY5" fmla="*/ 917523 h 6663329"/>
              <a:gd name="connsiteX6" fmla="*/ 3700290 w 4008947"/>
              <a:gd name="connsiteY6" fmla="*/ 2138772 h 6663329"/>
              <a:gd name="connsiteX7" fmla="*/ 3696964 w 4008947"/>
              <a:gd name="connsiteY7" fmla="*/ 2138772 h 6663329"/>
              <a:gd name="connsiteX8" fmla="*/ 3142479 w 4008947"/>
              <a:gd name="connsiteY8" fmla="*/ 4349958 h 6663329"/>
              <a:gd name="connsiteX9" fmla="*/ 3143397 w 4008947"/>
              <a:gd name="connsiteY9" fmla="*/ 4349958 h 6663329"/>
              <a:gd name="connsiteX10" fmla="*/ 2571968 w 4008947"/>
              <a:gd name="connsiteY10" fmla="*/ 6660180 h 6663329"/>
              <a:gd name="connsiteX11" fmla="*/ 0 w 4008947"/>
              <a:gd name="connsiteY11" fmla="*/ 6549055 h 6663329"/>
              <a:gd name="connsiteX12" fmla="*/ 562632 w 4008947"/>
              <a:gd name="connsiteY12" fmla="*/ 4349958 h 6663329"/>
              <a:gd name="connsiteX13" fmla="*/ 560986 w 4008947"/>
              <a:gd name="connsiteY13" fmla="*/ 4349958 h 6663329"/>
              <a:gd name="connsiteX14" fmla="*/ 1117268 w 4008947"/>
              <a:gd name="connsiteY14" fmla="*/ 2134509 h 6663329"/>
              <a:gd name="connsiteX15" fmla="*/ 1119891 w 4008947"/>
              <a:gd name="connsiteY15" fmla="*/ 2134509 h 6663329"/>
              <a:gd name="connsiteX16" fmla="*/ 1257371 w 4008947"/>
              <a:gd name="connsiteY16" fmla="*/ 1598721 h 6663329"/>
              <a:gd name="connsiteX17" fmla="*/ 1671904 w 4008947"/>
              <a:gd name="connsiteY17" fmla="*/ 0 h 6663329"/>
              <a:gd name="connsiteX0" fmla="*/ 1710004 w 4047047"/>
              <a:gd name="connsiteY0" fmla="*/ 0 h 6682432"/>
              <a:gd name="connsiteX1" fmla="*/ 3232978 w 4047047"/>
              <a:gd name="connsiteY1" fmla="*/ 36537 h 6682432"/>
              <a:gd name="connsiteX2" fmla="*/ 3380463 w 4047047"/>
              <a:gd name="connsiteY2" fmla="*/ 37168 h 6682432"/>
              <a:gd name="connsiteX3" fmla="*/ 3386813 w 4047047"/>
              <a:gd name="connsiteY3" fmla="*/ 850063 h 6682432"/>
              <a:gd name="connsiteX4" fmla="*/ 3454273 w 4047047"/>
              <a:gd name="connsiteY4" fmla="*/ 917523 h 6682432"/>
              <a:gd name="connsiteX5" fmla="*/ 4047047 w 4047047"/>
              <a:gd name="connsiteY5" fmla="*/ 917523 h 6682432"/>
              <a:gd name="connsiteX6" fmla="*/ 3738390 w 4047047"/>
              <a:gd name="connsiteY6" fmla="*/ 2138772 h 6682432"/>
              <a:gd name="connsiteX7" fmla="*/ 3735064 w 4047047"/>
              <a:gd name="connsiteY7" fmla="*/ 2138772 h 6682432"/>
              <a:gd name="connsiteX8" fmla="*/ 3180579 w 4047047"/>
              <a:gd name="connsiteY8" fmla="*/ 4349958 h 6682432"/>
              <a:gd name="connsiteX9" fmla="*/ 3181497 w 4047047"/>
              <a:gd name="connsiteY9" fmla="*/ 4349958 h 6682432"/>
              <a:gd name="connsiteX10" fmla="*/ 2610068 w 4047047"/>
              <a:gd name="connsiteY10" fmla="*/ 6660180 h 6682432"/>
              <a:gd name="connsiteX11" fmla="*/ 0 w 4047047"/>
              <a:gd name="connsiteY11" fmla="*/ 6663355 h 6682432"/>
              <a:gd name="connsiteX12" fmla="*/ 600732 w 4047047"/>
              <a:gd name="connsiteY12" fmla="*/ 4349958 h 6682432"/>
              <a:gd name="connsiteX13" fmla="*/ 599086 w 4047047"/>
              <a:gd name="connsiteY13" fmla="*/ 4349958 h 6682432"/>
              <a:gd name="connsiteX14" fmla="*/ 1155368 w 4047047"/>
              <a:gd name="connsiteY14" fmla="*/ 2134509 h 6682432"/>
              <a:gd name="connsiteX15" fmla="*/ 1157991 w 4047047"/>
              <a:gd name="connsiteY15" fmla="*/ 2134509 h 6682432"/>
              <a:gd name="connsiteX16" fmla="*/ 1295471 w 4047047"/>
              <a:gd name="connsiteY16" fmla="*/ 1598721 h 6682432"/>
              <a:gd name="connsiteX17" fmla="*/ 1710004 w 4047047"/>
              <a:gd name="connsiteY17" fmla="*/ 0 h 6682432"/>
              <a:gd name="connsiteX0" fmla="*/ 1710004 w 4047047"/>
              <a:gd name="connsiteY0" fmla="*/ 0 h 6674891"/>
              <a:gd name="connsiteX1" fmla="*/ 3232978 w 4047047"/>
              <a:gd name="connsiteY1" fmla="*/ 36537 h 6674891"/>
              <a:gd name="connsiteX2" fmla="*/ 3380463 w 4047047"/>
              <a:gd name="connsiteY2" fmla="*/ 37168 h 6674891"/>
              <a:gd name="connsiteX3" fmla="*/ 3386813 w 4047047"/>
              <a:gd name="connsiteY3" fmla="*/ 850063 h 6674891"/>
              <a:gd name="connsiteX4" fmla="*/ 3454273 w 4047047"/>
              <a:gd name="connsiteY4" fmla="*/ 917523 h 6674891"/>
              <a:gd name="connsiteX5" fmla="*/ 4047047 w 4047047"/>
              <a:gd name="connsiteY5" fmla="*/ 917523 h 6674891"/>
              <a:gd name="connsiteX6" fmla="*/ 3738390 w 4047047"/>
              <a:gd name="connsiteY6" fmla="*/ 2138772 h 6674891"/>
              <a:gd name="connsiteX7" fmla="*/ 3735064 w 4047047"/>
              <a:gd name="connsiteY7" fmla="*/ 2138772 h 6674891"/>
              <a:gd name="connsiteX8" fmla="*/ 3180579 w 4047047"/>
              <a:gd name="connsiteY8" fmla="*/ 4349958 h 6674891"/>
              <a:gd name="connsiteX9" fmla="*/ 3181497 w 4047047"/>
              <a:gd name="connsiteY9" fmla="*/ 4349958 h 6674891"/>
              <a:gd name="connsiteX10" fmla="*/ 2610068 w 4047047"/>
              <a:gd name="connsiteY10" fmla="*/ 6660180 h 6674891"/>
              <a:gd name="connsiteX11" fmla="*/ 0 w 4047047"/>
              <a:gd name="connsiteY11" fmla="*/ 6663355 h 6674891"/>
              <a:gd name="connsiteX12" fmla="*/ 600732 w 4047047"/>
              <a:gd name="connsiteY12" fmla="*/ 4349958 h 6674891"/>
              <a:gd name="connsiteX13" fmla="*/ 599086 w 4047047"/>
              <a:gd name="connsiteY13" fmla="*/ 4349958 h 6674891"/>
              <a:gd name="connsiteX14" fmla="*/ 1155368 w 4047047"/>
              <a:gd name="connsiteY14" fmla="*/ 2134509 h 6674891"/>
              <a:gd name="connsiteX15" fmla="*/ 1157991 w 4047047"/>
              <a:gd name="connsiteY15" fmla="*/ 2134509 h 6674891"/>
              <a:gd name="connsiteX16" fmla="*/ 1295471 w 4047047"/>
              <a:gd name="connsiteY16" fmla="*/ 1598721 h 6674891"/>
              <a:gd name="connsiteX17" fmla="*/ 1710004 w 4047047"/>
              <a:gd name="connsiteY17" fmla="*/ 0 h 6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7047" h="6674891">
                <a:moveTo>
                  <a:pt x="1710004" y="0"/>
                </a:moveTo>
                <a:lnTo>
                  <a:pt x="3232978" y="36537"/>
                </a:lnTo>
                <a:lnTo>
                  <a:pt x="3380463" y="37168"/>
                </a:lnTo>
                <a:cubicBezTo>
                  <a:pt x="3381521" y="304958"/>
                  <a:pt x="3385755" y="582273"/>
                  <a:pt x="3386813" y="850063"/>
                </a:cubicBezTo>
                <a:cubicBezTo>
                  <a:pt x="3386813" y="887320"/>
                  <a:pt x="3417016" y="917523"/>
                  <a:pt x="3454273" y="917523"/>
                </a:cubicBezTo>
                <a:lnTo>
                  <a:pt x="4047047" y="917523"/>
                </a:lnTo>
                <a:lnTo>
                  <a:pt x="3738390" y="2138772"/>
                </a:lnTo>
                <a:lnTo>
                  <a:pt x="3735064" y="2138772"/>
                </a:lnTo>
                <a:lnTo>
                  <a:pt x="3180579" y="4349958"/>
                </a:lnTo>
                <a:lnTo>
                  <a:pt x="3181497" y="4349958"/>
                </a:lnTo>
                <a:cubicBezTo>
                  <a:pt x="3003721" y="5064999"/>
                  <a:pt x="2787844" y="5945139"/>
                  <a:pt x="2610068" y="6660180"/>
                </a:cubicBezTo>
                <a:cubicBezTo>
                  <a:pt x="1682895" y="6682405"/>
                  <a:pt x="1060523" y="6676055"/>
                  <a:pt x="0" y="6663355"/>
                </a:cubicBezTo>
                <a:lnTo>
                  <a:pt x="600732" y="4349958"/>
                </a:lnTo>
                <a:lnTo>
                  <a:pt x="599086" y="4349958"/>
                </a:lnTo>
                <a:lnTo>
                  <a:pt x="1155368" y="2134509"/>
                </a:lnTo>
                <a:lnTo>
                  <a:pt x="1157991" y="2134509"/>
                </a:lnTo>
                <a:lnTo>
                  <a:pt x="1295471" y="1598721"/>
                </a:lnTo>
                <a:cubicBezTo>
                  <a:pt x="1433649" y="1065814"/>
                  <a:pt x="1570934" y="548981"/>
                  <a:pt x="17100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237868175"/>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E79D1F98-29B5-F4CA-176C-08B6AFFB5A9E}"/>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6AF2A64A-33D4-A1A0-4083-444C652D4AD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D0F76CC8-C0BB-33AE-5280-CF28FECD19D2}"/>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4D95B884-A0A1-FDAB-CF42-3AE9C0BE3619}"/>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chemeClr val="tx2">
                    <a:lumMod val="10000"/>
                  </a:schemeClr>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Mentz </a:t>
            </a:r>
            <a:r>
              <a:rPr lang="nb-NO" sz="1200" b="0" i="0" u="none" strike="noStrike" dirty="0" err="1">
                <a:solidFill>
                  <a:schemeClr val="tx2">
                    <a:lumMod val="10000"/>
                  </a:schemeClr>
                </a:solidFill>
                <a:effectLst/>
                <a:latin typeface="Arial" panose="020B0604020202020204" pitchFamily="34" charset="0"/>
                <a:cs typeface="Arial" panose="020B0604020202020204" pitchFamily="34" charset="0"/>
              </a:rPr>
              <a:t>Indergaard</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/NTNU</a:t>
            </a:r>
            <a:r>
              <a:rPr lang="nb-NO" sz="1200" dirty="0">
                <a:solidFill>
                  <a:schemeClr val="tx2">
                    <a:lumMod val="10000"/>
                  </a:schemeClr>
                </a:solidFill>
                <a:latin typeface="Arial" panose="020B0604020202020204" pitchFamily="34" charset="0"/>
                <a:cs typeface="Arial" panose="020B0604020202020204" pitchFamily="34" charset="0"/>
              </a:rPr>
              <a:t>   Gjøvik – Foto: </a:t>
            </a:r>
            <a:r>
              <a:rPr lang="nb-NO" sz="1200" dirty="0">
                <a:solidFill>
                  <a:schemeClr val="tx2">
                    <a:lumMod val="10000"/>
                  </a:schemeClr>
                </a:solidFill>
                <a:effectLst/>
                <a:latin typeface="Arial" panose="020B0604020202020204" pitchFamily="34" charset="0"/>
                <a:cs typeface="Arial" panose="020B0604020202020204" pitchFamily="34" charset="0"/>
              </a:rPr>
              <a:t>Espen </a:t>
            </a:r>
            <a:r>
              <a:rPr lang="nb-NO" sz="1200" dirty="0" err="1">
                <a:solidFill>
                  <a:schemeClr val="tx2">
                    <a:lumMod val="10000"/>
                  </a:schemeClr>
                </a:solidFill>
                <a:effectLst/>
                <a:latin typeface="Arial" panose="020B0604020202020204" pitchFamily="34" charset="0"/>
                <a:cs typeface="Arial" panose="020B0604020202020204" pitchFamily="34" charset="0"/>
              </a:rPr>
              <a:t>Taftø</a:t>
            </a:r>
            <a:r>
              <a:rPr lang="nb-NO" sz="1200" dirty="0">
                <a:solidFill>
                  <a:schemeClr val="tx2">
                    <a:lumMod val="10000"/>
                  </a:schemeClr>
                </a:solidFill>
                <a:effectLst/>
                <a:latin typeface="Arial" panose="020B0604020202020204" pitchFamily="34" charset="0"/>
                <a:cs typeface="Arial" panose="020B0604020202020204" pitchFamily="34" charset="0"/>
              </a:rPr>
              <a:t> Vestad/NTNU</a:t>
            </a:r>
            <a:r>
              <a:rPr lang="nb-NO" sz="1200" dirty="0">
                <a:solidFill>
                  <a:schemeClr val="tx2">
                    <a:lumMod val="10000"/>
                  </a:schemeClr>
                </a:solidFill>
                <a:latin typeface="Arial" panose="020B0604020202020204" pitchFamily="34" charset="0"/>
                <a:cs typeface="Arial" panose="020B0604020202020204" pitchFamily="34" charset="0"/>
              </a:rPr>
              <a:t>   |   Ålesund – Foto: </a:t>
            </a:r>
            <a:r>
              <a:rPr lang="nb-NO" sz="1200" dirty="0">
                <a:solidFill>
                  <a:schemeClr val="tx2">
                    <a:lumMod val="10000"/>
                  </a:schemeClr>
                </a:solidFill>
                <a:effectLst/>
                <a:latin typeface="Arial" panose="020B0604020202020204" pitchFamily="34" charset="0"/>
                <a:cs typeface="Arial" panose="020B0604020202020204" pitchFamily="34" charset="0"/>
              </a:rPr>
              <a:t>Sissel Basso/NTNU</a:t>
            </a:r>
            <a:r>
              <a:rPr lang="nb-NO" sz="1200" dirty="0">
                <a:solidFill>
                  <a:schemeClr val="tx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4243397"/>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198" y="1485259"/>
            <a:ext cx="5375802" cy="1397709"/>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2919F085-2805-A4DA-9CBA-E71E3E24CD30}"/>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365B3039-9D52-7BE0-885A-B78DB395DE0E}"/>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FEB7C32B-6C5B-5ED4-7EA3-AF626767B1AE}"/>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805345"/>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EAACED8-900A-8F6D-2534-01CDDADBAB2B}"/>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bg1">
                    <a:lumMod val="25000"/>
                  </a:schemeClr>
                </a:solidFill>
              </a:defRPr>
            </a:lvl1pPr>
          </a:lstStyle>
          <a:p>
            <a:pPr lvl="0"/>
            <a:r>
              <a:rPr lang="nb-NO" dirty="0"/>
              <a:t>Overskrift</a:t>
            </a:r>
          </a:p>
        </p:txBody>
      </p:sp>
      <p:sp>
        <p:nvSpPr>
          <p:cNvPr id="3" name="Plassholder for tekst 3">
            <a:extLst>
              <a:ext uri="{FF2B5EF4-FFF2-40B4-BE49-F238E27FC236}">
                <a16:creationId xmlns:a16="http://schemas.microsoft.com/office/drawing/2014/main" id="{0AE1222F-0A17-CB0B-314D-E7905130CBF2}"/>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603153748"/>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dirty="0"/>
              <a:t>Overskrift</a:t>
            </a:r>
          </a:p>
        </p:txBody>
      </p:sp>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074441861"/>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dirty="0"/>
              <a:t>Overskrift</a:t>
            </a:r>
          </a:p>
        </p:txBody>
      </p:sp>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a:t>Click icon to add picture</a:t>
            </a:r>
            <a:endParaRPr lang="nb-NO"/>
          </a:p>
        </p:txBody>
      </p:sp>
    </p:spTree>
    <p:extLst>
      <p:ext uri="{BB962C8B-B14F-4D97-AF65-F5344CB8AC3E}">
        <p14:creationId xmlns:p14="http://schemas.microsoft.com/office/powerpoint/2010/main" val="80313216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8470"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8470"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6">
            <a:extLst>
              <a:ext uri="{FF2B5EF4-FFF2-40B4-BE49-F238E27FC236}">
                <a16:creationId xmlns:a16="http://schemas.microsoft.com/office/drawing/2014/main" id="{5AAB8CF9-FD6E-E9A6-F7C6-A6A8E0EA8388}"/>
              </a:ext>
            </a:extLst>
          </p:cNvPr>
          <p:cNvSpPr>
            <a:spLocks noGrp="1"/>
          </p:cNvSpPr>
          <p:nvPr>
            <p:ph type="pic" sz="quarter" idx="13" hasCustomPrompt="1"/>
          </p:nvPr>
        </p:nvSpPr>
        <p:spPr>
          <a:xfrm>
            <a:off x="6645725" y="124588"/>
            <a:ext cx="5555800" cy="6760098"/>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 name="connsiteX0" fmla="*/ 91440 w 5646674"/>
              <a:gd name="connsiteY0" fmla="*/ 0 h 6756866"/>
              <a:gd name="connsiteX1" fmla="*/ 4230624 w 5646674"/>
              <a:gd name="connsiteY1" fmla="*/ 81848 h 6756866"/>
              <a:gd name="connsiteX2" fmla="*/ 4230624 w 5646674"/>
              <a:gd name="connsiteY2" fmla="*/ 932104 h 6756866"/>
              <a:gd name="connsiteX3" fmla="*/ 4297548 w 5646674"/>
              <a:gd name="connsiteY3" fmla="*/ 999028 h 6756866"/>
              <a:gd name="connsiteX4" fmla="*/ 5079592 w 5646674"/>
              <a:gd name="connsiteY4" fmla="*/ 999028 h 6756866"/>
              <a:gd name="connsiteX5" fmla="*/ 5146516 w 5646674"/>
              <a:gd name="connsiteY5" fmla="*/ 932104 h 6756866"/>
              <a:gd name="connsiteX6" fmla="*/ 5146516 w 5646674"/>
              <a:gd name="connsiteY6" fmla="*/ 99959 h 6756866"/>
              <a:gd name="connsiteX7" fmla="*/ 5640578 w 5646674"/>
              <a:gd name="connsiteY7" fmla="*/ 109728 h 6756866"/>
              <a:gd name="connsiteX8" fmla="*/ 5646674 w 5646674"/>
              <a:gd name="connsiteY8" fmla="*/ 6744081 h 6756866"/>
              <a:gd name="connsiteX9" fmla="*/ 2930525 w 5646674"/>
              <a:gd name="connsiteY9" fmla="*/ 6611493 h 6756866"/>
              <a:gd name="connsiteX10" fmla="*/ 0 w 5646674"/>
              <a:gd name="connsiteY10" fmla="*/ 6620891 h 6756866"/>
              <a:gd name="connsiteX11" fmla="*/ 91440 w 5646674"/>
              <a:gd name="connsiteY11" fmla="*/ 0 h 6756866"/>
              <a:gd name="connsiteX0" fmla="*/ 91440 w 5646674"/>
              <a:gd name="connsiteY0" fmla="*/ 0 h 6765448"/>
              <a:gd name="connsiteX1" fmla="*/ 4230624 w 5646674"/>
              <a:gd name="connsiteY1" fmla="*/ 81848 h 6765448"/>
              <a:gd name="connsiteX2" fmla="*/ 4230624 w 5646674"/>
              <a:gd name="connsiteY2" fmla="*/ 932104 h 6765448"/>
              <a:gd name="connsiteX3" fmla="*/ 4297548 w 5646674"/>
              <a:gd name="connsiteY3" fmla="*/ 999028 h 6765448"/>
              <a:gd name="connsiteX4" fmla="*/ 5079592 w 5646674"/>
              <a:gd name="connsiteY4" fmla="*/ 999028 h 6765448"/>
              <a:gd name="connsiteX5" fmla="*/ 5146516 w 5646674"/>
              <a:gd name="connsiteY5" fmla="*/ 932104 h 6765448"/>
              <a:gd name="connsiteX6" fmla="*/ 5146516 w 5646674"/>
              <a:gd name="connsiteY6" fmla="*/ 99959 h 6765448"/>
              <a:gd name="connsiteX7" fmla="*/ 5640578 w 5646674"/>
              <a:gd name="connsiteY7" fmla="*/ 109728 h 6765448"/>
              <a:gd name="connsiteX8" fmla="*/ 5646674 w 5646674"/>
              <a:gd name="connsiteY8" fmla="*/ 6744081 h 6765448"/>
              <a:gd name="connsiteX9" fmla="*/ 2949575 w 5646674"/>
              <a:gd name="connsiteY9" fmla="*/ 6732143 h 6765448"/>
              <a:gd name="connsiteX10" fmla="*/ 0 w 5646674"/>
              <a:gd name="connsiteY10" fmla="*/ 6620891 h 6765448"/>
              <a:gd name="connsiteX11" fmla="*/ 91440 w 5646674"/>
              <a:gd name="connsiteY11" fmla="*/ 0 h 6765448"/>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53444"/>
              <a:gd name="connsiteX1" fmla="*/ 4230624 w 5646674"/>
              <a:gd name="connsiteY1" fmla="*/ 81848 h 6753444"/>
              <a:gd name="connsiteX2" fmla="*/ 4230624 w 5646674"/>
              <a:gd name="connsiteY2" fmla="*/ 932104 h 6753444"/>
              <a:gd name="connsiteX3" fmla="*/ 4297548 w 5646674"/>
              <a:gd name="connsiteY3" fmla="*/ 999028 h 6753444"/>
              <a:gd name="connsiteX4" fmla="*/ 5079592 w 5646674"/>
              <a:gd name="connsiteY4" fmla="*/ 999028 h 6753444"/>
              <a:gd name="connsiteX5" fmla="*/ 5146516 w 5646674"/>
              <a:gd name="connsiteY5" fmla="*/ 932104 h 6753444"/>
              <a:gd name="connsiteX6" fmla="*/ 5146516 w 5646674"/>
              <a:gd name="connsiteY6" fmla="*/ 99959 h 6753444"/>
              <a:gd name="connsiteX7" fmla="*/ 5640578 w 5646674"/>
              <a:gd name="connsiteY7" fmla="*/ 109728 h 6753444"/>
              <a:gd name="connsiteX8" fmla="*/ 5646674 w 5646674"/>
              <a:gd name="connsiteY8" fmla="*/ 6744081 h 6753444"/>
              <a:gd name="connsiteX9" fmla="*/ 2949575 w 5646674"/>
              <a:gd name="connsiteY9" fmla="*/ 6732143 h 6753444"/>
              <a:gd name="connsiteX10" fmla="*/ 0 w 5646674"/>
              <a:gd name="connsiteY10" fmla="*/ 6620891 h 6753444"/>
              <a:gd name="connsiteX11" fmla="*/ 91440 w 564667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41910 w 5555234"/>
              <a:gd name="connsiteY10" fmla="*/ 6741541 h 6753444"/>
              <a:gd name="connsiteX11" fmla="*/ 0 w 5555234"/>
              <a:gd name="connsiteY11" fmla="*/ 0 h 6753444"/>
              <a:gd name="connsiteX0" fmla="*/ 8289 w 5563523"/>
              <a:gd name="connsiteY0" fmla="*/ 0 h 6753444"/>
              <a:gd name="connsiteX1" fmla="*/ 4147473 w 5563523"/>
              <a:gd name="connsiteY1" fmla="*/ 81848 h 6753444"/>
              <a:gd name="connsiteX2" fmla="*/ 4147473 w 5563523"/>
              <a:gd name="connsiteY2" fmla="*/ 932104 h 6753444"/>
              <a:gd name="connsiteX3" fmla="*/ 4214397 w 5563523"/>
              <a:gd name="connsiteY3" fmla="*/ 999028 h 6753444"/>
              <a:gd name="connsiteX4" fmla="*/ 4996441 w 5563523"/>
              <a:gd name="connsiteY4" fmla="*/ 999028 h 6753444"/>
              <a:gd name="connsiteX5" fmla="*/ 5063365 w 5563523"/>
              <a:gd name="connsiteY5" fmla="*/ 932104 h 6753444"/>
              <a:gd name="connsiteX6" fmla="*/ 5063365 w 5563523"/>
              <a:gd name="connsiteY6" fmla="*/ 99959 h 6753444"/>
              <a:gd name="connsiteX7" fmla="*/ 5557427 w 5563523"/>
              <a:gd name="connsiteY7" fmla="*/ 109728 h 6753444"/>
              <a:gd name="connsiteX8" fmla="*/ 5563523 w 5563523"/>
              <a:gd name="connsiteY8" fmla="*/ 6744081 h 6753444"/>
              <a:gd name="connsiteX9" fmla="*/ 2866424 w 5563523"/>
              <a:gd name="connsiteY9" fmla="*/ 6732143 h 6753444"/>
              <a:gd name="connsiteX10" fmla="*/ 8924 w 5563523"/>
              <a:gd name="connsiteY10" fmla="*/ 6744716 h 6753444"/>
              <a:gd name="connsiteX11" fmla="*/ 8289 w 5563523"/>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60098"/>
              <a:gd name="connsiteX1" fmla="*/ 4139750 w 5555800"/>
              <a:gd name="connsiteY1" fmla="*/ 81848 h 6760098"/>
              <a:gd name="connsiteX2" fmla="*/ 4139750 w 5555800"/>
              <a:gd name="connsiteY2" fmla="*/ 932104 h 6760098"/>
              <a:gd name="connsiteX3" fmla="*/ 4206674 w 5555800"/>
              <a:gd name="connsiteY3" fmla="*/ 999028 h 6760098"/>
              <a:gd name="connsiteX4" fmla="*/ 4988718 w 5555800"/>
              <a:gd name="connsiteY4" fmla="*/ 999028 h 6760098"/>
              <a:gd name="connsiteX5" fmla="*/ 5055642 w 5555800"/>
              <a:gd name="connsiteY5" fmla="*/ 932104 h 6760098"/>
              <a:gd name="connsiteX6" fmla="*/ 5055642 w 5555800"/>
              <a:gd name="connsiteY6" fmla="*/ 99959 h 6760098"/>
              <a:gd name="connsiteX7" fmla="*/ 5549704 w 5555800"/>
              <a:gd name="connsiteY7" fmla="*/ 109728 h 6760098"/>
              <a:gd name="connsiteX8" fmla="*/ 5555800 w 5555800"/>
              <a:gd name="connsiteY8" fmla="*/ 6744081 h 6760098"/>
              <a:gd name="connsiteX9" fmla="*/ 2858701 w 5555800"/>
              <a:gd name="connsiteY9" fmla="*/ 6757543 h 6760098"/>
              <a:gd name="connsiteX10" fmla="*/ 1201 w 5555800"/>
              <a:gd name="connsiteY10" fmla="*/ 6744716 h 6760098"/>
              <a:gd name="connsiteX11" fmla="*/ 566 w 5555800"/>
              <a:gd name="connsiteY11" fmla="*/ 0 h 676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800" h="6760098">
                <a:moveTo>
                  <a:pt x="566" y="0"/>
                </a:moveTo>
                <a:lnTo>
                  <a:pt x="4139750" y="81848"/>
                </a:lnTo>
                <a:lnTo>
                  <a:pt x="4139750" y="932104"/>
                </a:lnTo>
                <a:cubicBezTo>
                  <a:pt x="4139750" y="969065"/>
                  <a:pt x="4169713" y="999028"/>
                  <a:pt x="4206674" y="999028"/>
                </a:cubicBezTo>
                <a:lnTo>
                  <a:pt x="4988718" y="999028"/>
                </a:lnTo>
                <a:cubicBezTo>
                  <a:pt x="5025679" y="999028"/>
                  <a:pt x="5055642" y="969065"/>
                  <a:pt x="5055642" y="932104"/>
                </a:cubicBezTo>
                <a:lnTo>
                  <a:pt x="5055642" y="99959"/>
                </a:lnTo>
                <a:lnTo>
                  <a:pt x="5549704" y="109728"/>
                </a:lnTo>
                <a:cubicBezTo>
                  <a:pt x="5551736" y="2208996"/>
                  <a:pt x="5553768" y="4644813"/>
                  <a:pt x="5555800" y="6744081"/>
                </a:cubicBezTo>
                <a:cubicBezTo>
                  <a:pt x="5387525" y="6771682"/>
                  <a:pt x="2854510" y="6754580"/>
                  <a:pt x="2858701" y="6757543"/>
                </a:cubicBezTo>
                <a:cubicBezTo>
                  <a:pt x="2836899" y="6746452"/>
                  <a:pt x="714518" y="6757458"/>
                  <a:pt x="1201" y="6744716"/>
                </a:cubicBezTo>
                <a:cubicBezTo>
                  <a:pt x="-4387" y="5525558"/>
                  <a:pt x="11996" y="928328"/>
                  <a:pt x="566"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2896989626"/>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accent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1531523058"/>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3623036667"/>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dirty="0"/>
              <a:t>Overskrift</a:t>
            </a:r>
          </a:p>
        </p:txBody>
      </p:sp>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70321268"/>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BC2DD99D-F5FA-E255-DFAA-EC2EF5ABB875}"/>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95285551-B891-17D7-5E10-653E491913AA}"/>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0BA7AD32-FA01-554F-3238-502DB4E64523}"/>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901286C6-D75E-9C4D-8407-F63B9B04F302}"/>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1631239"/>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12" name="Straight Connector 11">
            <a:extLst>
              <a:ext uri="{FF2B5EF4-FFF2-40B4-BE49-F238E27FC236}">
                <a16:creationId xmlns:a16="http://schemas.microsoft.com/office/drawing/2014/main" id="{F3188A1F-4814-FE4E-AF70-22B66EFE7F43}"/>
              </a:ext>
              <a:ext uri="{C183D7F6-B498-43B3-948B-1728B52AA6E4}">
                <adec:decorative xmlns:adec="http://schemas.microsoft.com/office/drawing/2017/decorative" val="1"/>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Hovedbygningene i de tre byene NTNU holder til i. Trondheim, Gjøvik og Ålesund.">
            <a:extLst>
              <a:ext uri="{FF2B5EF4-FFF2-40B4-BE49-F238E27FC236}">
                <a16:creationId xmlns:a16="http://schemas.microsoft.com/office/drawing/2014/main" id="{0C75F9CF-9BFC-D849-9DC7-B8C7E29891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10" name="Straight Connector 9">
            <a:extLst>
              <a:ext uri="{FF2B5EF4-FFF2-40B4-BE49-F238E27FC236}">
                <a16:creationId xmlns:a16="http://schemas.microsoft.com/office/drawing/2014/main" id="{82889CAC-BCCA-2740-B035-B66AEC2C0D29}"/>
              </a:ext>
              <a:ext uri="{C183D7F6-B498-43B3-948B-1728B52AA6E4}">
                <adec:decorative xmlns:adec="http://schemas.microsoft.com/office/drawing/2017/decorative" val="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 uri="{C183D7F6-B498-43B3-948B-1728B52AA6E4}">
                <adec:decorative xmlns:adec="http://schemas.microsoft.com/office/drawing/2017/decorative" val="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1239043005"/>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EEE41C-B295-67DB-6F25-6C3EB2BA2FBC}"/>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4" name="Plassholder for tekst 3">
            <a:extLst>
              <a:ext uri="{FF2B5EF4-FFF2-40B4-BE49-F238E27FC236}">
                <a16:creationId xmlns:a16="http://schemas.microsoft.com/office/drawing/2014/main" id="{38CC53E6-4FA2-1E0E-7F9B-EE33617C7D91}"/>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62766456"/>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Trykk på ikonet</a:t>
            </a:r>
            <a:br>
              <a:rPr lang="nb-NO" dirty="0"/>
            </a:br>
            <a:r>
              <a:rPr lang="nb-NO" dirty="0"/>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3650108682"/>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8470"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8470"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6" name="Picture Placeholder 5">
            <a:extLst>
              <a:ext uri="{FF2B5EF4-FFF2-40B4-BE49-F238E27FC236}">
                <a16:creationId xmlns:a16="http://schemas.microsoft.com/office/drawing/2014/main" id="{7CC30CB2-0F5F-6BCC-ACC6-D73FDEA56A2F}"/>
              </a:ext>
            </a:extLst>
          </p:cNvPr>
          <p:cNvSpPr>
            <a:spLocks noGrp="1"/>
          </p:cNvSpPr>
          <p:nvPr>
            <p:ph type="pic" sz="quarter" idx="13" hasCustomPrompt="1"/>
          </p:nvPr>
        </p:nvSpPr>
        <p:spPr>
          <a:xfrm>
            <a:off x="6645725" y="128351"/>
            <a:ext cx="5555800" cy="6756334"/>
          </a:xfrm>
          <a:custGeom>
            <a:avLst/>
            <a:gdLst>
              <a:gd name="connsiteX0" fmla="*/ 604 w 5555800"/>
              <a:gd name="connsiteY0" fmla="*/ 0 h 6756334"/>
              <a:gd name="connsiteX1" fmla="*/ 1046678 w 5555800"/>
              <a:gd name="connsiteY1" fmla="*/ 31606 h 6756334"/>
              <a:gd name="connsiteX2" fmla="*/ 5546275 w 5555800"/>
              <a:gd name="connsiteY2" fmla="*/ 112263 h 6756334"/>
              <a:gd name="connsiteX3" fmla="*/ 5546275 w 5555800"/>
              <a:gd name="connsiteY3" fmla="*/ 105896 h 6756334"/>
              <a:gd name="connsiteX4" fmla="*/ 5549704 w 5555800"/>
              <a:gd name="connsiteY4" fmla="*/ 105964 h 6756334"/>
              <a:gd name="connsiteX5" fmla="*/ 5555800 w 5555800"/>
              <a:gd name="connsiteY5" fmla="*/ 6740317 h 6756334"/>
              <a:gd name="connsiteX6" fmla="*/ 2858701 w 5555800"/>
              <a:gd name="connsiteY6" fmla="*/ 6753779 h 6756334"/>
              <a:gd name="connsiteX7" fmla="*/ 1201 w 5555800"/>
              <a:gd name="connsiteY7" fmla="*/ 6740952 h 6756334"/>
              <a:gd name="connsiteX8" fmla="*/ 1558 w 5555800"/>
              <a:gd name="connsiteY8" fmla="*/ 93801 h 675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5800" h="6756334">
                <a:moveTo>
                  <a:pt x="604" y="0"/>
                </a:moveTo>
                <a:lnTo>
                  <a:pt x="1046678" y="31606"/>
                </a:lnTo>
                <a:cubicBezTo>
                  <a:pt x="2500206" y="80213"/>
                  <a:pt x="3963580" y="133888"/>
                  <a:pt x="5546275" y="112263"/>
                </a:cubicBezTo>
                <a:lnTo>
                  <a:pt x="5546275" y="105896"/>
                </a:lnTo>
                <a:lnTo>
                  <a:pt x="5549704" y="105964"/>
                </a:lnTo>
                <a:cubicBezTo>
                  <a:pt x="5551736" y="2205232"/>
                  <a:pt x="5553768" y="4641049"/>
                  <a:pt x="5555800" y="6740317"/>
                </a:cubicBezTo>
                <a:cubicBezTo>
                  <a:pt x="5387525" y="6767918"/>
                  <a:pt x="2854510" y="6750816"/>
                  <a:pt x="2858701" y="6753779"/>
                </a:cubicBezTo>
                <a:cubicBezTo>
                  <a:pt x="2836899" y="6742688"/>
                  <a:pt x="714518" y="6753694"/>
                  <a:pt x="1201" y="6740952"/>
                </a:cubicBezTo>
                <a:cubicBezTo>
                  <a:pt x="-4213" y="5559893"/>
                  <a:pt x="10994" y="1208592"/>
                  <a:pt x="1558" y="93801"/>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657154384"/>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1AF6045-9D99-3738-C293-75DDC277484F}"/>
              </a:ext>
            </a:extLst>
          </p:cNvPr>
          <p:cNvSpPr>
            <a:spLocks noGrp="1"/>
          </p:cNvSpPr>
          <p:nvPr>
            <p:ph type="pic" sz="quarter" idx="10" hasCustomPrompt="1"/>
          </p:nvPr>
        </p:nvSpPr>
        <p:spPr>
          <a:xfrm>
            <a:off x="-69659" y="92845"/>
            <a:ext cx="12336936" cy="6816741"/>
          </a:xfrm>
          <a:custGeom>
            <a:avLst/>
            <a:gdLst>
              <a:gd name="connsiteX0" fmla="*/ 4835699 w 12336936"/>
              <a:gd name="connsiteY0" fmla="*/ 470 h 6816741"/>
              <a:gd name="connsiteX1" fmla="*/ 12261659 w 12336936"/>
              <a:gd name="connsiteY1" fmla="*/ 147770 h 6816741"/>
              <a:gd name="connsiteX2" fmla="*/ 12261659 w 12336936"/>
              <a:gd name="connsiteY2" fmla="*/ 137667 h 6816741"/>
              <a:gd name="connsiteX3" fmla="*/ 12326915 w 12336936"/>
              <a:gd name="connsiteY3" fmla="*/ 137670 h 6816741"/>
              <a:gd name="connsiteX4" fmla="*/ 12318583 w 12336936"/>
              <a:gd name="connsiteY4" fmla="*/ 6816741 h 6816741"/>
              <a:gd name="connsiteX5" fmla="*/ 87 w 12336936"/>
              <a:gd name="connsiteY5" fmla="*/ 6799445 h 6816741"/>
              <a:gd name="connsiteX6" fmla="*/ 6851 w 12336936"/>
              <a:gd name="connsiteY6" fmla="*/ 226490 h 6816741"/>
              <a:gd name="connsiteX7" fmla="*/ 69659 w 12336936"/>
              <a:gd name="connsiteY7" fmla="*/ 220047 h 6816741"/>
              <a:gd name="connsiteX8" fmla="*/ 69659 w 12336936"/>
              <a:gd name="connsiteY8" fmla="*/ 238386 h 6816741"/>
              <a:gd name="connsiteX9" fmla="*/ 4835699 w 12336936"/>
              <a:gd name="connsiteY9" fmla="*/ 470 h 68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6936" h="6816741">
                <a:moveTo>
                  <a:pt x="4835699" y="470"/>
                </a:moveTo>
                <a:cubicBezTo>
                  <a:pt x="7317455" y="10687"/>
                  <a:pt x="9623835" y="183811"/>
                  <a:pt x="12261659" y="147770"/>
                </a:cubicBezTo>
                <a:lnTo>
                  <a:pt x="12261659" y="137667"/>
                </a:lnTo>
                <a:lnTo>
                  <a:pt x="12326915" y="137670"/>
                </a:lnTo>
                <a:cubicBezTo>
                  <a:pt x="12348072" y="2597159"/>
                  <a:pt x="12331055" y="4623229"/>
                  <a:pt x="12318583" y="6816741"/>
                </a:cubicBezTo>
                <a:lnTo>
                  <a:pt x="87" y="6799445"/>
                </a:lnTo>
                <a:cubicBezTo>
                  <a:pt x="-971" y="4728742"/>
                  <a:pt x="7909" y="2297193"/>
                  <a:pt x="6851" y="226490"/>
                </a:cubicBezTo>
                <a:lnTo>
                  <a:pt x="69659" y="220047"/>
                </a:lnTo>
                <a:lnTo>
                  <a:pt x="69659" y="238386"/>
                </a:lnTo>
                <a:cubicBezTo>
                  <a:pt x="1794456" y="46856"/>
                  <a:pt x="3346645" y="-5660"/>
                  <a:pt x="4835699" y="47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1713644955"/>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9AB554E-0944-227D-0DEA-BE328E5C3450}"/>
              </a:ext>
            </a:extLst>
          </p:cNvPr>
          <p:cNvSpPr>
            <a:spLocks noGrp="1"/>
          </p:cNvSpPr>
          <p:nvPr>
            <p:ph type="media" sz="quarter" idx="11" hasCustomPrompt="1"/>
          </p:nvPr>
        </p:nvSpPr>
        <p:spPr>
          <a:xfrm>
            <a:off x="-3173" y="93887"/>
            <a:ext cx="12209642" cy="6771938"/>
          </a:xfrm>
          <a:custGeom>
            <a:avLst/>
            <a:gdLst>
              <a:gd name="connsiteX0" fmla="*/ 4573199 w 12209642"/>
              <a:gd name="connsiteY0" fmla="*/ 0 h 6771938"/>
              <a:gd name="connsiteX1" fmla="*/ 5835536 w 12209642"/>
              <a:gd name="connsiteY1" fmla="*/ 13751 h 6771938"/>
              <a:gd name="connsiteX2" fmla="*/ 5916037 w 12209642"/>
              <a:gd name="connsiteY2" fmla="*/ 15413 h 6771938"/>
              <a:gd name="connsiteX3" fmla="*/ 6663572 w 12209642"/>
              <a:gd name="connsiteY3" fmla="*/ 34889 h 6771938"/>
              <a:gd name="connsiteX4" fmla="*/ 7695576 w 12209642"/>
              <a:gd name="connsiteY4" fmla="*/ 66070 h 6771938"/>
              <a:gd name="connsiteX5" fmla="*/ 12195173 w 12209642"/>
              <a:gd name="connsiteY5" fmla="*/ 146727 h 6771938"/>
              <a:gd name="connsiteX6" fmla="*/ 12195173 w 12209642"/>
              <a:gd name="connsiteY6" fmla="*/ 146152 h 6771938"/>
              <a:gd name="connsiteX7" fmla="*/ 12200794 w 12209642"/>
              <a:gd name="connsiteY7" fmla="*/ 146152 h 6771938"/>
              <a:gd name="connsiteX8" fmla="*/ 12187652 w 12209642"/>
              <a:gd name="connsiteY8" fmla="*/ 6771938 h 6771938"/>
              <a:gd name="connsiteX9" fmla="*/ 3175 w 12209642"/>
              <a:gd name="connsiteY9" fmla="*/ 6770931 h 6771938"/>
              <a:gd name="connsiteX10" fmla="*/ 0 w 12209642"/>
              <a:gd name="connsiteY10" fmla="*/ 234972 h 6771938"/>
              <a:gd name="connsiteX11" fmla="*/ 3173 w 12209642"/>
              <a:gd name="connsiteY11" fmla="*/ 234645 h 6771938"/>
              <a:gd name="connsiteX12" fmla="*/ 3173 w 12209642"/>
              <a:gd name="connsiteY12" fmla="*/ 237343 h 6771938"/>
              <a:gd name="connsiteX13" fmla="*/ 851695 w 12209642"/>
              <a:gd name="connsiteY13" fmla="*/ 152790 h 6771938"/>
              <a:gd name="connsiteX14" fmla="*/ 1373141 w 12209642"/>
              <a:gd name="connsiteY14" fmla="*/ 112474 h 6771938"/>
              <a:gd name="connsiteX15" fmla="*/ 1744648 w 12209642"/>
              <a:gd name="connsiteY15" fmla="*/ 87156 h 6771938"/>
              <a:gd name="connsiteX16" fmla="*/ 3122726 w 12209642"/>
              <a:gd name="connsiteY16" fmla="*/ 21270 h 6771938"/>
              <a:gd name="connsiteX17" fmla="*/ 3334026 w 12209642"/>
              <a:gd name="connsiteY17" fmla="*/ 14354 h 6771938"/>
              <a:gd name="connsiteX18" fmla="*/ 4018918 w 12209642"/>
              <a:gd name="connsiteY18" fmla="*/ 1621 h 67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9642" h="6771938">
                <a:moveTo>
                  <a:pt x="4573199" y="0"/>
                </a:moveTo>
                <a:lnTo>
                  <a:pt x="5835536" y="13751"/>
                </a:lnTo>
                <a:lnTo>
                  <a:pt x="5916037" y="15413"/>
                </a:lnTo>
                <a:lnTo>
                  <a:pt x="6663572" y="34889"/>
                </a:lnTo>
                <a:lnTo>
                  <a:pt x="7695576" y="66070"/>
                </a:lnTo>
                <a:cubicBezTo>
                  <a:pt x="9149104" y="114677"/>
                  <a:pt x="10612478" y="168352"/>
                  <a:pt x="12195173" y="146727"/>
                </a:cubicBezTo>
                <a:lnTo>
                  <a:pt x="12195173" y="146152"/>
                </a:lnTo>
                <a:lnTo>
                  <a:pt x="12200794" y="146152"/>
                </a:lnTo>
                <a:cubicBezTo>
                  <a:pt x="12221951" y="2605641"/>
                  <a:pt x="12200124" y="4578426"/>
                  <a:pt x="12187652" y="6771938"/>
                </a:cubicBezTo>
                <a:lnTo>
                  <a:pt x="3175" y="6770931"/>
                </a:lnTo>
                <a:cubicBezTo>
                  <a:pt x="2117" y="4700228"/>
                  <a:pt x="1058" y="2305675"/>
                  <a:pt x="0" y="234972"/>
                </a:cubicBezTo>
                <a:lnTo>
                  <a:pt x="3173" y="234645"/>
                </a:lnTo>
                <a:lnTo>
                  <a:pt x="3173" y="237343"/>
                </a:lnTo>
                <a:cubicBezTo>
                  <a:pt x="290639" y="205421"/>
                  <a:pt x="573311" y="177361"/>
                  <a:pt x="851695" y="152790"/>
                </a:cubicBezTo>
                <a:lnTo>
                  <a:pt x="1373141" y="112474"/>
                </a:lnTo>
                <a:lnTo>
                  <a:pt x="1744648" y="87156"/>
                </a:lnTo>
                <a:cubicBezTo>
                  <a:pt x="2231619" y="57252"/>
                  <a:pt x="2704419" y="35906"/>
                  <a:pt x="3122726" y="21270"/>
                </a:cubicBezTo>
                <a:lnTo>
                  <a:pt x="3334026" y="14354"/>
                </a:lnTo>
                <a:lnTo>
                  <a:pt x="4018918" y="1621"/>
                </a:ln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327866602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D56A1B1B-1434-20A4-A7DF-196F5C31DCD7}"/>
              </a:ext>
            </a:extLst>
          </p:cNvPr>
          <p:cNvSpPr>
            <a:spLocks noGrp="1"/>
          </p:cNvSpPr>
          <p:nvPr>
            <p:ph type="pic" sz="quarter" idx="10" hasCustomPrompt="1"/>
          </p:nvPr>
        </p:nvSpPr>
        <p:spPr>
          <a:xfrm>
            <a:off x="-69659" y="80012"/>
            <a:ext cx="12336936" cy="6829573"/>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76850"/>
              <a:gd name="connsiteX1" fmla="*/ 5864223 w 12213430"/>
              <a:gd name="connsiteY1" fmla="*/ 18413 h 6776850"/>
              <a:gd name="connsiteX2" fmla="*/ 10334943 w 12213430"/>
              <a:gd name="connsiteY2" fmla="*/ 134890 h 6776850"/>
              <a:gd name="connsiteX3" fmla="*/ 10785474 w 12213430"/>
              <a:gd name="connsiteY3" fmla="*/ 141073 h 6776850"/>
              <a:gd name="connsiteX4" fmla="*/ 10785474 w 12213430"/>
              <a:gd name="connsiteY4" fmla="*/ 963452 h 6776850"/>
              <a:gd name="connsiteX5" fmla="*/ 10856104 w 12213430"/>
              <a:gd name="connsiteY5" fmla="*/ 1034082 h 6776850"/>
              <a:gd name="connsiteX6" fmla="*/ 11633911 w 12213430"/>
              <a:gd name="connsiteY6" fmla="*/ 1034082 h 6776850"/>
              <a:gd name="connsiteX7" fmla="*/ 11704541 w 12213430"/>
              <a:gd name="connsiteY7" fmla="*/ 963452 h 6776850"/>
              <a:gd name="connsiteX8" fmla="*/ 11704541 w 12213430"/>
              <a:gd name="connsiteY8" fmla="*/ 150472 h 6776850"/>
              <a:gd name="connsiteX9" fmla="*/ 12200794 w 12213430"/>
              <a:gd name="connsiteY9" fmla="*/ 150502 h 6776850"/>
              <a:gd name="connsiteX10" fmla="*/ 12200352 w 12213430"/>
              <a:gd name="connsiteY10" fmla="*/ 6427038 h 6776850"/>
              <a:gd name="connsiteX11" fmla="*/ 3175 w 12213430"/>
              <a:gd name="connsiteY11" fmla="*/ 6762581 h 6776850"/>
              <a:gd name="connsiteX12" fmla="*/ 0 w 12213430"/>
              <a:gd name="connsiteY12" fmla="*/ 239322 h 6776850"/>
              <a:gd name="connsiteX13" fmla="*/ 4173849 w 12213430"/>
              <a:gd name="connsiteY13" fmla="*/ 0 h 6776850"/>
              <a:gd name="connsiteX0" fmla="*/ 4173849 w 12213430"/>
              <a:gd name="connsiteY0" fmla="*/ 0 h 6785075"/>
              <a:gd name="connsiteX1" fmla="*/ 5864223 w 12213430"/>
              <a:gd name="connsiteY1" fmla="*/ 18413 h 6785075"/>
              <a:gd name="connsiteX2" fmla="*/ 10334943 w 12213430"/>
              <a:gd name="connsiteY2" fmla="*/ 134890 h 6785075"/>
              <a:gd name="connsiteX3" fmla="*/ 10785474 w 12213430"/>
              <a:gd name="connsiteY3" fmla="*/ 141073 h 6785075"/>
              <a:gd name="connsiteX4" fmla="*/ 10785474 w 12213430"/>
              <a:gd name="connsiteY4" fmla="*/ 963452 h 6785075"/>
              <a:gd name="connsiteX5" fmla="*/ 10856104 w 12213430"/>
              <a:gd name="connsiteY5" fmla="*/ 1034082 h 6785075"/>
              <a:gd name="connsiteX6" fmla="*/ 11633911 w 12213430"/>
              <a:gd name="connsiteY6" fmla="*/ 1034082 h 6785075"/>
              <a:gd name="connsiteX7" fmla="*/ 11704541 w 12213430"/>
              <a:gd name="connsiteY7" fmla="*/ 963452 h 6785075"/>
              <a:gd name="connsiteX8" fmla="*/ 11704541 w 12213430"/>
              <a:gd name="connsiteY8" fmla="*/ 150472 h 6785075"/>
              <a:gd name="connsiteX9" fmla="*/ 12200794 w 12213430"/>
              <a:gd name="connsiteY9" fmla="*/ 150502 h 6785075"/>
              <a:gd name="connsiteX10" fmla="*/ 12200352 w 12213430"/>
              <a:gd name="connsiteY10" fmla="*/ 6427038 h 6785075"/>
              <a:gd name="connsiteX11" fmla="*/ 3175 w 12213430"/>
              <a:gd name="connsiteY11" fmla="*/ 6762581 h 6785075"/>
              <a:gd name="connsiteX12" fmla="*/ 0 w 12213430"/>
              <a:gd name="connsiteY12" fmla="*/ 239322 h 6785075"/>
              <a:gd name="connsiteX13" fmla="*/ 4173849 w 12213430"/>
              <a:gd name="connsiteY13" fmla="*/ 0 h 6785075"/>
              <a:gd name="connsiteX0" fmla="*/ 4173849 w 12209642"/>
              <a:gd name="connsiteY0" fmla="*/ 0 h 6987926"/>
              <a:gd name="connsiteX1" fmla="*/ 5864223 w 12209642"/>
              <a:gd name="connsiteY1" fmla="*/ 18413 h 6987926"/>
              <a:gd name="connsiteX2" fmla="*/ 10334943 w 12209642"/>
              <a:gd name="connsiteY2" fmla="*/ 134890 h 6987926"/>
              <a:gd name="connsiteX3" fmla="*/ 10785474 w 12209642"/>
              <a:gd name="connsiteY3" fmla="*/ 141073 h 6987926"/>
              <a:gd name="connsiteX4" fmla="*/ 10785474 w 12209642"/>
              <a:gd name="connsiteY4" fmla="*/ 963452 h 6987926"/>
              <a:gd name="connsiteX5" fmla="*/ 10856104 w 12209642"/>
              <a:gd name="connsiteY5" fmla="*/ 1034082 h 6987926"/>
              <a:gd name="connsiteX6" fmla="*/ 11633911 w 12209642"/>
              <a:gd name="connsiteY6" fmla="*/ 1034082 h 6987926"/>
              <a:gd name="connsiteX7" fmla="*/ 11704541 w 12209642"/>
              <a:gd name="connsiteY7" fmla="*/ 963452 h 6987926"/>
              <a:gd name="connsiteX8" fmla="*/ 11704541 w 12209642"/>
              <a:gd name="connsiteY8" fmla="*/ 150472 h 6987926"/>
              <a:gd name="connsiteX9" fmla="*/ 12200794 w 12209642"/>
              <a:gd name="connsiteY9" fmla="*/ 150502 h 6987926"/>
              <a:gd name="connsiteX10" fmla="*/ 12187652 w 12209642"/>
              <a:gd name="connsiteY10" fmla="*/ 6769938 h 6987926"/>
              <a:gd name="connsiteX11" fmla="*/ 3175 w 12209642"/>
              <a:gd name="connsiteY11" fmla="*/ 6762581 h 6987926"/>
              <a:gd name="connsiteX12" fmla="*/ 0 w 12209642"/>
              <a:gd name="connsiteY12" fmla="*/ 239322 h 6987926"/>
              <a:gd name="connsiteX13" fmla="*/ 4173849 w 12209642"/>
              <a:gd name="connsiteY13" fmla="*/ 0 h 6987926"/>
              <a:gd name="connsiteX0" fmla="*/ 4173849 w 12209642"/>
              <a:gd name="connsiteY0" fmla="*/ 0 h 6804681"/>
              <a:gd name="connsiteX1" fmla="*/ 5864223 w 12209642"/>
              <a:gd name="connsiteY1" fmla="*/ 18413 h 6804681"/>
              <a:gd name="connsiteX2" fmla="*/ 10334943 w 12209642"/>
              <a:gd name="connsiteY2" fmla="*/ 134890 h 6804681"/>
              <a:gd name="connsiteX3" fmla="*/ 10785474 w 12209642"/>
              <a:gd name="connsiteY3" fmla="*/ 141073 h 6804681"/>
              <a:gd name="connsiteX4" fmla="*/ 10785474 w 12209642"/>
              <a:gd name="connsiteY4" fmla="*/ 963452 h 6804681"/>
              <a:gd name="connsiteX5" fmla="*/ 10856104 w 12209642"/>
              <a:gd name="connsiteY5" fmla="*/ 1034082 h 6804681"/>
              <a:gd name="connsiteX6" fmla="*/ 11633911 w 12209642"/>
              <a:gd name="connsiteY6" fmla="*/ 1034082 h 6804681"/>
              <a:gd name="connsiteX7" fmla="*/ 11704541 w 12209642"/>
              <a:gd name="connsiteY7" fmla="*/ 963452 h 6804681"/>
              <a:gd name="connsiteX8" fmla="*/ 11704541 w 12209642"/>
              <a:gd name="connsiteY8" fmla="*/ 150472 h 6804681"/>
              <a:gd name="connsiteX9" fmla="*/ 12200794 w 12209642"/>
              <a:gd name="connsiteY9" fmla="*/ 150502 h 6804681"/>
              <a:gd name="connsiteX10" fmla="*/ 12187652 w 12209642"/>
              <a:gd name="connsiteY10" fmla="*/ 6769938 h 6804681"/>
              <a:gd name="connsiteX11" fmla="*/ 3175 w 12209642"/>
              <a:gd name="connsiteY11" fmla="*/ 6762581 h 6804681"/>
              <a:gd name="connsiteX12" fmla="*/ 0 w 12209642"/>
              <a:gd name="connsiteY12" fmla="*/ 239322 h 6804681"/>
              <a:gd name="connsiteX13" fmla="*/ 4173849 w 12209642"/>
              <a:gd name="connsiteY13" fmla="*/ 0 h 6804681"/>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14290"/>
              <a:gd name="connsiteY0" fmla="*/ 0 h 6769938"/>
              <a:gd name="connsiteX1" fmla="*/ 5864223 w 12214290"/>
              <a:gd name="connsiteY1" fmla="*/ 18413 h 6769938"/>
              <a:gd name="connsiteX2" fmla="*/ 10334943 w 12214290"/>
              <a:gd name="connsiteY2" fmla="*/ 134890 h 6769938"/>
              <a:gd name="connsiteX3" fmla="*/ 10785474 w 12214290"/>
              <a:gd name="connsiteY3" fmla="*/ 141073 h 6769938"/>
              <a:gd name="connsiteX4" fmla="*/ 10785474 w 12214290"/>
              <a:gd name="connsiteY4" fmla="*/ 963452 h 6769938"/>
              <a:gd name="connsiteX5" fmla="*/ 10856104 w 12214290"/>
              <a:gd name="connsiteY5" fmla="*/ 1034082 h 6769938"/>
              <a:gd name="connsiteX6" fmla="*/ 11633911 w 12214290"/>
              <a:gd name="connsiteY6" fmla="*/ 1034082 h 6769938"/>
              <a:gd name="connsiteX7" fmla="*/ 11704541 w 12214290"/>
              <a:gd name="connsiteY7" fmla="*/ 963452 h 6769938"/>
              <a:gd name="connsiteX8" fmla="*/ 11704541 w 12214290"/>
              <a:gd name="connsiteY8" fmla="*/ 150472 h 6769938"/>
              <a:gd name="connsiteX9" fmla="*/ 12200794 w 12214290"/>
              <a:gd name="connsiteY9" fmla="*/ 150502 h 6769938"/>
              <a:gd name="connsiteX10" fmla="*/ 12202401 w 12214290"/>
              <a:gd name="connsiteY10" fmla="*/ 6769938 h 6769938"/>
              <a:gd name="connsiteX11" fmla="*/ 3175 w 12214290"/>
              <a:gd name="connsiteY11" fmla="*/ 6762581 h 6769938"/>
              <a:gd name="connsiteX12" fmla="*/ 0 w 12214290"/>
              <a:gd name="connsiteY12" fmla="*/ 239322 h 6769938"/>
              <a:gd name="connsiteX13" fmla="*/ 4173849 w 12214290"/>
              <a:gd name="connsiteY13" fmla="*/ 0 h 6769938"/>
              <a:gd name="connsiteX0" fmla="*/ 4233484 w 12273925"/>
              <a:gd name="connsiteY0" fmla="*/ 0 h 6769938"/>
              <a:gd name="connsiteX1" fmla="*/ 5923858 w 12273925"/>
              <a:gd name="connsiteY1" fmla="*/ 18413 h 6769938"/>
              <a:gd name="connsiteX2" fmla="*/ 10394578 w 12273925"/>
              <a:gd name="connsiteY2" fmla="*/ 134890 h 6769938"/>
              <a:gd name="connsiteX3" fmla="*/ 10845109 w 12273925"/>
              <a:gd name="connsiteY3" fmla="*/ 141073 h 6769938"/>
              <a:gd name="connsiteX4" fmla="*/ 10845109 w 12273925"/>
              <a:gd name="connsiteY4" fmla="*/ 963452 h 6769938"/>
              <a:gd name="connsiteX5" fmla="*/ 10915739 w 12273925"/>
              <a:gd name="connsiteY5" fmla="*/ 1034082 h 6769938"/>
              <a:gd name="connsiteX6" fmla="*/ 11693546 w 12273925"/>
              <a:gd name="connsiteY6" fmla="*/ 1034082 h 6769938"/>
              <a:gd name="connsiteX7" fmla="*/ 11764176 w 12273925"/>
              <a:gd name="connsiteY7" fmla="*/ 963452 h 6769938"/>
              <a:gd name="connsiteX8" fmla="*/ 11764176 w 12273925"/>
              <a:gd name="connsiteY8" fmla="*/ 150472 h 6769938"/>
              <a:gd name="connsiteX9" fmla="*/ 12260429 w 12273925"/>
              <a:gd name="connsiteY9" fmla="*/ 150502 h 6769938"/>
              <a:gd name="connsiteX10" fmla="*/ 12262036 w 12273925"/>
              <a:gd name="connsiteY10" fmla="*/ 6769938 h 6769938"/>
              <a:gd name="connsiteX11" fmla="*/ 62810 w 12273925"/>
              <a:gd name="connsiteY11" fmla="*/ 6762581 h 6769938"/>
              <a:gd name="connsiteX12" fmla="*/ 0 w 12273925"/>
              <a:gd name="connsiteY12" fmla="*/ 239322 h 6769938"/>
              <a:gd name="connsiteX13" fmla="*/ 4233484 w 12273925"/>
              <a:gd name="connsiteY13" fmla="*/ 0 h 6769938"/>
              <a:gd name="connsiteX0" fmla="*/ 4240335 w 12280776"/>
              <a:gd name="connsiteY0" fmla="*/ 0 h 6812277"/>
              <a:gd name="connsiteX1" fmla="*/ 5930709 w 12280776"/>
              <a:gd name="connsiteY1" fmla="*/ 18413 h 6812277"/>
              <a:gd name="connsiteX2" fmla="*/ 10401429 w 12280776"/>
              <a:gd name="connsiteY2" fmla="*/ 134890 h 6812277"/>
              <a:gd name="connsiteX3" fmla="*/ 10851960 w 12280776"/>
              <a:gd name="connsiteY3" fmla="*/ 141073 h 6812277"/>
              <a:gd name="connsiteX4" fmla="*/ 10851960 w 12280776"/>
              <a:gd name="connsiteY4" fmla="*/ 963452 h 6812277"/>
              <a:gd name="connsiteX5" fmla="*/ 10922590 w 12280776"/>
              <a:gd name="connsiteY5" fmla="*/ 1034082 h 6812277"/>
              <a:gd name="connsiteX6" fmla="*/ 11700397 w 12280776"/>
              <a:gd name="connsiteY6" fmla="*/ 1034082 h 6812277"/>
              <a:gd name="connsiteX7" fmla="*/ 11771027 w 12280776"/>
              <a:gd name="connsiteY7" fmla="*/ 963452 h 6812277"/>
              <a:gd name="connsiteX8" fmla="*/ 11771027 w 12280776"/>
              <a:gd name="connsiteY8" fmla="*/ 150472 h 6812277"/>
              <a:gd name="connsiteX9" fmla="*/ 12267280 w 12280776"/>
              <a:gd name="connsiteY9" fmla="*/ 150502 h 6812277"/>
              <a:gd name="connsiteX10" fmla="*/ 12268887 w 12280776"/>
              <a:gd name="connsiteY10" fmla="*/ 6769938 h 6812277"/>
              <a:gd name="connsiteX11" fmla="*/ 87 w 12280776"/>
              <a:gd name="connsiteY11" fmla="*/ 6812277 h 6812277"/>
              <a:gd name="connsiteX12" fmla="*/ 6851 w 12280776"/>
              <a:gd name="connsiteY12" fmla="*/ 239322 h 6812277"/>
              <a:gd name="connsiteX13" fmla="*/ 4240335 w 12280776"/>
              <a:gd name="connsiteY13" fmla="*/ 0 h 6812277"/>
              <a:gd name="connsiteX0" fmla="*/ 4240335 w 12320827"/>
              <a:gd name="connsiteY0" fmla="*/ 0 h 6829573"/>
              <a:gd name="connsiteX1" fmla="*/ 5930709 w 12320827"/>
              <a:gd name="connsiteY1" fmla="*/ 18413 h 6829573"/>
              <a:gd name="connsiteX2" fmla="*/ 10401429 w 12320827"/>
              <a:gd name="connsiteY2" fmla="*/ 134890 h 6829573"/>
              <a:gd name="connsiteX3" fmla="*/ 10851960 w 12320827"/>
              <a:gd name="connsiteY3" fmla="*/ 141073 h 6829573"/>
              <a:gd name="connsiteX4" fmla="*/ 10851960 w 12320827"/>
              <a:gd name="connsiteY4" fmla="*/ 963452 h 6829573"/>
              <a:gd name="connsiteX5" fmla="*/ 10922590 w 12320827"/>
              <a:gd name="connsiteY5" fmla="*/ 1034082 h 6829573"/>
              <a:gd name="connsiteX6" fmla="*/ 11700397 w 12320827"/>
              <a:gd name="connsiteY6" fmla="*/ 1034082 h 6829573"/>
              <a:gd name="connsiteX7" fmla="*/ 11771027 w 12320827"/>
              <a:gd name="connsiteY7" fmla="*/ 963452 h 6829573"/>
              <a:gd name="connsiteX8" fmla="*/ 11771027 w 12320827"/>
              <a:gd name="connsiteY8" fmla="*/ 150472 h 6829573"/>
              <a:gd name="connsiteX9" fmla="*/ 12267280 w 12320827"/>
              <a:gd name="connsiteY9" fmla="*/ 150502 h 6829573"/>
              <a:gd name="connsiteX10" fmla="*/ 12318583 w 12320827"/>
              <a:gd name="connsiteY10" fmla="*/ 6829573 h 6829573"/>
              <a:gd name="connsiteX11" fmla="*/ 87 w 12320827"/>
              <a:gd name="connsiteY11" fmla="*/ 6812277 h 6829573"/>
              <a:gd name="connsiteX12" fmla="*/ 6851 w 12320827"/>
              <a:gd name="connsiteY12" fmla="*/ 239322 h 6829573"/>
              <a:gd name="connsiteX13" fmla="*/ 4240335 w 12320827"/>
              <a:gd name="connsiteY13" fmla="*/ 0 h 6829573"/>
              <a:gd name="connsiteX0" fmla="*/ 4240335 w 12336936"/>
              <a:gd name="connsiteY0" fmla="*/ 0 h 6829573"/>
              <a:gd name="connsiteX1" fmla="*/ 5930709 w 12336936"/>
              <a:gd name="connsiteY1" fmla="*/ 18413 h 6829573"/>
              <a:gd name="connsiteX2" fmla="*/ 10401429 w 12336936"/>
              <a:gd name="connsiteY2" fmla="*/ 134890 h 6829573"/>
              <a:gd name="connsiteX3" fmla="*/ 10851960 w 12336936"/>
              <a:gd name="connsiteY3" fmla="*/ 141073 h 6829573"/>
              <a:gd name="connsiteX4" fmla="*/ 10851960 w 12336936"/>
              <a:gd name="connsiteY4" fmla="*/ 963452 h 6829573"/>
              <a:gd name="connsiteX5" fmla="*/ 10922590 w 12336936"/>
              <a:gd name="connsiteY5" fmla="*/ 1034082 h 6829573"/>
              <a:gd name="connsiteX6" fmla="*/ 11700397 w 12336936"/>
              <a:gd name="connsiteY6" fmla="*/ 1034082 h 6829573"/>
              <a:gd name="connsiteX7" fmla="*/ 11771027 w 12336936"/>
              <a:gd name="connsiteY7" fmla="*/ 963452 h 6829573"/>
              <a:gd name="connsiteX8" fmla="*/ 11771027 w 12336936"/>
              <a:gd name="connsiteY8" fmla="*/ 150472 h 6829573"/>
              <a:gd name="connsiteX9" fmla="*/ 12326915 w 12336936"/>
              <a:gd name="connsiteY9" fmla="*/ 150502 h 6829573"/>
              <a:gd name="connsiteX10" fmla="*/ 12318583 w 12336936"/>
              <a:gd name="connsiteY10" fmla="*/ 6829573 h 6829573"/>
              <a:gd name="connsiteX11" fmla="*/ 87 w 12336936"/>
              <a:gd name="connsiteY11" fmla="*/ 6812277 h 6829573"/>
              <a:gd name="connsiteX12" fmla="*/ 6851 w 12336936"/>
              <a:gd name="connsiteY12" fmla="*/ 239322 h 6829573"/>
              <a:gd name="connsiteX13" fmla="*/ 4240335 w 12336936"/>
              <a:gd name="connsiteY13" fmla="*/ 0 h 682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6936" h="6829573">
                <a:moveTo>
                  <a:pt x="4240335" y="0"/>
                </a:moveTo>
                <a:lnTo>
                  <a:pt x="5930709" y="18413"/>
                </a:lnTo>
                <a:lnTo>
                  <a:pt x="10401429" y="134890"/>
                </a:lnTo>
                <a:lnTo>
                  <a:pt x="10851960" y="141073"/>
                </a:lnTo>
                <a:lnTo>
                  <a:pt x="10851960" y="963452"/>
                </a:lnTo>
                <a:cubicBezTo>
                  <a:pt x="10851960" y="1002460"/>
                  <a:pt x="10883582" y="1034082"/>
                  <a:pt x="10922590" y="1034082"/>
                </a:cubicBezTo>
                <a:lnTo>
                  <a:pt x="11700397" y="1034082"/>
                </a:lnTo>
                <a:cubicBezTo>
                  <a:pt x="11739405" y="1034082"/>
                  <a:pt x="11771027" y="1002460"/>
                  <a:pt x="11771027" y="963452"/>
                </a:cubicBezTo>
                <a:lnTo>
                  <a:pt x="11771027" y="150472"/>
                </a:lnTo>
                <a:lnTo>
                  <a:pt x="12326915" y="150502"/>
                </a:lnTo>
                <a:cubicBezTo>
                  <a:pt x="12348072" y="2609991"/>
                  <a:pt x="12331055" y="4636061"/>
                  <a:pt x="12318583" y="6829573"/>
                </a:cubicBezTo>
                <a:lnTo>
                  <a:pt x="87" y="6812277"/>
                </a:lnTo>
                <a:cubicBezTo>
                  <a:pt x="-971" y="4741574"/>
                  <a:pt x="7909" y="2310025"/>
                  <a:pt x="6851" y="239322"/>
                </a:cubicBezTo>
                <a:cubicBezTo>
                  <a:pt x="1488205" y="69395"/>
                  <a:pt x="3379530" y="9793"/>
                  <a:pt x="4240335"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2674069028"/>
      </p:ext>
    </p:extLst>
  </p:cSld>
  <p:clrMapOvr>
    <a:masterClrMapping/>
  </p:clrMapOvr>
  <p:transition spd="slow">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3" name="Picture Placeholder 2">
            <a:extLst>
              <a:ext uri="{FF2B5EF4-FFF2-40B4-BE49-F238E27FC236}">
                <a16:creationId xmlns:a16="http://schemas.microsoft.com/office/drawing/2014/main" id="{7C988560-7FA0-E519-064D-11D2BF384B34}"/>
              </a:ext>
            </a:extLst>
          </p:cNvPr>
          <p:cNvSpPr>
            <a:spLocks noGrp="1"/>
          </p:cNvSpPr>
          <p:nvPr>
            <p:ph type="pic" sz="quarter" idx="12" hasCustomPrompt="1"/>
          </p:nvPr>
        </p:nvSpPr>
        <p:spPr>
          <a:xfrm>
            <a:off x="7398662" y="205952"/>
            <a:ext cx="4266635" cy="6675032"/>
          </a:xfrm>
          <a:custGeom>
            <a:avLst/>
            <a:gdLst>
              <a:gd name="connsiteX0" fmla="*/ 1713702 w 4266635"/>
              <a:gd name="connsiteY0" fmla="*/ 0 h 6675032"/>
              <a:gd name="connsiteX1" fmla="*/ 1754606 w 4266635"/>
              <a:gd name="connsiteY1" fmla="*/ 1325 h 6675032"/>
              <a:gd name="connsiteX2" fmla="*/ 4011427 w 4266635"/>
              <a:gd name="connsiteY2" fmla="*/ 39571 h 6675032"/>
              <a:gd name="connsiteX3" fmla="*/ 4256367 w 4266635"/>
              <a:gd name="connsiteY3" fmla="*/ 38034 h 6675032"/>
              <a:gd name="connsiteX4" fmla="*/ 4266635 w 4266635"/>
              <a:gd name="connsiteY4" fmla="*/ 41110 h 6675032"/>
              <a:gd name="connsiteX5" fmla="*/ 4047047 w 4266635"/>
              <a:gd name="connsiteY5" fmla="*/ 917664 h 6675032"/>
              <a:gd name="connsiteX6" fmla="*/ 3738390 w 4266635"/>
              <a:gd name="connsiteY6" fmla="*/ 2138913 h 6675032"/>
              <a:gd name="connsiteX7" fmla="*/ 3735064 w 4266635"/>
              <a:gd name="connsiteY7" fmla="*/ 2138913 h 6675032"/>
              <a:gd name="connsiteX8" fmla="*/ 3180579 w 4266635"/>
              <a:gd name="connsiteY8" fmla="*/ 4350099 h 6675032"/>
              <a:gd name="connsiteX9" fmla="*/ 3181497 w 4266635"/>
              <a:gd name="connsiteY9" fmla="*/ 4350099 h 6675032"/>
              <a:gd name="connsiteX10" fmla="*/ 2610068 w 4266635"/>
              <a:gd name="connsiteY10" fmla="*/ 6660321 h 6675032"/>
              <a:gd name="connsiteX11" fmla="*/ 0 w 4266635"/>
              <a:gd name="connsiteY11" fmla="*/ 6663496 h 6675032"/>
              <a:gd name="connsiteX12" fmla="*/ 600732 w 4266635"/>
              <a:gd name="connsiteY12" fmla="*/ 4350099 h 6675032"/>
              <a:gd name="connsiteX13" fmla="*/ 599086 w 4266635"/>
              <a:gd name="connsiteY13" fmla="*/ 4350099 h 6675032"/>
              <a:gd name="connsiteX14" fmla="*/ 1155368 w 4266635"/>
              <a:gd name="connsiteY14" fmla="*/ 2134650 h 6675032"/>
              <a:gd name="connsiteX15" fmla="*/ 1157991 w 4266635"/>
              <a:gd name="connsiteY15" fmla="*/ 2134650 h 6675032"/>
              <a:gd name="connsiteX16" fmla="*/ 1295471 w 4266635"/>
              <a:gd name="connsiteY16" fmla="*/ 1598862 h 6675032"/>
              <a:gd name="connsiteX17" fmla="*/ 1710004 w 4266635"/>
              <a:gd name="connsiteY17" fmla="*/ 141 h 667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6635" h="6675032">
                <a:moveTo>
                  <a:pt x="1713702" y="0"/>
                </a:moveTo>
                <a:lnTo>
                  <a:pt x="1754606" y="1325"/>
                </a:lnTo>
                <a:cubicBezTo>
                  <a:pt x="2490734" y="22852"/>
                  <a:pt x="3238446" y="38950"/>
                  <a:pt x="4011427" y="39571"/>
                </a:cubicBezTo>
                <a:lnTo>
                  <a:pt x="4256367" y="38034"/>
                </a:lnTo>
                <a:lnTo>
                  <a:pt x="4266635" y="41110"/>
                </a:lnTo>
                <a:lnTo>
                  <a:pt x="4047047" y="917664"/>
                </a:lnTo>
                <a:lnTo>
                  <a:pt x="3738390" y="2138913"/>
                </a:lnTo>
                <a:lnTo>
                  <a:pt x="3735064" y="2138913"/>
                </a:lnTo>
                <a:lnTo>
                  <a:pt x="3180579" y="4350099"/>
                </a:lnTo>
                <a:lnTo>
                  <a:pt x="3181497" y="4350099"/>
                </a:lnTo>
                <a:cubicBezTo>
                  <a:pt x="3003721" y="5065140"/>
                  <a:pt x="2787844" y="5945280"/>
                  <a:pt x="2610068" y="6660321"/>
                </a:cubicBezTo>
                <a:cubicBezTo>
                  <a:pt x="1682895" y="6682546"/>
                  <a:pt x="1060523" y="6676196"/>
                  <a:pt x="0" y="6663496"/>
                </a:cubicBezTo>
                <a:lnTo>
                  <a:pt x="600732" y="4350099"/>
                </a:lnTo>
                <a:lnTo>
                  <a:pt x="599086" y="4350099"/>
                </a:lnTo>
                <a:lnTo>
                  <a:pt x="1155368" y="2134650"/>
                </a:lnTo>
                <a:lnTo>
                  <a:pt x="1157991" y="2134650"/>
                </a:lnTo>
                <a:lnTo>
                  <a:pt x="1295471" y="1598862"/>
                </a:lnTo>
                <a:cubicBezTo>
                  <a:pt x="1433649" y="1065955"/>
                  <a:pt x="1570934" y="549122"/>
                  <a:pt x="1710004" y="141"/>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Tree>
    <p:extLst>
      <p:ext uri="{BB962C8B-B14F-4D97-AF65-F5344CB8AC3E}">
        <p14:creationId xmlns:p14="http://schemas.microsoft.com/office/powerpoint/2010/main" val="1926782240"/>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5BF775BB-34B2-5BB8-ED01-97B2145D989C}"/>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8ACAA394-6831-A527-E044-958492ACCACF}"/>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9E365887-CF20-77C7-D583-F0E233EC7624}"/>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07791FEB-A6FA-CB74-8F93-E2A0AC6AAEA8}"/>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7120177"/>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srcRect/>
          <a:stretch/>
        </p:blipFill>
        <p:spPr>
          <a:xfrm>
            <a:off x="720198" y="1487081"/>
            <a:ext cx="5375802" cy="1394064"/>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AFF56E8A-6C89-19E3-F626-D0F5861D027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6A1E0FF7-4C82-E107-C00C-B9D964848755}"/>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BB4DE21D-C703-97ED-6EC5-B9F9AD089E4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834656"/>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77643E1-60F5-9428-06A6-1C148E38DF22}"/>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5" name="Plassholder for tekst 3">
            <a:extLst>
              <a:ext uri="{FF2B5EF4-FFF2-40B4-BE49-F238E27FC236}">
                <a16:creationId xmlns:a16="http://schemas.microsoft.com/office/drawing/2014/main" id="{BF34CB79-8A6A-31DE-B83B-2EAF60EDBBBC}"/>
              </a:ext>
            </a:extLst>
          </p:cNvPr>
          <p:cNvSpPr>
            <a:spLocks noGrp="1"/>
          </p:cNvSpPr>
          <p:nvPr>
            <p:ph type="body" sz="quarter" idx="14"/>
          </p:nvPr>
        </p:nvSpPr>
        <p:spPr>
          <a:xfrm>
            <a:off x="649995" y="1452095"/>
            <a:ext cx="11016867" cy="4995099"/>
          </a:xfrm>
          <a:prstGeom prst="rect">
            <a:avLst/>
          </a:prstGeom>
        </p:spPr>
        <p:txBody>
          <a:bodyPr/>
          <a:lstStyle>
            <a:lvl1pPr>
              <a:defRPr sz="2800">
                <a:solidFill>
                  <a:srgbClr val="FAF9F6"/>
                </a:solidFill>
              </a:defRPr>
            </a:lvl1pPr>
            <a:lvl2pPr>
              <a:defRPr sz="2400">
                <a:solidFill>
                  <a:srgbClr val="FAF9F6"/>
                </a:solidFill>
              </a:defRPr>
            </a:lvl2pPr>
            <a:lvl3pPr>
              <a:defRPr sz="2100">
                <a:solidFill>
                  <a:srgbClr val="FAF9F6"/>
                </a:solidFill>
              </a:defRPr>
            </a:lvl3pPr>
            <a:lvl4pPr>
              <a:defRPr sz="1900">
                <a:solidFill>
                  <a:srgbClr val="FAF9F6"/>
                </a:solidFill>
              </a:defRPr>
            </a:lvl4pPr>
            <a:lvl5pPr>
              <a:defRPr sz="1700">
                <a:solidFill>
                  <a:srgbClr val="FAF9F6"/>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77850866"/>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248265174"/>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0527"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0527"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3" name="Picture Placeholder 2">
            <a:extLst>
              <a:ext uri="{FF2B5EF4-FFF2-40B4-BE49-F238E27FC236}">
                <a16:creationId xmlns:a16="http://schemas.microsoft.com/office/drawing/2014/main" id="{E7DB265C-B6A3-1627-C495-BEEBA52408C8}"/>
              </a:ext>
            </a:extLst>
          </p:cNvPr>
          <p:cNvSpPr>
            <a:spLocks noGrp="1"/>
          </p:cNvSpPr>
          <p:nvPr>
            <p:ph type="pic" sz="quarter" idx="13" hasCustomPrompt="1"/>
          </p:nvPr>
        </p:nvSpPr>
        <p:spPr>
          <a:xfrm>
            <a:off x="6645725" y="128351"/>
            <a:ext cx="5555800" cy="6756334"/>
          </a:xfrm>
          <a:custGeom>
            <a:avLst/>
            <a:gdLst>
              <a:gd name="connsiteX0" fmla="*/ 604 w 5555800"/>
              <a:gd name="connsiteY0" fmla="*/ 0 h 6756334"/>
              <a:gd name="connsiteX1" fmla="*/ 1046678 w 5555800"/>
              <a:gd name="connsiteY1" fmla="*/ 31606 h 6756334"/>
              <a:gd name="connsiteX2" fmla="*/ 5546275 w 5555800"/>
              <a:gd name="connsiteY2" fmla="*/ 112263 h 6756334"/>
              <a:gd name="connsiteX3" fmla="*/ 5546275 w 5555800"/>
              <a:gd name="connsiteY3" fmla="*/ 105896 h 6756334"/>
              <a:gd name="connsiteX4" fmla="*/ 5549704 w 5555800"/>
              <a:gd name="connsiteY4" fmla="*/ 105964 h 6756334"/>
              <a:gd name="connsiteX5" fmla="*/ 5555800 w 5555800"/>
              <a:gd name="connsiteY5" fmla="*/ 6740317 h 6756334"/>
              <a:gd name="connsiteX6" fmla="*/ 2858701 w 5555800"/>
              <a:gd name="connsiteY6" fmla="*/ 6753779 h 6756334"/>
              <a:gd name="connsiteX7" fmla="*/ 1201 w 5555800"/>
              <a:gd name="connsiteY7" fmla="*/ 6740952 h 6756334"/>
              <a:gd name="connsiteX8" fmla="*/ 1558 w 5555800"/>
              <a:gd name="connsiteY8" fmla="*/ 93801 h 675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5800" h="6756334">
                <a:moveTo>
                  <a:pt x="604" y="0"/>
                </a:moveTo>
                <a:lnTo>
                  <a:pt x="1046678" y="31606"/>
                </a:lnTo>
                <a:cubicBezTo>
                  <a:pt x="2500206" y="80213"/>
                  <a:pt x="3963580" y="133888"/>
                  <a:pt x="5546275" y="112263"/>
                </a:cubicBezTo>
                <a:lnTo>
                  <a:pt x="5546275" y="105896"/>
                </a:lnTo>
                <a:lnTo>
                  <a:pt x="5549704" y="105964"/>
                </a:lnTo>
                <a:cubicBezTo>
                  <a:pt x="5551736" y="2205232"/>
                  <a:pt x="5553768" y="4641049"/>
                  <a:pt x="5555800" y="6740317"/>
                </a:cubicBezTo>
                <a:cubicBezTo>
                  <a:pt x="5387525" y="6767918"/>
                  <a:pt x="2854510" y="6750816"/>
                  <a:pt x="2858701" y="6753779"/>
                </a:cubicBezTo>
                <a:cubicBezTo>
                  <a:pt x="2836899" y="6742688"/>
                  <a:pt x="714518" y="6753694"/>
                  <a:pt x="1201" y="6740952"/>
                </a:cubicBezTo>
                <a:cubicBezTo>
                  <a:pt x="-4213" y="5559893"/>
                  <a:pt x="10994" y="1208592"/>
                  <a:pt x="1558" y="93801"/>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699274159"/>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2CB540-E6DD-1EA8-B9FE-BE27582D4A46}"/>
              </a:ext>
            </a:extLst>
          </p:cNvPr>
          <p:cNvSpPr>
            <a:spLocks noGrp="1"/>
          </p:cNvSpPr>
          <p:nvPr>
            <p:ph type="pic" sz="quarter" idx="10" hasCustomPrompt="1"/>
          </p:nvPr>
        </p:nvSpPr>
        <p:spPr>
          <a:xfrm>
            <a:off x="-69659" y="92845"/>
            <a:ext cx="12336936" cy="6816741"/>
          </a:xfrm>
          <a:custGeom>
            <a:avLst/>
            <a:gdLst>
              <a:gd name="connsiteX0" fmla="*/ 4835699 w 12336936"/>
              <a:gd name="connsiteY0" fmla="*/ 470 h 6816741"/>
              <a:gd name="connsiteX1" fmla="*/ 12261659 w 12336936"/>
              <a:gd name="connsiteY1" fmla="*/ 147770 h 6816741"/>
              <a:gd name="connsiteX2" fmla="*/ 12261659 w 12336936"/>
              <a:gd name="connsiteY2" fmla="*/ 137667 h 6816741"/>
              <a:gd name="connsiteX3" fmla="*/ 12326915 w 12336936"/>
              <a:gd name="connsiteY3" fmla="*/ 137670 h 6816741"/>
              <a:gd name="connsiteX4" fmla="*/ 12318583 w 12336936"/>
              <a:gd name="connsiteY4" fmla="*/ 6816741 h 6816741"/>
              <a:gd name="connsiteX5" fmla="*/ 87 w 12336936"/>
              <a:gd name="connsiteY5" fmla="*/ 6799445 h 6816741"/>
              <a:gd name="connsiteX6" fmla="*/ 6851 w 12336936"/>
              <a:gd name="connsiteY6" fmla="*/ 226490 h 6816741"/>
              <a:gd name="connsiteX7" fmla="*/ 69659 w 12336936"/>
              <a:gd name="connsiteY7" fmla="*/ 220047 h 6816741"/>
              <a:gd name="connsiteX8" fmla="*/ 69659 w 12336936"/>
              <a:gd name="connsiteY8" fmla="*/ 238386 h 6816741"/>
              <a:gd name="connsiteX9" fmla="*/ 4835699 w 12336936"/>
              <a:gd name="connsiteY9" fmla="*/ 470 h 68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6936" h="6816741">
                <a:moveTo>
                  <a:pt x="4835699" y="470"/>
                </a:moveTo>
                <a:cubicBezTo>
                  <a:pt x="7317455" y="10687"/>
                  <a:pt x="9623835" y="183811"/>
                  <a:pt x="12261659" y="147770"/>
                </a:cubicBezTo>
                <a:lnTo>
                  <a:pt x="12261659" y="137667"/>
                </a:lnTo>
                <a:lnTo>
                  <a:pt x="12326915" y="137670"/>
                </a:lnTo>
                <a:cubicBezTo>
                  <a:pt x="12348072" y="2597159"/>
                  <a:pt x="12331055" y="4623229"/>
                  <a:pt x="12318583" y="6816741"/>
                </a:cubicBezTo>
                <a:lnTo>
                  <a:pt x="87" y="6799445"/>
                </a:lnTo>
                <a:cubicBezTo>
                  <a:pt x="-971" y="4728742"/>
                  <a:pt x="7909" y="2297193"/>
                  <a:pt x="6851" y="226490"/>
                </a:cubicBezTo>
                <a:lnTo>
                  <a:pt x="69659" y="220047"/>
                </a:lnTo>
                <a:lnTo>
                  <a:pt x="69659" y="238386"/>
                </a:lnTo>
                <a:cubicBezTo>
                  <a:pt x="1794456" y="46856"/>
                  <a:pt x="3346645" y="-5660"/>
                  <a:pt x="4835699" y="47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dirty="0" err="1"/>
              <a:t>Mengde</a:t>
            </a:r>
            <a:r>
              <a:rPr lang="en-GB" dirty="0"/>
              <a:t> </a:t>
            </a:r>
            <a:r>
              <a:rPr lang="en-GB" dirty="0" err="1"/>
              <a:t>tekst</a:t>
            </a:r>
            <a:r>
              <a:rPr lang="en-GB" dirty="0"/>
              <a:t> </a:t>
            </a:r>
            <a:r>
              <a:rPr lang="en-GB" dirty="0" err="1"/>
              <a:t>bør</a:t>
            </a:r>
            <a:r>
              <a:rPr lang="en-GB" dirty="0"/>
              <a:t> </a:t>
            </a:r>
            <a:r>
              <a:rPr lang="en-GB" dirty="0" err="1"/>
              <a:t>begrenses</a:t>
            </a:r>
            <a:r>
              <a:rPr lang="en-GB" dirty="0"/>
              <a:t>. </a:t>
            </a:r>
            <a:r>
              <a:rPr lang="en-GB" dirty="0" err="1"/>
              <a:t>Brukt</a:t>
            </a:r>
            <a:r>
              <a:rPr lang="en-GB" dirty="0"/>
              <a:t> </a:t>
            </a:r>
            <a:r>
              <a:rPr lang="en-GB" dirty="0" err="1"/>
              <a:t>notatfeltet</a:t>
            </a:r>
            <a:r>
              <a:rPr lang="en-GB" dirty="0"/>
              <a:t> </a:t>
            </a:r>
            <a:r>
              <a:rPr lang="en-GB" dirty="0" err="1"/>
              <a:t>aktivt</a:t>
            </a:r>
            <a:r>
              <a:rPr lang="en-GB" dirty="0"/>
              <a:t>. </a:t>
            </a:r>
            <a:r>
              <a:rPr lang="en-GB" dirty="0" err="1"/>
              <a:t>Tenk</a:t>
            </a:r>
            <a:r>
              <a:rPr lang="en-GB" dirty="0"/>
              <a:t> </a:t>
            </a:r>
            <a:r>
              <a:rPr lang="en-GB" dirty="0" err="1"/>
              <a:t>på</a:t>
            </a:r>
            <a:r>
              <a:rPr lang="en-GB" dirty="0"/>
              <a:t> at </a:t>
            </a:r>
            <a:r>
              <a:rPr lang="en-GB" dirty="0" err="1"/>
              <a:t>mottaker</a:t>
            </a:r>
            <a:r>
              <a:rPr lang="en-GB" dirty="0"/>
              <a:t> </a:t>
            </a:r>
            <a:r>
              <a:rPr lang="en-GB" dirty="0" err="1"/>
              <a:t>skal</a:t>
            </a:r>
            <a:r>
              <a:rPr lang="en-GB" dirty="0"/>
              <a:t> </a:t>
            </a:r>
            <a:r>
              <a:rPr lang="en-GB" dirty="0" err="1"/>
              <a:t>lytte</a:t>
            </a:r>
            <a:r>
              <a:rPr lang="en-GB" dirty="0"/>
              <a:t> </a:t>
            </a:r>
            <a:r>
              <a:rPr lang="en-GB" dirty="0" err="1"/>
              <a:t>istedenfor</a:t>
            </a:r>
            <a:r>
              <a:rPr lang="en-GB" dirty="0"/>
              <a:t> </a:t>
            </a:r>
            <a:r>
              <a:rPr lang="en-GB" dirty="0" err="1"/>
              <a:t>å</a:t>
            </a:r>
            <a:r>
              <a:rPr lang="en-GB" dirty="0"/>
              <a:t> lese. </a:t>
            </a:r>
            <a:r>
              <a:rPr lang="en-GB" dirty="0" err="1"/>
              <a:t>Tenk</a:t>
            </a:r>
            <a:r>
              <a:rPr lang="en-GB" dirty="0"/>
              <a:t> </a:t>
            </a:r>
            <a:r>
              <a:rPr lang="en-GB" dirty="0" err="1"/>
              <a:t>også</a:t>
            </a:r>
            <a:r>
              <a:rPr lang="en-GB" dirty="0"/>
              <a:t> </a:t>
            </a:r>
            <a:r>
              <a:rPr lang="en-GB" dirty="0" err="1"/>
              <a:t>på</a:t>
            </a:r>
            <a:r>
              <a:rPr lang="en-GB" dirty="0"/>
              <a:t> </a:t>
            </a:r>
            <a:r>
              <a:rPr lang="en-GB" dirty="0" err="1"/>
              <a:t>lesbarheten</a:t>
            </a:r>
            <a:r>
              <a:rPr lang="en-GB" dirty="0"/>
              <a:t>, bruk </a:t>
            </a:r>
            <a:r>
              <a:rPr lang="en-GB" dirty="0" err="1"/>
              <a:t>helst</a:t>
            </a:r>
            <a:r>
              <a:rPr lang="en-GB" dirty="0"/>
              <a:t> </a:t>
            </a:r>
            <a:r>
              <a:rPr lang="en-GB" dirty="0" err="1"/>
              <a:t>ikke</a:t>
            </a:r>
            <a:r>
              <a:rPr lang="en-GB" dirty="0"/>
              <a:t> </a:t>
            </a:r>
            <a:r>
              <a:rPr lang="en-GB" dirty="0" err="1"/>
              <a:t>mindre</a:t>
            </a:r>
            <a:r>
              <a:rPr lang="en-GB" dirty="0"/>
              <a:t> </a:t>
            </a:r>
            <a:r>
              <a:rPr lang="en-GB" dirty="0" err="1"/>
              <a:t>skriftstørrelse</a:t>
            </a:r>
            <a:r>
              <a:rPr lang="en-GB" dirty="0"/>
              <a:t> </a:t>
            </a:r>
            <a:r>
              <a:rPr lang="en-GB" dirty="0" err="1"/>
              <a:t>enn</a:t>
            </a:r>
            <a:r>
              <a:rPr lang="en-GB" dirty="0"/>
              <a:t> 20. Husk at </a:t>
            </a:r>
            <a:r>
              <a:rPr lang="en-GB" dirty="0" err="1"/>
              <a:t>tekst</a:t>
            </a:r>
            <a:r>
              <a:rPr lang="en-GB" dirty="0"/>
              <a:t> </a:t>
            </a:r>
            <a:r>
              <a:rPr lang="en-GB" dirty="0" err="1"/>
              <a:t>på</a:t>
            </a:r>
            <a:r>
              <a:rPr lang="en-GB" dirty="0"/>
              <a:t> </a:t>
            </a:r>
            <a:r>
              <a:rPr lang="en-GB" dirty="0" err="1"/>
              <a:t>bilder</a:t>
            </a:r>
            <a:r>
              <a:rPr lang="en-GB" dirty="0"/>
              <a:t> </a:t>
            </a:r>
            <a:r>
              <a:rPr lang="en-GB" dirty="0" err="1"/>
              <a:t>påvirker</a:t>
            </a:r>
            <a:r>
              <a:rPr lang="en-GB" dirty="0"/>
              <a:t> </a:t>
            </a:r>
            <a:r>
              <a:rPr lang="en-GB" dirty="0" err="1"/>
              <a:t>kontrast</a:t>
            </a:r>
            <a:r>
              <a:rPr lang="en-GB" dirty="0"/>
              <a:t> </a:t>
            </a:r>
            <a:r>
              <a:rPr lang="en-GB" dirty="0" err="1"/>
              <a:t>og</a:t>
            </a:r>
            <a:r>
              <a:rPr lang="en-GB" dirty="0"/>
              <a:t> </a:t>
            </a:r>
            <a:r>
              <a:rPr lang="en-GB" dirty="0" err="1"/>
              <a:t>lesbarhet</a:t>
            </a:r>
            <a:r>
              <a:rPr lang="en-GB" dirty="0"/>
              <a:t>. </a:t>
            </a:r>
            <a:r>
              <a:rPr lang="en-GB" dirty="0" err="1"/>
              <a:t>Tekst</a:t>
            </a:r>
            <a:r>
              <a:rPr lang="en-GB" dirty="0"/>
              <a:t> </a:t>
            </a:r>
            <a:r>
              <a:rPr lang="en-GB" dirty="0" err="1"/>
              <a:t>plasseres</a:t>
            </a:r>
            <a:r>
              <a:rPr lang="en-GB" dirty="0"/>
              <a:t> der det er </a:t>
            </a:r>
            <a:r>
              <a:rPr lang="en-GB" dirty="0" err="1"/>
              <a:t>hensiktsmessig</a:t>
            </a:r>
            <a:r>
              <a:rPr lang="en-GB" dirty="0"/>
              <a:t>. </a:t>
            </a:r>
            <a:r>
              <a:rPr lang="nb-NO" dirty="0"/>
              <a:t>Husk alternativ tekst og fotokreditering på bildet.</a:t>
            </a:r>
          </a:p>
        </p:txBody>
      </p:sp>
    </p:spTree>
    <p:extLst>
      <p:ext uri="{BB962C8B-B14F-4D97-AF65-F5344CB8AC3E}">
        <p14:creationId xmlns:p14="http://schemas.microsoft.com/office/powerpoint/2010/main" val="1972992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A956E53B-E04F-C1BE-4145-F80F09C0B7C0}"/>
              </a:ext>
            </a:extLst>
          </p:cNvPr>
          <p:cNvSpPr>
            <a:spLocks noGrp="1"/>
          </p:cNvSpPr>
          <p:nvPr>
            <p:ph type="media" sz="quarter" idx="11" hasCustomPrompt="1"/>
          </p:nvPr>
        </p:nvSpPr>
        <p:spPr>
          <a:xfrm>
            <a:off x="-3173" y="93887"/>
            <a:ext cx="12209642" cy="6771938"/>
          </a:xfrm>
          <a:custGeom>
            <a:avLst/>
            <a:gdLst>
              <a:gd name="connsiteX0" fmla="*/ 4573199 w 12209642"/>
              <a:gd name="connsiteY0" fmla="*/ 0 h 6771938"/>
              <a:gd name="connsiteX1" fmla="*/ 5835536 w 12209642"/>
              <a:gd name="connsiteY1" fmla="*/ 13751 h 6771938"/>
              <a:gd name="connsiteX2" fmla="*/ 5916037 w 12209642"/>
              <a:gd name="connsiteY2" fmla="*/ 15413 h 6771938"/>
              <a:gd name="connsiteX3" fmla="*/ 6663572 w 12209642"/>
              <a:gd name="connsiteY3" fmla="*/ 34889 h 6771938"/>
              <a:gd name="connsiteX4" fmla="*/ 7695576 w 12209642"/>
              <a:gd name="connsiteY4" fmla="*/ 66070 h 6771938"/>
              <a:gd name="connsiteX5" fmla="*/ 12195173 w 12209642"/>
              <a:gd name="connsiteY5" fmla="*/ 146727 h 6771938"/>
              <a:gd name="connsiteX6" fmla="*/ 12195173 w 12209642"/>
              <a:gd name="connsiteY6" fmla="*/ 146152 h 6771938"/>
              <a:gd name="connsiteX7" fmla="*/ 12200794 w 12209642"/>
              <a:gd name="connsiteY7" fmla="*/ 146152 h 6771938"/>
              <a:gd name="connsiteX8" fmla="*/ 12187652 w 12209642"/>
              <a:gd name="connsiteY8" fmla="*/ 6771938 h 6771938"/>
              <a:gd name="connsiteX9" fmla="*/ 3175 w 12209642"/>
              <a:gd name="connsiteY9" fmla="*/ 6770931 h 6771938"/>
              <a:gd name="connsiteX10" fmla="*/ 0 w 12209642"/>
              <a:gd name="connsiteY10" fmla="*/ 234972 h 6771938"/>
              <a:gd name="connsiteX11" fmla="*/ 3173 w 12209642"/>
              <a:gd name="connsiteY11" fmla="*/ 234645 h 6771938"/>
              <a:gd name="connsiteX12" fmla="*/ 3173 w 12209642"/>
              <a:gd name="connsiteY12" fmla="*/ 237343 h 6771938"/>
              <a:gd name="connsiteX13" fmla="*/ 851695 w 12209642"/>
              <a:gd name="connsiteY13" fmla="*/ 152790 h 6771938"/>
              <a:gd name="connsiteX14" fmla="*/ 1373141 w 12209642"/>
              <a:gd name="connsiteY14" fmla="*/ 112474 h 6771938"/>
              <a:gd name="connsiteX15" fmla="*/ 1744648 w 12209642"/>
              <a:gd name="connsiteY15" fmla="*/ 87156 h 6771938"/>
              <a:gd name="connsiteX16" fmla="*/ 3122726 w 12209642"/>
              <a:gd name="connsiteY16" fmla="*/ 21270 h 6771938"/>
              <a:gd name="connsiteX17" fmla="*/ 3334026 w 12209642"/>
              <a:gd name="connsiteY17" fmla="*/ 14354 h 6771938"/>
              <a:gd name="connsiteX18" fmla="*/ 4018918 w 12209642"/>
              <a:gd name="connsiteY18" fmla="*/ 1621 h 67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9642" h="6771938">
                <a:moveTo>
                  <a:pt x="4573199" y="0"/>
                </a:moveTo>
                <a:lnTo>
                  <a:pt x="5835536" y="13751"/>
                </a:lnTo>
                <a:lnTo>
                  <a:pt x="5916037" y="15413"/>
                </a:lnTo>
                <a:lnTo>
                  <a:pt x="6663572" y="34889"/>
                </a:lnTo>
                <a:lnTo>
                  <a:pt x="7695576" y="66070"/>
                </a:lnTo>
                <a:cubicBezTo>
                  <a:pt x="9149104" y="114677"/>
                  <a:pt x="10612478" y="168352"/>
                  <a:pt x="12195173" y="146727"/>
                </a:cubicBezTo>
                <a:lnTo>
                  <a:pt x="12195173" y="146152"/>
                </a:lnTo>
                <a:lnTo>
                  <a:pt x="12200794" y="146152"/>
                </a:lnTo>
                <a:cubicBezTo>
                  <a:pt x="12221951" y="2605641"/>
                  <a:pt x="12200124" y="4578426"/>
                  <a:pt x="12187652" y="6771938"/>
                </a:cubicBezTo>
                <a:lnTo>
                  <a:pt x="3175" y="6770931"/>
                </a:lnTo>
                <a:cubicBezTo>
                  <a:pt x="2117" y="4700228"/>
                  <a:pt x="1058" y="2305675"/>
                  <a:pt x="0" y="234972"/>
                </a:cubicBezTo>
                <a:lnTo>
                  <a:pt x="3173" y="234645"/>
                </a:lnTo>
                <a:lnTo>
                  <a:pt x="3173" y="237343"/>
                </a:lnTo>
                <a:cubicBezTo>
                  <a:pt x="290639" y="205421"/>
                  <a:pt x="573311" y="177361"/>
                  <a:pt x="851695" y="152790"/>
                </a:cubicBezTo>
                <a:lnTo>
                  <a:pt x="1373141" y="112474"/>
                </a:lnTo>
                <a:lnTo>
                  <a:pt x="1744648" y="87156"/>
                </a:lnTo>
                <a:cubicBezTo>
                  <a:pt x="2231619" y="57252"/>
                  <a:pt x="2704419" y="35906"/>
                  <a:pt x="3122726" y="21270"/>
                </a:cubicBezTo>
                <a:lnTo>
                  <a:pt x="3334026" y="14354"/>
                </a:lnTo>
                <a:lnTo>
                  <a:pt x="4018918" y="1621"/>
                </a:ln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2026994986"/>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1">
            <a:extLst>
              <a:ext uri="{FF2B5EF4-FFF2-40B4-BE49-F238E27FC236}">
                <a16:creationId xmlns:a16="http://schemas.microsoft.com/office/drawing/2014/main" id="{A2518FC7-80E2-A8D6-8EA9-E3D6420A171B}"/>
              </a:ext>
            </a:extLst>
          </p:cNvPr>
          <p:cNvSpPr>
            <a:spLocks noGrp="1"/>
          </p:cNvSpPr>
          <p:nvPr>
            <p:ph type="pic" sz="quarter" idx="13" hasCustomPrompt="1"/>
          </p:nvPr>
        </p:nvSpPr>
        <p:spPr>
          <a:xfrm>
            <a:off x="7398662" y="205952"/>
            <a:ext cx="4266635" cy="6675032"/>
          </a:xfrm>
          <a:custGeom>
            <a:avLst/>
            <a:gdLst>
              <a:gd name="connsiteX0" fmla="*/ 1713702 w 4266635"/>
              <a:gd name="connsiteY0" fmla="*/ 0 h 6675032"/>
              <a:gd name="connsiteX1" fmla="*/ 1754606 w 4266635"/>
              <a:gd name="connsiteY1" fmla="*/ 1325 h 6675032"/>
              <a:gd name="connsiteX2" fmla="*/ 4011427 w 4266635"/>
              <a:gd name="connsiteY2" fmla="*/ 39571 h 6675032"/>
              <a:gd name="connsiteX3" fmla="*/ 4256367 w 4266635"/>
              <a:gd name="connsiteY3" fmla="*/ 38034 h 6675032"/>
              <a:gd name="connsiteX4" fmla="*/ 4266635 w 4266635"/>
              <a:gd name="connsiteY4" fmla="*/ 41110 h 6675032"/>
              <a:gd name="connsiteX5" fmla="*/ 4047047 w 4266635"/>
              <a:gd name="connsiteY5" fmla="*/ 917664 h 6675032"/>
              <a:gd name="connsiteX6" fmla="*/ 3738390 w 4266635"/>
              <a:gd name="connsiteY6" fmla="*/ 2138913 h 6675032"/>
              <a:gd name="connsiteX7" fmla="*/ 3735064 w 4266635"/>
              <a:gd name="connsiteY7" fmla="*/ 2138913 h 6675032"/>
              <a:gd name="connsiteX8" fmla="*/ 3180579 w 4266635"/>
              <a:gd name="connsiteY8" fmla="*/ 4350099 h 6675032"/>
              <a:gd name="connsiteX9" fmla="*/ 3181497 w 4266635"/>
              <a:gd name="connsiteY9" fmla="*/ 4350099 h 6675032"/>
              <a:gd name="connsiteX10" fmla="*/ 2610068 w 4266635"/>
              <a:gd name="connsiteY10" fmla="*/ 6660321 h 6675032"/>
              <a:gd name="connsiteX11" fmla="*/ 0 w 4266635"/>
              <a:gd name="connsiteY11" fmla="*/ 6663496 h 6675032"/>
              <a:gd name="connsiteX12" fmla="*/ 600732 w 4266635"/>
              <a:gd name="connsiteY12" fmla="*/ 4350099 h 6675032"/>
              <a:gd name="connsiteX13" fmla="*/ 599086 w 4266635"/>
              <a:gd name="connsiteY13" fmla="*/ 4350099 h 6675032"/>
              <a:gd name="connsiteX14" fmla="*/ 1155368 w 4266635"/>
              <a:gd name="connsiteY14" fmla="*/ 2134650 h 6675032"/>
              <a:gd name="connsiteX15" fmla="*/ 1157991 w 4266635"/>
              <a:gd name="connsiteY15" fmla="*/ 2134650 h 6675032"/>
              <a:gd name="connsiteX16" fmla="*/ 1295471 w 4266635"/>
              <a:gd name="connsiteY16" fmla="*/ 1598862 h 6675032"/>
              <a:gd name="connsiteX17" fmla="*/ 1710004 w 4266635"/>
              <a:gd name="connsiteY17" fmla="*/ 141 h 667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6635" h="6675032">
                <a:moveTo>
                  <a:pt x="1713702" y="0"/>
                </a:moveTo>
                <a:lnTo>
                  <a:pt x="1754606" y="1325"/>
                </a:lnTo>
                <a:cubicBezTo>
                  <a:pt x="2490734" y="22852"/>
                  <a:pt x="3238446" y="38950"/>
                  <a:pt x="4011427" y="39571"/>
                </a:cubicBezTo>
                <a:lnTo>
                  <a:pt x="4256367" y="38034"/>
                </a:lnTo>
                <a:lnTo>
                  <a:pt x="4266635" y="41110"/>
                </a:lnTo>
                <a:lnTo>
                  <a:pt x="4047047" y="917664"/>
                </a:lnTo>
                <a:lnTo>
                  <a:pt x="3738390" y="2138913"/>
                </a:lnTo>
                <a:lnTo>
                  <a:pt x="3735064" y="2138913"/>
                </a:lnTo>
                <a:lnTo>
                  <a:pt x="3180579" y="4350099"/>
                </a:lnTo>
                <a:lnTo>
                  <a:pt x="3181497" y="4350099"/>
                </a:lnTo>
                <a:cubicBezTo>
                  <a:pt x="3003721" y="5065140"/>
                  <a:pt x="2787844" y="5945280"/>
                  <a:pt x="2610068" y="6660321"/>
                </a:cubicBezTo>
                <a:cubicBezTo>
                  <a:pt x="1682895" y="6682546"/>
                  <a:pt x="1060523" y="6676196"/>
                  <a:pt x="0" y="6663496"/>
                </a:cubicBezTo>
                <a:lnTo>
                  <a:pt x="600732" y="4350099"/>
                </a:lnTo>
                <a:lnTo>
                  <a:pt x="599086" y="4350099"/>
                </a:lnTo>
                <a:lnTo>
                  <a:pt x="1155368" y="2134650"/>
                </a:lnTo>
                <a:lnTo>
                  <a:pt x="1157991" y="2134650"/>
                </a:lnTo>
                <a:lnTo>
                  <a:pt x="1295471" y="1598862"/>
                </a:lnTo>
                <a:cubicBezTo>
                  <a:pt x="1433649" y="1065955"/>
                  <a:pt x="1570934" y="549122"/>
                  <a:pt x="1710004" y="141"/>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Tree>
    <p:extLst>
      <p:ext uri="{BB962C8B-B14F-4D97-AF65-F5344CB8AC3E}">
        <p14:creationId xmlns:p14="http://schemas.microsoft.com/office/powerpoint/2010/main" val="2619187887"/>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E79D1F98-29B5-F4CA-176C-08B6AFFB5A9E}"/>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6AF2A64A-33D4-A1A0-4083-444C652D4AD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D0F76CC8-C0BB-33AE-5280-CF28FECD19D2}"/>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10441028-4EC5-96F0-BD93-1F78F2045B8C}"/>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chemeClr val="tx2">
                    <a:lumMod val="10000"/>
                  </a:schemeClr>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Mentz </a:t>
            </a:r>
            <a:r>
              <a:rPr lang="nb-NO" sz="1200" b="0" i="0" u="none" strike="noStrike" dirty="0" err="1">
                <a:solidFill>
                  <a:schemeClr val="tx2">
                    <a:lumMod val="10000"/>
                  </a:schemeClr>
                </a:solidFill>
                <a:effectLst/>
                <a:latin typeface="Arial" panose="020B0604020202020204" pitchFamily="34" charset="0"/>
                <a:cs typeface="Arial" panose="020B0604020202020204" pitchFamily="34" charset="0"/>
              </a:rPr>
              <a:t>Indergaard</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/NTNU</a:t>
            </a:r>
            <a:r>
              <a:rPr lang="nb-NO" sz="1200" dirty="0">
                <a:solidFill>
                  <a:schemeClr val="tx2">
                    <a:lumMod val="10000"/>
                  </a:schemeClr>
                </a:solidFill>
                <a:latin typeface="Arial" panose="020B0604020202020204" pitchFamily="34" charset="0"/>
                <a:cs typeface="Arial" panose="020B0604020202020204" pitchFamily="34" charset="0"/>
              </a:rPr>
              <a:t>   Gjøvik – Foto: </a:t>
            </a:r>
            <a:r>
              <a:rPr lang="nb-NO" sz="1200" dirty="0">
                <a:solidFill>
                  <a:schemeClr val="tx2">
                    <a:lumMod val="10000"/>
                  </a:schemeClr>
                </a:solidFill>
                <a:effectLst/>
                <a:latin typeface="Arial" panose="020B0604020202020204" pitchFamily="34" charset="0"/>
                <a:cs typeface="Arial" panose="020B0604020202020204" pitchFamily="34" charset="0"/>
              </a:rPr>
              <a:t>Espen </a:t>
            </a:r>
            <a:r>
              <a:rPr lang="nb-NO" sz="1200" dirty="0" err="1">
                <a:solidFill>
                  <a:schemeClr val="tx2">
                    <a:lumMod val="10000"/>
                  </a:schemeClr>
                </a:solidFill>
                <a:effectLst/>
                <a:latin typeface="Arial" panose="020B0604020202020204" pitchFamily="34" charset="0"/>
                <a:cs typeface="Arial" panose="020B0604020202020204" pitchFamily="34" charset="0"/>
              </a:rPr>
              <a:t>Taftø</a:t>
            </a:r>
            <a:r>
              <a:rPr lang="nb-NO" sz="1200" dirty="0">
                <a:solidFill>
                  <a:schemeClr val="tx2">
                    <a:lumMod val="10000"/>
                  </a:schemeClr>
                </a:solidFill>
                <a:effectLst/>
                <a:latin typeface="Arial" panose="020B0604020202020204" pitchFamily="34" charset="0"/>
                <a:cs typeface="Arial" panose="020B0604020202020204" pitchFamily="34" charset="0"/>
              </a:rPr>
              <a:t> Vestad/NTNU</a:t>
            </a:r>
            <a:r>
              <a:rPr lang="nb-NO" sz="1200" dirty="0">
                <a:solidFill>
                  <a:schemeClr val="tx2">
                    <a:lumMod val="10000"/>
                  </a:schemeClr>
                </a:solidFill>
                <a:latin typeface="Arial" panose="020B0604020202020204" pitchFamily="34" charset="0"/>
                <a:cs typeface="Arial" panose="020B0604020202020204" pitchFamily="34" charset="0"/>
              </a:rPr>
              <a:t>   |   Ålesund – Foto: </a:t>
            </a:r>
            <a:r>
              <a:rPr lang="nb-NO" sz="1200" dirty="0">
                <a:solidFill>
                  <a:schemeClr val="tx2">
                    <a:lumMod val="10000"/>
                  </a:schemeClr>
                </a:solidFill>
                <a:effectLst/>
                <a:latin typeface="Arial" panose="020B0604020202020204" pitchFamily="34" charset="0"/>
                <a:cs typeface="Arial" panose="020B0604020202020204" pitchFamily="34" charset="0"/>
              </a:rPr>
              <a:t>Sissel Basso/NTNU</a:t>
            </a:r>
            <a:r>
              <a:rPr lang="nb-NO" sz="1200" dirty="0">
                <a:solidFill>
                  <a:schemeClr val="tx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318695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7"/>
            <a:ext cx="12209642" cy="6776288"/>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85189"/>
              <a:gd name="connsiteX1" fmla="*/ 5864223 w 12213430"/>
              <a:gd name="connsiteY1" fmla="*/ 18413 h 6785189"/>
              <a:gd name="connsiteX2" fmla="*/ 10334943 w 12213430"/>
              <a:gd name="connsiteY2" fmla="*/ 134890 h 6785189"/>
              <a:gd name="connsiteX3" fmla="*/ 10785474 w 12213430"/>
              <a:gd name="connsiteY3" fmla="*/ 141073 h 6785189"/>
              <a:gd name="connsiteX4" fmla="*/ 10785474 w 12213430"/>
              <a:gd name="connsiteY4" fmla="*/ 963452 h 6785189"/>
              <a:gd name="connsiteX5" fmla="*/ 10856104 w 12213430"/>
              <a:gd name="connsiteY5" fmla="*/ 1034082 h 6785189"/>
              <a:gd name="connsiteX6" fmla="*/ 11633911 w 12213430"/>
              <a:gd name="connsiteY6" fmla="*/ 1034082 h 6785189"/>
              <a:gd name="connsiteX7" fmla="*/ 11704541 w 12213430"/>
              <a:gd name="connsiteY7" fmla="*/ 963452 h 6785189"/>
              <a:gd name="connsiteX8" fmla="*/ 11704541 w 12213430"/>
              <a:gd name="connsiteY8" fmla="*/ 150472 h 6785189"/>
              <a:gd name="connsiteX9" fmla="*/ 12200794 w 12213430"/>
              <a:gd name="connsiteY9" fmla="*/ 150502 h 6785189"/>
              <a:gd name="connsiteX10" fmla="*/ 12200352 w 12213430"/>
              <a:gd name="connsiteY10" fmla="*/ 6427038 h 6785189"/>
              <a:gd name="connsiteX11" fmla="*/ 3175 w 12213430"/>
              <a:gd name="connsiteY11" fmla="*/ 6775281 h 6785189"/>
              <a:gd name="connsiteX12" fmla="*/ 0 w 12213430"/>
              <a:gd name="connsiteY12" fmla="*/ 239322 h 6785189"/>
              <a:gd name="connsiteX13" fmla="*/ 4173849 w 12213430"/>
              <a:gd name="connsiteY13" fmla="*/ 0 h 6785189"/>
              <a:gd name="connsiteX0" fmla="*/ 4173849 w 12213430"/>
              <a:gd name="connsiteY0" fmla="*/ 0 h 6775281"/>
              <a:gd name="connsiteX1" fmla="*/ 5864223 w 12213430"/>
              <a:gd name="connsiteY1" fmla="*/ 18413 h 6775281"/>
              <a:gd name="connsiteX2" fmla="*/ 10334943 w 12213430"/>
              <a:gd name="connsiteY2" fmla="*/ 134890 h 6775281"/>
              <a:gd name="connsiteX3" fmla="*/ 10785474 w 12213430"/>
              <a:gd name="connsiteY3" fmla="*/ 141073 h 6775281"/>
              <a:gd name="connsiteX4" fmla="*/ 10785474 w 12213430"/>
              <a:gd name="connsiteY4" fmla="*/ 963452 h 6775281"/>
              <a:gd name="connsiteX5" fmla="*/ 10856104 w 12213430"/>
              <a:gd name="connsiteY5" fmla="*/ 1034082 h 6775281"/>
              <a:gd name="connsiteX6" fmla="*/ 11633911 w 12213430"/>
              <a:gd name="connsiteY6" fmla="*/ 1034082 h 6775281"/>
              <a:gd name="connsiteX7" fmla="*/ 11704541 w 12213430"/>
              <a:gd name="connsiteY7" fmla="*/ 963452 h 6775281"/>
              <a:gd name="connsiteX8" fmla="*/ 11704541 w 12213430"/>
              <a:gd name="connsiteY8" fmla="*/ 150472 h 6775281"/>
              <a:gd name="connsiteX9" fmla="*/ 12200794 w 12213430"/>
              <a:gd name="connsiteY9" fmla="*/ 150502 h 6775281"/>
              <a:gd name="connsiteX10" fmla="*/ 12200352 w 12213430"/>
              <a:gd name="connsiteY10" fmla="*/ 6427038 h 6775281"/>
              <a:gd name="connsiteX11" fmla="*/ 3175 w 12213430"/>
              <a:gd name="connsiteY11" fmla="*/ 6775281 h 6775281"/>
              <a:gd name="connsiteX12" fmla="*/ 0 w 12213430"/>
              <a:gd name="connsiteY12" fmla="*/ 239322 h 6775281"/>
              <a:gd name="connsiteX13" fmla="*/ 4173849 w 12213430"/>
              <a:gd name="connsiteY13" fmla="*/ 0 h 6775281"/>
              <a:gd name="connsiteX0" fmla="*/ 4173849 w 12209642"/>
              <a:gd name="connsiteY0" fmla="*/ 0 h 6776288"/>
              <a:gd name="connsiteX1" fmla="*/ 5864223 w 12209642"/>
              <a:gd name="connsiteY1" fmla="*/ 18413 h 6776288"/>
              <a:gd name="connsiteX2" fmla="*/ 10334943 w 12209642"/>
              <a:gd name="connsiteY2" fmla="*/ 134890 h 6776288"/>
              <a:gd name="connsiteX3" fmla="*/ 10785474 w 12209642"/>
              <a:gd name="connsiteY3" fmla="*/ 141073 h 6776288"/>
              <a:gd name="connsiteX4" fmla="*/ 10785474 w 12209642"/>
              <a:gd name="connsiteY4" fmla="*/ 963452 h 6776288"/>
              <a:gd name="connsiteX5" fmla="*/ 10856104 w 12209642"/>
              <a:gd name="connsiteY5" fmla="*/ 1034082 h 6776288"/>
              <a:gd name="connsiteX6" fmla="*/ 11633911 w 12209642"/>
              <a:gd name="connsiteY6" fmla="*/ 1034082 h 6776288"/>
              <a:gd name="connsiteX7" fmla="*/ 11704541 w 12209642"/>
              <a:gd name="connsiteY7" fmla="*/ 963452 h 6776288"/>
              <a:gd name="connsiteX8" fmla="*/ 11704541 w 12209642"/>
              <a:gd name="connsiteY8" fmla="*/ 150472 h 6776288"/>
              <a:gd name="connsiteX9" fmla="*/ 12200794 w 12209642"/>
              <a:gd name="connsiteY9" fmla="*/ 150502 h 6776288"/>
              <a:gd name="connsiteX10" fmla="*/ 12187652 w 12209642"/>
              <a:gd name="connsiteY10" fmla="*/ 6776288 h 6776288"/>
              <a:gd name="connsiteX11" fmla="*/ 3175 w 12209642"/>
              <a:gd name="connsiteY11" fmla="*/ 6775281 h 6776288"/>
              <a:gd name="connsiteX12" fmla="*/ 0 w 12209642"/>
              <a:gd name="connsiteY12" fmla="*/ 239322 h 6776288"/>
              <a:gd name="connsiteX13" fmla="*/ 4173849 w 12209642"/>
              <a:gd name="connsiteY13" fmla="*/ 0 h 6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7628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82776"/>
                  <a:pt x="12187652" y="6776288"/>
                </a:cubicBezTo>
                <a:lnTo>
                  <a:pt x="3175" y="6775281"/>
                </a:lnTo>
                <a:cubicBezTo>
                  <a:pt x="2117" y="4704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1213360052"/>
      </p:ext>
    </p:extLst>
  </p:cSld>
  <p:clrMapOvr>
    <a:masterClrMapping/>
  </p:clrMapOvr>
  <p:transition spd="slow">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491087" y="3645155"/>
            <a:ext cx="10363200"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354485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577040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p:spPr>
        <p:txBody>
          <a:bodyPr anchor="t"/>
          <a:lstStyle>
            <a:lvl1pPr algn="l">
              <a:defRPr sz="5333" b="1" cap="all"/>
            </a:lvl1pPr>
          </a:lstStyle>
          <a:p>
            <a:r>
              <a:rPr lang="en-US"/>
              <a:t>Click to edit Master title style</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151036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332057"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5920057"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230518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373625" y="274639"/>
            <a:ext cx="10972800" cy="861775"/>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Tree>
    <p:extLst>
      <p:ext uri="{BB962C8B-B14F-4D97-AF65-F5344CB8AC3E}">
        <p14:creationId xmlns:p14="http://schemas.microsoft.com/office/powerpoint/2010/main" val="1619616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924113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166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p:spPr>
        <p:txBody>
          <a:bodyPr anchor="b"/>
          <a:lstStyle>
            <a:lvl1pPr algn="l">
              <a:defRPr sz="2667" b="1"/>
            </a:lvl1pPr>
          </a:lstStyle>
          <a:p>
            <a:r>
              <a:rPr lang="en-US"/>
              <a:t>Click to edit Master title style</a:t>
            </a:r>
            <a:endParaRPr lang="nb-NO"/>
          </a:p>
        </p:txBody>
      </p:sp>
      <p:sp>
        <p:nvSpPr>
          <p:cNvPr id="3" name="Plassholder for innhol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966685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p:spPr>
        <p:txBody>
          <a:bodyPr anchor="b"/>
          <a:lstStyle>
            <a:lvl1pPr algn="l">
              <a:defRPr sz="2667"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479615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20624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398662" y="206093"/>
            <a:ext cx="4047047" cy="6674891"/>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 name="connsiteX0" fmla="*/ 1671904 w 4008947"/>
              <a:gd name="connsiteY0" fmla="*/ 0 h 6663329"/>
              <a:gd name="connsiteX1" fmla="*/ 3194878 w 4008947"/>
              <a:gd name="connsiteY1" fmla="*/ 36537 h 6663329"/>
              <a:gd name="connsiteX2" fmla="*/ 3342363 w 4008947"/>
              <a:gd name="connsiteY2" fmla="*/ 37168 h 6663329"/>
              <a:gd name="connsiteX3" fmla="*/ 3348713 w 4008947"/>
              <a:gd name="connsiteY3" fmla="*/ 850063 h 6663329"/>
              <a:gd name="connsiteX4" fmla="*/ 3416173 w 4008947"/>
              <a:gd name="connsiteY4" fmla="*/ 917523 h 6663329"/>
              <a:gd name="connsiteX5" fmla="*/ 4008947 w 4008947"/>
              <a:gd name="connsiteY5" fmla="*/ 917523 h 6663329"/>
              <a:gd name="connsiteX6" fmla="*/ 3700290 w 4008947"/>
              <a:gd name="connsiteY6" fmla="*/ 2138772 h 6663329"/>
              <a:gd name="connsiteX7" fmla="*/ 3696964 w 4008947"/>
              <a:gd name="connsiteY7" fmla="*/ 2138772 h 6663329"/>
              <a:gd name="connsiteX8" fmla="*/ 3142479 w 4008947"/>
              <a:gd name="connsiteY8" fmla="*/ 4349958 h 6663329"/>
              <a:gd name="connsiteX9" fmla="*/ 3143397 w 4008947"/>
              <a:gd name="connsiteY9" fmla="*/ 4349958 h 6663329"/>
              <a:gd name="connsiteX10" fmla="*/ 2571968 w 4008947"/>
              <a:gd name="connsiteY10" fmla="*/ 6660180 h 6663329"/>
              <a:gd name="connsiteX11" fmla="*/ 0 w 4008947"/>
              <a:gd name="connsiteY11" fmla="*/ 6549055 h 6663329"/>
              <a:gd name="connsiteX12" fmla="*/ 562632 w 4008947"/>
              <a:gd name="connsiteY12" fmla="*/ 4349958 h 6663329"/>
              <a:gd name="connsiteX13" fmla="*/ 560986 w 4008947"/>
              <a:gd name="connsiteY13" fmla="*/ 4349958 h 6663329"/>
              <a:gd name="connsiteX14" fmla="*/ 1117268 w 4008947"/>
              <a:gd name="connsiteY14" fmla="*/ 2134509 h 6663329"/>
              <a:gd name="connsiteX15" fmla="*/ 1119891 w 4008947"/>
              <a:gd name="connsiteY15" fmla="*/ 2134509 h 6663329"/>
              <a:gd name="connsiteX16" fmla="*/ 1257371 w 4008947"/>
              <a:gd name="connsiteY16" fmla="*/ 1598721 h 6663329"/>
              <a:gd name="connsiteX17" fmla="*/ 1671904 w 4008947"/>
              <a:gd name="connsiteY17" fmla="*/ 0 h 6663329"/>
              <a:gd name="connsiteX0" fmla="*/ 1710004 w 4047047"/>
              <a:gd name="connsiteY0" fmla="*/ 0 h 6682432"/>
              <a:gd name="connsiteX1" fmla="*/ 3232978 w 4047047"/>
              <a:gd name="connsiteY1" fmla="*/ 36537 h 6682432"/>
              <a:gd name="connsiteX2" fmla="*/ 3380463 w 4047047"/>
              <a:gd name="connsiteY2" fmla="*/ 37168 h 6682432"/>
              <a:gd name="connsiteX3" fmla="*/ 3386813 w 4047047"/>
              <a:gd name="connsiteY3" fmla="*/ 850063 h 6682432"/>
              <a:gd name="connsiteX4" fmla="*/ 3454273 w 4047047"/>
              <a:gd name="connsiteY4" fmla="*/ 917523 h 6682432"/>
              <a:gd name="connsiteX5" fmla="*/ 4047047 w 4047047"/>
              <a:gd name="connsiteY5" fmla="*/ 917523 h 6682432"/>
              <a:gd name="connsiteX6" fmla="*/ 3738390 w 4047047"/>
              <a:gd name="connsiteY6" fmla="*/ 2138772 h 6682432"/>
              <a:gd name="connsiteX7" fmla="*/ 3735064 w 4047047"/>
              <a:gd name="connsiteY7" fmla="*/ 2138772 h 6682432"/>
              <a:gd name="connsiteX8" fmla="*/ 3180579 w 4047047"/>
              <a:gd name="connsiteY8" fmla="*/ 4349958 h 6682432"/>
              <a:gd name="connsiteX9" fmla="*/ 3181497 w 4047047"/>
              <a:gd name="connsiteY9" fmla="*/ 4349958 h 6682432"/>
              <a:gd name="connsiteX10" fmla="*/ 2610068 w 4047047"/>
              <a:gd name="connsiteY10" fmla="*/ 6660180 h 6682432"/>
              <a:gd name="connsiteX11" fmla="*/ 0 w 4047047"/>
              <a:gd name="connsiteY11" fmla="*/ 6663355 h 6682432"/>
              <a:gd name="connsiteX12" fmla="*/ 600732 w 4047047"/>
              <a:gd name="connsiteY12" fmla="*/ 4349958 h 6682432"/>
              <a:gd name="connsiteX13" fmla="*/ 599086 w 4047047"/>
              <a:gd name="connsiteY13" fmla="*/ 4349958 h 6682432"/>
              <a:gd name="connsiteX14" fmla="*/ 1155368 w 4047047"/>
              <a:gd name="connsiteY14" fmla="*/ 2134509 h 6682432"/>
              <a:gd name="connsiteX15" fmla="*/ 1157991 w 4047047"/>
              <a:gd name="connsiteY15" fmla="*/ 2134509 h 6682432"/>
              <a:gd name="connsiteX16" fmla="*/ 1295471 w 4047047"/>
              <a:gd name="connsiteY16" fmla="*/ 1598721 h 6682432"/>
              <a:gd name="connsiteX17" fmla="*/ 1710004 w 4047047"/>
              <a:gd name="connsiteY17" fmla="*/ 0 h 6682432"/>
              <a:gd name="connsiteX0" fmla="*/ 1710004 w 4047047"/>
              <a:gd name="connsiteY0" fmla="*/ 0 h 6674891"/>
              <a:gd name="connsiteX1" fmla="*/ 3232978 w 4047047"/>
              <a:gd name="connsiteY1" fmla="*/ 36537 h 6674891"/>
              <a:gd name="connsiteX2" fmla="*/ 3380463 w 4047047"/>
              <a:gd name="connsiteY2" fmla="*/ 37168 h 6674891"/>
              <a:gd name="connsiteX3" fmla="*/ 3386813 w 4047047"/>
              <a:gd name="connsiteY3" fmla="*/ 850063 h 6674891"/>
              <a:gd name="connsiteX4" fmla="*/ 3454273 w 4047047"/>
              <a:gd name="connsiteY4" fmla="*/ 917523 h 6674891"/>
              <a:gd name="connsiteX5" fmla="*/ 4047047 w 4047047"/>
              <a:gd name="connsiteY5" fmla="*/ 917523 h 6674891"/>
              <a:gd name="connsiteX6" fmla="*/ 3738390 w 4047047"/>
              <a:gd name="connsiteY6" fmla="*/ 2138772 h 6674891"/>
              <a:gd name="connsiteX7" fmla="*/ 3735064 w 4047047"/>
              <a:gd name="connsiteY7" fmla="*/ 2138772 h 6674891"/>
              <a:gd name="connsiteX8" fmla="*/ 3180579 w 4047047"/>
              <a:gd name="connsiteY8" fmla="*/ 4349958 h 6674891"/>
              <a:gd name="connsiteX9" fmla="*/ 3181497 w 4047047"/>
              <a:gd name="connsiteY9" fmla="*/ 4349958 h 6674891"/>
              <a:gd name="connsiteX10" fmla="*/ 2610068 w 4047047"/>
              <a:gd name="connsiteY10" fmla="*/ 6660180 h 6674891"/>
              <a:gd name="connsiteX11" fmla="*/ 0 w 4047047"/>
              <a:gd name="connsiteY11" fmla="*/ 6663355 h 6674891"/>
              <a:gd name="connsiteX12" fmla="*/ 600732 w 4047047"/>
              <a:gd name="connsiteY12" fmla="*/ 4349958 h 6674891"/>
              <a:gd name="connsiteX13" fmla="*/ 599086 w 4047047"/>
              <a:gd name="connsiteY13" fmla="*/ 4349958 h 6674891"/>
              <a:gd name="connsiteX14" fmla="*/ 1155368 w 4047047"/>
              <a:gd name="connsiteY14" fmla="*/ 2134509 h 6674891"/>
              <a:gd name="connsiteX15" fmla="*/ 1157991 w 4047047"/>
              <a:gd name="connsiteY15" fmla="*/ 2134509 h 6674891"/>
              <a:gd name="connsiteX16" fmla="*/ 1295471 w 4047047"/>
              <a:gd name="connsiteY16" fmla="*/ 1598721 h 6674891"/>
              <a:gd name="connsiteX17" fmla="*/ 1710004 w 4047047"/>
              <a:gd name="connsiteY17" fmla="*/ 0 h 6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7047" h="6674891">
                <a:moveTo>
                  <a:pt x="1710004" y="0"/>
                </a:moveTo>
                <a:lnTo>
                  <a:pt x="3232978" y="36537"/>
                </a:lnTo>
                <a:lnTo>
                  <a:pt x="3380463" y="37168"/>
                </a:lnTo>
                <a:cubicBezTo>
                  <a:pt x="3381521" y="304958"/>
                  <a:pt x="3385755" y="582273"/>
                  <a:pt x="3386813" y="850063"/>
                </a:cubicBezTo>
                <a:cubicBezTo>
                  <a:pt x="3386813" y="887320"/>
                  <a:pt x="3417016" y="917523"/>
                  <a:pt x="3454273" y="917523"/>
                </a:cubicBezTo>
                <a:lnTo>
                  <a:pt x="4047047" y="917523"/>
                </a:lnTo>
                <a:lnTo>
                  <a:pt x="3738390" y="2138772"/>
                </a:lnTo>
                <a:lnTo>
                  <a:pt x="3735064" y="2138772"/>
                </a:lnTo>
                <a:lnTo>
                  <a:pt x="3180579" y="4349958"/>
                </a:lnTo>
                <a:lnTo>
                  <a:pt x="3181497" y="4349958"/>
                </a:lnTo>
                <a:cubicBezTo>
                  <a:pt x="3003721" y="5064999"/>
                  <a:pt x="2787844" y="5945139"/>
                  <a:pt x="2610068" y="6660180"/>
                </a:cubicBezTo>
                <a:cubicBezTo>
                  <a:pt x="1682895" y="6682405"/>
                  <a:pt x="1060523" y="6676055"/>
                  <a:pt x="0" y="6663355"/>
                </a:cubicBezTo>
                <a:lnTo>
                  <a:pt x="600732" y="4349958"/>
                </a:lnTo>
                <a:lnTo>
                  <a:pt x="599086" y="4349958"/>
                </a:lnTo>
                <a:lnTo>
                  <a:pt x="1155368" y="2134509"/>
                </a:lnTo>
                <a:lnTo>
                  <a:pt x="1157991" y="2134509"/>
                </a:lnTo>
                <a:lnTo>
                  <a:pt x="1295471" y="1598721"/>
                </a:lnTo>
                <a:cubicBezTo>
                  <a:pt x="1433649" y="1065814"/>
                  <a:pt x="1570934" y="548981"/>
                  <a:pt x="17100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1093474446"/>
      </p:ext>
    </p:extLst>
  </p:cSld>
  <p:clrMapOvr>
    <a:masterClrMapping/>
  </p:clrMapOvr>
  <p:transition spd="slow">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24726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5BF775BB-34B2-5BB8-ED01-97B2145D989C}"/>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8ACAA394-6831-A527-E044-958492ACCACF}"/>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9E365887-CF20-77C7-D583-F0E233EC7624}"/>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A631C8ED-029D-AADC-D24B-81959429DB56}"/>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9024367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53494" y="6451038"/>
            <a:ext cx="456108"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1" i="0" smtClean="0">
                <a:solidFill>
                  <a:schemeClr val="bg1"/>
                </a:solidFill>
                <a:latin typeface="Arial"/>
                <a:cs typeface="Arial"/>
              </a:rPr>
              <a:pPr algn="ctr"/>
              <a:t>‹#›</a:t>
            </a:fld>
            <a:endParaRPr lang="nb-NO" sz="1333"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6372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7.png"/><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0.jp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2"/>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29"/>
          <a:stretch>
            <a:fillRect/>
          </a:stretch>
        </p:blipFill>
        <p:spPr>
          <a:xfrm>
            <a:off x="10649432" y="101007"/>
            <a:ext cx="1051935" cy="1022609"/>
          </a:xfrm>
          <a:prstGeom prst="rect">
            <a:avLst/>
          </a:prstGeom>
          <a:effectLst>
            <a:outerShdw blurRad="63500" sx="102000" sy="102000" algn="ctr" rotWithShape="0">
              <a:prstClr val="black">
                <a:alpha val="30000"/>
              </a:prstClr>
            </a:outerShdw>
          </a:effectLst>
        </p:spPr>
      </p:pic>
      <p:sp>
        <p:nvSpPr>
          <p:cNvPr id="2" name="TextBox 3" descr="Sidenummer">
            <a:extLst>
              <a:ext uri="{FF2B5EF4-FFF2-40B4-BE49-F238E27FC236}">
                <a16:creationId xmlns:a16="http://schemas.microsoft.com/office/drawing/2014/main" id="{3ECBF563-9A5F-5F72-6A5E-5B4A96EE1C6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1602605"/>
      </p:ext>
    </p:extLst>
  </p:cSld>
  <p:clrMap bg1="lt1" tx1="dk1" bg2="lt2" tx2="dk2" accent1="accent1" accent2="accent2" accent3="accent3" accent4="accent4" accent5="accent5" accent6="accent6" hlink="hlink" folHlink="folHlink"/>
  <p:sldLayoutIdLst>
    <p:sldLayoutId id="2147483690" r:id="rId1"/>
    <p:sldLayoutId id="2147483727" r:id="rId2"/>
    <p:sldLayoutId id="2147483692" r:id="rId3"/>
    <p:sldLayoutId id="2147483693" r:id="rId4"/>
    <p:sldLayoutId id="2147483694" r:id="rId5"/>
    <p:sldLayoutId id="2147483695" r:id="rId6"/>
    <p:sldLayoutId id="2147483696" r:id="rId7"/>
    <p:sldLayoutId id="2147483697"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1"/>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rcRect/>
          <a:stretch/>
        </p:blipFill>
        <p:spPr>
          <a:xfrm>
            <a:off x="10649432" y="101099"/>
            <a:ext cx="1051935" cy="1022424"/>
          </a:xfrm>
          <a:prstGeom prst="rect">
            <a:avLst/>
          </a:prstGeom>
          <a:effectLst>
            <a:outerShdw blurRad="63500" sx="102000" sy="102000" algn="ctr" rotWithShape="0">
              <a:prstClr val="black">
                <a:alpha val="30000"/>
              </a:prstClr>
            </a:outerShdw>
          </a:effectLst>
        </p:spPr>
      </p:pic>
      <p:sp>
        <p:nvSpPr>
          <p:cNvPr id="3" name="TextBox 3" descr="Sidenummer">
            <a:extLst>
              <a:ext uri="{FF2B5EF4-FFF2-40B4-BE49-F238E27FC236}">
                <a16:creationId xmlns:a16="http://schemas.microsoft.com/office/drawing/2014/main" id="{C1C13848-E00F-8AD5-0A16-1A4556D16F05}"/>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2219871"/>
      </p:ext>
    </p:extLst>
  </p:cSld>
  <p:clrMap bg1="dk1" tx1="lt1" bg2="dk2" tx2="lt2" accent1="accent1" accent2="accent2" accent3="accent3" accent4="accent4" accent5="accent5" accent6="accent6" hlink="hlink" folHlink="folHlink"/>
  <p:sldLayoutIdLst>
    <p:sldLayoutId id="2147483699" r:id="rId1"/>
    <p:sldLayoutId id="2147483728" r:id="rId2"/>
    <p:sldLayoutId id="2147483701" r:id="rId3"/>
    <p:sldLayoutId id="2147483702" r:id="rId4"/>
    <p:sldLayoutId id="2147483703" r:id="rId5"/>
    <p:sldLayoutId id="2147483704" r:id="rId6"/>
    <p:sldLayoutId id="2147483705" r:id="rId7"/>
    <p:sldLayoutId id="214748370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tretch>
            <a:fillRect/>
          </a:stretch>
        </p:blipFill>
        <p:spPr>
          <a:xfrm>
            <a:off x="10649432" y="101007"/>
            <a:ext cx="1051935" cy="1022609"/>
          </a:xfrm>
          <a:prstGeom prst="rect">
            <a:avLst/>
          </a:prstGeom>
          <a:effectLst>
            <a:outerShdw blurRad="63500" sx="102000" sy="102000" algn="ctr" rotWithShape="0">
              <a:prstClr val="black">
                <a:alpha val="30000"/>
              </a:prstClr>
            </a:outerShdw>
          </a:effectLst>
        </p:spPr>
      </p:pic>
      <p:sp>
        <p:nvSpPr>
          <p:cNvPr id="2" name="TextBox 3" descr="Sidenummer">
            <a:extLst>
              <a:ext uri="{FF2B5EF4-FFF2-40B4-BE49-F238E27FC236}">
                <a16:creationId xmlns:a16="http://schemas.microsoft.com/office/drawing/2014/main" id="{2AE82D62-F11E-0CE1-8235-5C2A5514D85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7681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2"/>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2" name="TextBox 3" descr="Sidenummer">
            <a:extLst>
              <a:ext uri="{FF2B5EF4-FFF2-40B4-BE49-F238E27FC236}">
                <a16:creationId xmlns:a16="http://schemas.microsoft.com/office/drawing/2014/main" id="{3ECBF563-9A5F-5F72-6A5E-5B4A96EE1C6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78797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1"/>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3" name="TextBox 3" descr="Sidenummer">
            <a:extLst>
              <a:ext uri="{FF2B5EF4-FFF2-40B4-BE49-F238E27FC236}">
                <a16:creationId xmlns:a16="http://schemas.microsoft.com/office/drawing/2014/main" id="{C1C13848-E00F-8AD5-0A16-1A4556D16F05}"/>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361313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32058" y="274639"/>
            <a:ext cx="11403980" cy="861775"/>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332058" y="1270535"/>
            <a:ext cx="11403980" cy="4855629"/>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78448"/>
            <a:ext cx="12192000" cy="479552"/>
          </a:xfrm>
          <a:prstGeom prst="rect">
            <a:avLst/>
          </a:prstGeom>
        </p:spPr>
      </p:pic>
    </p:spTree>
    <p:extLst>
      <p:ext uri="{BB962C8B-B14F-4D97-AF65-F5344CB8AC3E}">
        <p14:creationId xmlns:p14="http://schemas.microsoft.com/office/powerpoint/2010/main" val="368951515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BgHFCO9sgJ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fn.no/om-fn/hva-er-fn"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fn.no/om-fn/hva-er-fn"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2QnGs5OiHY" TargetMode="External"/><Relationship Id="rId2" Type="http://schemas.openxmlformats.org/officeDocument/2006/relationships/hyperlink" Target="https://www.youtube.com/watch?v=h3-TqHFkfy8"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www.nrk.no/kultur/xl/na-kommer-tv-serien-_makta_-om-gro-harlem-brundtland-og-arbeiderpartiet-pa-1970-tallet-1.16567888"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D5mzI9Kw4JM"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hyperlink" Target="https://fn.no/om-fn/fns-baerekraftsmaal"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hyperlink" Target="https://www.ssb.no/sosiale-forhold-og-kriminalitet/statistikker/fattigdom/aar"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hyperlink" Target="https://www.undp.org/content/undp/en/home/sustainable-development-goals.html" TargetMode="Externa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s://severncullissuzuki.com/" TargetMode="External"/><Relationship Id="rId2" Type="http://schemas.openxmlformats.org/officeDocument/2006/relationships/hyperlink" Target="https://www.youtube.com/watch?v=kCF0Yxkj9ws" TargetMode="External"/><Relationship Id="rId1" Type="http://schemas.openxmlformats.org/officeDocument/2006/relationships/slideLayout" Target="../slideLayouts/slideLayout24.xml"/><Relationship Id="rId4" Type="http://schemas.openxmlformats.org/officeDocument/2006/relationships/hyperlink" Target="https://www.youtube.com/watch?v=KAJsdgTPJp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hyperlink" Target="https://www.equinor.com/no/baerekraft/var-tilnaerming" TargetMode="External"/><Relationship Id="rId2" Type="http://schemas.openxmlformats.org/officeDocument/2006/relationships/hyperlink" Target="https://www.tine.no/b%C3%A6rekraft/fns-b%C3%A6rekraftm%C3%A5l-der-tine-kan-bidra-mest" TargetMode="Externa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5D58002-C10A-C8A0-10B7-3D476A14B5D1}"/>
              </a:ext>
              <a:ext uri="{C183D7F6-B498-43B3-948B-1728B52AA6E4}">
                <adec:decorative xmlns:adec="http://schemas.microsoft.com/office/drawing/2017/decorative" val="0"/>
              </a:ext>
            </a:extLst>
          </p:cNvPr>
          <p:cNvSpPr>
            <a:spLocks noGrp="1"/>
          </p:cNvSpPr>
          <p:nvPr>
            <p:ph type="title" idx="4294967295"/>
          </p:nvPr>
        </p:nvSpPr>
        <p:spPr>
          <a:xfrm>
            <a:off x="1695363" y="3741824"/>
            <a:ext cx="4339542" cy="19611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Uke 7</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Martina Ortova</a:t>
            </a:r>
            <a:endParaRPr kumimoji="0" lang="nb-NO" sz="16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84659692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362E-88BF-4B02-918E-B22D77C42908}"/>
              </a:ext>
            </a:extLst>
          </p:cNvPr>
          <p:cNvSpPr>
            <a:spLocks noGrp="1"/>
          </p:cNvSpPr>
          <p:nvPr>
            <p:ph type="title"/>
          </p:nvPr>
        </p:nvSpPr>
        <p:spPr>
          <a:xfrm>
            <a:off x="10223217" y="397785"/>
            <a:ext cx="1403625" cy="1600439"/>
          </a:xfrm>
        </p:spPr>
        <p:txBody>
          <a:bodyPr/>
          <a:lstStyle/>
          <a:p>
            <a:r>
              <a:rPr lang="nb-NO" dirty="0"/>
              <a:t>s. 163</a:t>
            </a:r>
          </a:p>
        </p:txBody>
      </p:sp>
      <p:pic>
        <p:nvPicPr>
          <p:cNvPr id="4" name="Content Placeholder 3">
            <a:extLst>
              <a:ext uri="{FF2B5EF4-FFF2-40B4-BE49-F238E27FC236}">
                <a16:creationId xmlns:a16="http://schemas.microsoft.com/office/drawing/2014/main" id="{9A0E8A1C-B352-4963-BA44-326DA54190A8}"/>
              </a:ext>
            </a:extLst>
          </p:cNvPr>
          <p:cNvPicPr>
            <a:picLocks noGrp="1" noChangeAspect="1"/>
          </p:cNvPicPr>
          <p:nvPr>
            <p:ph idx="1"/>
          </p:nvPr>
        </p:nvPicPr>
        <p:blipFill>
          <a:blip r:embed="rId2"/>
          <a:stretch>
            <a:fillRect/>
          </a:stretch>
        </p:blipFill>
        <p:spPr>
          <a:xfrm>
            <a:off x="1263328" y="731520"/>
            <a:ext cx="8834201" cy="5643411"/>
          </a:xfrm>
          <a:prstGeom prst="rect">
            <a:avLst/>
          </a:prstGeom>
        </p:spPr>
      </p:pic>
    </p:spTree>
    <p:extLst>
      <p:ext uri="{BB962C8B-B14F-4D97-AF65-F5344CB8AC3E}">
        <p14:creationId xmlns:p14="http://schemas.microsoft.com/office/powerpoint/2010/main" val="202495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CEBB-7E2F-2F6B-E6A6-97BE5D944517}"/>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F098DED8-6FC7-D9F9-4010-FCD9BD0EFA1A}"/>
              </a:ext>
            </a:extLst>
          </p:cNvPr>
          <p:cNvSpPr>
            <a:spLocks noGrp="1"/>
          </p:cNvSpPr>
          <p:nvPr>
            <p:ph idx="1"/>
          </p:nvPr>
        </p:nvSpPr>
        <p:spPr/>
        <p:txBody>
          <a:bodyPr/>
          <a:lstStyle/>
          <a:p>
            <a:pPr marL="0" indent="0">
              <a:buNone/>
            </a:pPr>
            <a:r>
              <a:rPr lang="nb-NO" sz="2400" dirty="0"/>
              <a:t>Vi lager grupper. Dere velger én bedrift og må bli enige. Dere har 2 minutter.</a:t>
            </a:r>
          </a:p>
          <a:p>
            <a:pPr marL="0" indent="0">
              <a:buNone/>
            </a:pPr>
            <a:endParaRPr lang="nb-NO" sz="2400" dirty="0"/>
          </a:p>
          <a:p>
            <a:pPr marL="0" indent="0">
              <a:buNone/>
            </a:pPr>
            <a:r>
              <a:rPr lang="nb-NO" sz="2400" dirty="0"/>
              <a:t>Jobb alene i 7 minutter med oppgaven. Ikke snakk med noen, men skriv notater.</a:t>
            </a:r>
          </a:p>
          <a:p>
            <a:endParaRPr lang="nb-NO" sz="2400" dirty="0"/>
          </a:p>
          <a:p>
            <a:pPr marL="0" indent="0">
              <a:buNone/>
            </a:pPr>
            <a:r>
              <a:rPr lang="nb-NO" sz="2400" dirty="0"/>
              <a:t>Deretter diskuterer dere i grupper hva dere har skrevet.</a:t>
            </a:r>
          </a:p>
          <a:p>
            <a:endParaRPr lang="nb-NO" sz="2400" dirty="0"/>
          </a:p>
          <a:p>
            <a:pPr marL="0" indent="0">
              <a:buNone/>
            </a:pPr>
            <a:r>
              <a:rPr lang="nb-NO" sz="2400" dirty="0"/>
              <a:t>Del i plenum hva dere har hatt annerledes, prøv å finne forskjeller, og fortell dette til de andre.</a:t>
            </a:r>
          </a:p>
          <a:p>
            <a:endParaRPr lang="nb-NO" dirty="0"/>
          </a:p>
        </p:txBody>
      </p:sp>
    </p:spTree>
    <p:extLst>
      <p:ext uri="{BB962C8B-B14F-4D97-AF65-F5344CB8AC3E}">
        <p14:creationId xmlns:p14="http://schemas.microsoft.com/office/powerpoint/2010/main" val="148843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BA1A-5B9C-4A6C-BAFA-AC38C8B097D3}"/>
              </a:ext>
            </a:extLst>
          </p:cNvPr>
          <p:cNvSpPr>
            <a:spLocks noGrp="1"/>
          </p:cNvSpPr>
          <p:nvPr>
            <p:ph type="title"/>
          </p:nvPr>
        </p:nvSpPr>
        <p:spPr/>
        <p:txBody>
          <a:bodyPr/>
          <a:lstStyle/>
          <a:p>
            <a:r>
              <a:rPr lang="nb-NO" dirty="0"/>
              <a:t>Oppgave: DEL A – Individuelt, Gruppe</a:t>
            </a:r>
          </a:p>
        </p:txBody>
      </p:sp>
      <p:sp>
        <p:nvSpPr>
          <p:cNvPr id="3" name="Content Placeholder 2">
            <a:extLst>
              <a:ext uri="{FF2B5EF4-FFF2-40B4-BE49-F238E27FC236}">
                <a16:creationId xmlns:a16="http://schemas.microsoft.com/office/drawing/2014/main" id="{15904ED5-3E66-4C19-8122-B8327AF9918D}"/>
              </a:ext>
            </a:extLst>
          </p:cNvPr>
          <p:cNvSpPr>
            <a:spLocks noGrp="1"/>
          </p:cNvSpPr>
          <p:nvPr>
            <p:ph idx="1"/>
          </p:nvPr>
        </p:nvSpPr>
        <p:spPr/>
        <p:txBody>
          <a:bodyPr>
            <a:normAutofit lnSpcReduction="10000"/>
          </a:bodyPr>
          <a:lstStyle/>
          <a:p>
            <a:pPr>
              <a:spcBef>
                <a:spcPts val="600"/>
              </a:spcBef>
              <a:spcAft>
                <a:spcPts val="1000"/>
              </a:spcAft>
            </a:pPr>
            <a:r>
              <a:rPr lang="nb-NO" b="0" i="0" dirty="0">
                <a:solidFill>
                  <a:srgbClr val="424242"/>
                </a:solidFill>
                <a:effectLst/>
                <a:latin typeface="Segoe Sans"/>
              </a:rPr>
              <a:t>Velg en bedrift eller organisasjon:</a:t>
            </a:r>
          </a:p>
          <a:p>
            <a:pPr>
              <a:spcAft>
                <a:spcPts val="800"/>
              </a:spcAft>
              <a:buFont typeface="+mj-lt"/>
              <a:buAutoNum type="arabicPeriod"/>
            </a:pPr>
            <a:r>
              <a:rPr lang="nb-NO" b="0" i="0" dirty="0">
                <a:solidFill>
                  <a:srgbClr val="424242"/>
                </a:solidFill>
                <a:effectLst/>
                <a:latin typeface="Segoe Sans"/>
              </a:rPr>
              <a:t>Lag en liste med minst 10 ulike interessenter i din bedrift.</a:t>
            </a:r>
          </a:p>
          <a:p>
            <a:pPr>
              <a:spcAft>
                <a:spcPts val="800"/>
              </a:spcAft>
              <a:buFont typeface="+mj-lt"/>
              <a:buAutoNum type="arabicPeriod"/>
            </a:pPr>
            <a:r>
              <a:rPr lang="nb-NO" b="0" i="0" dirty="0">
                <a:solidFill>
                  <a:srgbClr val="424242"/>
                </a:solidFill>
                <a:effectLst/>
                <a:latin typeface="Segoe Sans"/>
              </a:rPr>
              <a:t>Del interessentene inn i to grupper: primære og sekundære interessenter.</a:t>
            </a:r>
          </a:p>
          <a:p>
            <a:pPr>
              <a:spcAft>
                <a:spcPts val="800"/>
              </a:spcAft>
              <a:buFont typeface="+mj-lt"/>
              <a:buAutoNum type="arabicPeriod"/>
            </a:pPr>
            <a:r>
              <a:rPr lang="nb-NO" b="0" i="0" dirty="0">
                <a:solidFill>
                  <a:srgbClr val="424242"/>
                </a:solidFill>
                <a:effectLst/>
                <a:latin typeface="Segoe Sans"/>
              </a:rPr>
              <a:t>Del interessentene inn i fire nivåer – se pensum.</a:t>
            </a:r>
          </a:p>
          <a:p>
            <a:pPr>
              <a:spcAft>
                <a:spcPts val="800"/>
              </a:spcAft>
              <a:buFont typeface="+mj-lt"/>
              <a:buAutoNum type="arabicPeriod"/>
            </a:pPr>
            <a:r>
              <a:rPr lang="nb-NO" b="0" i="0" dirty="0">
                <a:solidFill>
                  <a:srgbClr val="424242"/>
                </a:solidFill>
                <a:effectLst/>
                <a:latin typeface="Segoe Sans"/>
              </a:rPr>
              <a:t>Bruk Mitchells modell om interessentteori, og plasser dine (3, ikke alle) interessenter i de forskjellige sirklene (du kan bruke læreboka s. 163).</a:t>
            </a:r>
          </a:p>
          <a:p>
            <a:pPr marL="0" indent="0">
              <a:lnSpc>
                <a:spcPct val="107000"/>
              </a:lnSpc>
              <a:spcAft>
                <a:spcPts val="800"/>
              </a:spcAft>
              <a:buNone/>
            </a:pP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419606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CD24-EF68-AD8D-0D5A-E9DBBE352229}"/>
              </a:ext>
            </a:extLst>
          </p:cNvPr>
          <p:cNvSpPr>
            <a:spLocks noGrp="1"/>
          </p:cNvSpPr>
          <p:nvPr>
            <p:ph type="title"/>
          </p:nvPr>
        </p:nvSpPr>
        <p:spPr/>
        <p:txBody>
          <a:bodyPr/>
          <a:lstStyle/>
          <a:p>
            <a:r>
              <a:rPr lang="nb-NO" dirty="0"/>
              <a:t>Oppgave: DEL B, Gruppe</a:t>
            </a:r>
          </a:p>
        </p:txBody>
      </p:sp>
      <p:sp>
        <p:nvSpPr>
          <p:cNvPr id="3" name="Content Placeholder 2">
            <a:extLst>
              <a:ext uri="{FF2B5EF4-FFF2-40B4-BE49-F238E27FC236}">
                <a16:creationId xmlns:a16="http://schemas.microsoft.com/office/drawing/2014/main" id="{59BFF169-5BBA-C497-ED1A-4A8C9C64AC3C}"/>
              </a:ext>
            </a:extLst>
          </p:cNvPr>
          <p:cNvSpPr>
            <a:spLocks noGrp="1"/>
          </p:cNvSpPr>
          <p:nvPr>
            <p:ph idx="1"/>
          </p:nvPr>
        </p:nvSpPr>
        <p:spPr/>
        <p:txBody>
          <a:bodyPr/>
          <a:lstStyle/>
          <a:p>
            <a:pPr>
              <a:spcAft>
                <a:spcPts val="800"/>
              </a:spcAft>
              <a:buFont typeface="+mj-lt"/>
              <a:buAutoNum type="arabicPeriod"/>
            </a:pPr>
            <a:r>
              <a:rPr lang="nb-NO" dirty="0">
                <a:solidFill>
                  <a:srgbClr val="424242"/>
                </a:solidFill>
                <a:latin typeface="Segoe Sans"/>
              </a:rPr>
              <a:t>Hvilke tre interessenter er mest viktige for din bedrift, og hvorfor? Prøv å definere hvilke interesser og verdier de har. Hva ønsker de fra bedriften?</a:t>
            </a:r>
          </a:p>
          <a:p>
            <a:pPr>
              <a:spcAft>
                <a:spcPts val="800"/>
              </a:spcAft>
              <a:buFont typeface="+mj-lt"/>
              <a:buAutoNum type="arabicPeriod"/>
            </a:pPr>
            <a:r>
              <a:rPr lang="nb-NO" dirty="0">
                <a:solidFill>
                  <a:srgbClr val="424242"/>
                </a:solidFill>
                <a:latin typeface="Segoe Sans"/>
              </a:rPr>
              <a:t>Velg tre interessenter, og forbered et system for samarbeid med dem.</a:t>
            </a:r>
          </a:p>
          <a:p>
            <a:pPr>
              <a:spcAft>
                <a:spcPts val="800"/>
              </a:spcAft>
              <a:buFont typeface="+mj-lt"/>
              <a:buAutoNum type="arabicPeriod"/>
            </a:pPr>
            <a:r>
              <a:rPr lang="nb-NO" dirty="0">
                <a:solidFill>
                  <a:srgbClr val="424242"/>
                </a:solidFill>
                <a:latin typeface="Segoe Sans"/>
              </a:rPr>
              <a:t>Presenter oppgaven din foran resten av klassen.</a:t>
            </a:r>
          </a:p>
          <a:p>
            <a:endParaRPr lang="nb-NO" b="1" dirty="0"/>
          </a:p>
        </p:txBody>
      </p:sp>
    </p:spTree>
    <p:extLst>
      <p:ext uri="{BB962C8B-B14F-4D97-AF65-F5344CB8AC3E}">
        <p14:creationId xmlns:p14="http://schemas.microsoft.com/office/powerpoint/2010/main" val="326530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9501" y="1335166"/>
            <a:ext cx="10363200" cy="861775"/>
          </a:xfrm>
        </p:spPr>
        <p:txBody>
          <a:bodyPr/>
          <a:lstStyle/>
          <a:p>
            <a:r>
              <a:rPr lang="nb-NO" dirty="0"/>
              <a:t>Kapittel 6: FNs </a:t>
            </a:r>
            <a:r>
              <a:rPr lang="nb-NO" dirty="0" err="1"/>
              <a:t>bærekraftsmål</a:t>
            </a:r>
            <a:endParaRPr lang="nb-NO" dirty="0"/>
          </a:p>
        </p:txBody>
      </p:sp>
      <p:sp>
        <p:nvSpPr>
          <p:cNvPr id="3" name="Undertittel 2"/>
          <p:cNvSpPr>
            <a:spLocks noGrp="1"/>
          </p:cNvSpPr>
          <p:nvPr>
            <p:ph type="subTitle" idx="1"/>
          </p:nvPr>
        </p:nvSpPr>
        <p:spPr>
          <a:xfrm>
            <a:off x="660555" y="2201351"/>
            <a:ext cx="10363200" cy="1752600"/>
          </a:xfrm>
        </p:spPr>
        <p:txBody>
          <a:bodyPr>
            <a:normAutofit/>
          </a:bodyPr>
          <a:lstStyle/>
          <a:p>
            <a:endParaRPr lang="nb-NO" sz="2667" dirty="0"/>
          </a:p>
          <a:p>
            <a:r>
              <a:rPr lang="nb-NO" sz="2667" dirty="0"/>
              <a:t>SMF2290, 2290F- Etikk, bærekraft og samfunnsansvar (7,5 </a:t>
            </a:r>
            <a:r>
              <a:rPr lang="nb-NO" sz="2667" dirty="0" err="1"/>
              <a:t>sp</a:t>
            </a:r>
            <a:r>
              <a:rPr lang="nb-NO" sz="2667" dirty="0"/>
              <a:t>)</a:t>
            </a: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9505001" y="2265872"/>
            <a:ext cx="4357311" cy="461665"/>
          </a:xfrm>
          <a:prstGeom prst="rect">
            <a:avLst/>
          </a:prstGeom>
          <a:noFill/>
        </p:spPr>
        <p:txBody>
          <a:bodyPr wrap="square" rtlCol="0">
            <a:spAutoFit/>
          </a:bodyPr>
          <a:lstStyle/>
          <a:p>
            <a:r>
              <a:rPr lang="nb-NO" sz="2400" dirty="0">
                <a:solidFill>
                  <a:srgbClr val="0D4788"/>
                </a:solidFill>
              </a:rPr>
              <a:t>Kunnskap for en bedre verden</a:t>
            </a:r>
          </a:p>
        </p:txBody>
      </p:sp>
      <p:pic>
        <p:nvPicPr>
          <p:cNvPr id="4" name="Picture 3">
            <a:extLst>
              <a:ext uri="{FF2B5EF4-FFF2-40B4-BE49-F238E27FC236}">
                <a16:creationId xmlns:a16="http://schemas.microsoft.com/office/drawing/2014/main" id="{F6DD4060-5643-D6BF-19E6-BB6FCC20B911}"/>
              </a:ext>
            </a:extLst>
          </p:cNvPr>
          <p:cNvPicPr>
            <a:picLocks noChangeAspect="1"/>
          </p:cNvPicPr>
          <p:nvPr/>
        </p:nvPicPr>
        <p:blipFill>
          <a:blip r:embed="rId2"/>
          <a:stretch>
            <a:fillRect/>
          </a:stretch>
        </p:blipFill>
        <p:spPr>
          <a:xfrm>
            <a:off x="6912773" y="3761510"/>
            <a:ext cx="4041998" cy="2188654"/>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56BB-7EFC-6C88-11DD-3566CA2B92EB}"/>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4F37FB1B-FA48-25C5-EEF6-E2DDE51F2C2A}"/>
              </a:ext>
            </a:extLst>
          </p:cNvPr>
          <p:cNvSpPr>
            <a:spLocks noGrp="1"/>
          </p:cNvSpPr>
          <p:nvPr>
            <p:ph idx="1"/>
          </p:nvPr>
        </p:nvSpPr>
        <p:spPr/>
        <p:txBody>
          <a:bodyPr/>
          <a:lstStyle/>
          <a:p>
            <a:r>
              <a:rPr lang="nb-NO" dirty="0"/>
              <a:t>Hva vet du om FN (De forente nasjoner) og de 17 </a:t>
            </a:r>
            <a:r>
              <a:rPr lang="nb-NO" dirty="0" err="1"/>
              <a:t>bærekraftsmålene</a:t>
            </a:r>
            <a:r>
              <a:rPr lang="nb-NO" dirty="0"/>
              <a:t>?</a:t>
            </a:r>
          </a:p>
          <a:p>
            <a:pPr marL="0" indent="0">
              <a:buNone/>
            </a:pPr>
            <a:endParaRPr lang="nb-NO" dirty="0"/>
          </a:p>
          <a:p>
            <a:r>
              <a:rPr lang="nb-NO" dirty="0"/>
              <a:t>Tenk alene i 3 minutter og skriv notater. </a:t>
            </a:r>
          </a:p>
          <a:p>
            <a:r>
              <a:rPr lang="nb-NO" dirty="0"/>
              <a:t>Del deretter tankene dine i 3 minutter med en som sitter ved siden av deg.</a:t>
            </a:r>
          </a:p>
          <a:p>
            <a:endParaRPr lang="nb-NO" dirty="0"/>
          </a:p>
          <a:p>
            <a:endParaRPr lang="nb-NO" dirty="0"/>
          </a:p>
          <a:p>
            <a:endParaRPr lang="nb-NO" dirty="0"/>
          </a:p>
        </p:txBody>
      </p:sp>
    </p:spTree>
    <p:extLst>
      <p:ext uri="{BB962C8B-B14F-4D97-AF65-F5344CB8AC3E}">
        <p14:creationId xmlns:p14="http://schemas.microsoft.com/office/powerpoint/2010/main" val="318567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BAA8-413C-1E69-4345-E04675089DB9}"/>
              </a:ext>
            </a:extLst>
          </p:cNvPr>
          <p:cNvSpPr>
            <a:spLocks noGrp="1"/>
          </p:cNvSpPr>
          <p:nvPr>
            <p:ph type="title"/>
          </p:nvPr>
        </p:nvSpPr>
        <p:spPr/>
        <p:txBody>
          <a:bodyPr/>
          <a:lstStyle/>
          <a:p>
            <a:r>
              <a:rPr lang="nb-NO" dirty="0"/>
              <a:t>Tema</a:t>
            </a:r>
          </a:p>
        </p:txBody>
      </p:sp>
      <p:sp>
        <p:nvSpPr>
          <p:cNvPr id="3" name="Content Placeholder 2">
            <a:extLst>
              <a:ext uri="{FF2B5EF4-FFF2-40B4-BE49-F238E27FC236}">
                <a16:creationId xmlns:a16="http://schemas.microsoft.com/office/drawing/2014/main" id="{060715CC-AEAD-3DE0-7F2A-76E52167C634}"/>
              </a:ext>
            </a:extLst>
          </p:cNvPr>
          <p:cNvSpPr>
            <a:spLocks noGrp="1"/>
          </p:cNvSpPr>
          <p:nvPr>
            <p:ph idx="1"/>
          </p:nvPr>
        </p:nvSpPr>
        <p:spPr/>
        <p:txBody>
          <a:bodyPr/>
          <a:lstStyle/>
          <a:p>
            <a:r>
              <a:rPr lang="nb-NO" dirty="0"/>
              <a:t>Historien – fra etikk via CSR til bærekraft, fra 1700‑tallet til i dag</a:t>
            </a:r>
          </a:p>
          <a:p>
            <a:endParaRPr lang="nb-NO" dirty="0"/>
          </a:p>
        </p:txBody>
      </p:sp>
    </p:spTree>
    <p:extLst>
      <p:ext uri="{BB962C8B-B14F-4D97-AF65-F5344CB8AC3E}">
        <p14:creationId xmlns:p14="http://schemas.microsoft.com/office/powerpoint/2010/main" val="255801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917C-4020-C5C8-3BDC-C48EB7ED23A0}"/>
              </a:ext>
            </a:extLst>
          </p:cNvPr>
          <p:cNvSpPr>
            <a:spLocks noGrp="1"/>
          </p:cNvSpPr>
          <p:nvPr>
            <p:ph type="title"/>
          </p:nvPr>
        </p:nvSpPr>
        <p:spPr>
          <a:xfrm>
            <a:off x="401847" y="397785"/>
            <a:ext cx="11224996" cy="833178"/>
          </a:xfrm>
        </p:spPr>
        <p:txBody>
          <a:bodyPr/>
          <a:lstStyle/>
          <a:p>
            <a:r>
              <a:rPr lang="nb-NO" dirty="0"/>
              <a:t>Fra 1700 til nå </a:t>
            </a:r>
            <a:r>
              <a:rPr lang="nb-NO" sz="800" dirty="0"/>
              <a:t>(Historien er ikke i pensum, men viktig å vite)</a:t>
            </a:r>
          </a:p>
        </p:txBody>
      </p:sp>
      <p:sp>
        <p:nvSpPr>
          <p:cNvPr id="3" name="Content Placeholder 2">
            <a:extLst>
              <a:ext uri="{FF2B5EF4-FFF2-40B4-BE49-F238E27FC236}">
                <a16:creationId xmlns:a16="http://schemas.microsoft.com/office/drawing/2014/main" id="{CBC8F47B-3218-9354-0D64-BCD4CF0802D2}"/>
              </a:ext>
            </a:extLst>
          </p:cNvPr>
          <p:cNvSpPr>
            <a:spLocks noGrp="1"/>
          </p:cNvSpPr>
          <p:nvPr>
            <p:ph idx="1"/>
          </p:nvPr>
        </p:nvSpPr>
        <p:spPr/>
        <p:txBody>
          <a:bodyPr/>
          <a:lstStyle/>
          <a:p>
            <a:r>
              <a:rPr lang="nb-NO" sz="1400" b="1" dirty="0"/>
              <a:t>1. 1700–1800: Klassisk etikk og tidlig samfunnsansvar</a:t>
            </a:r>
            <a:endParaRPr lang="nb-NO" sz="1400" dirty="0"/>
          </a:p>
          <a:p>
            <a:r>
              <a:rPr lang="nb-NO" sz="1400" b="1" dirty="0"/>
              <a:t>Viktige ideer</a:t>
            </a:r>
            <a:endParaRPr lang="nb-NO" sz="1400" dirty="0"/>
          </a:p>
          <a:p>
            <a:r>
              <a:rPr lang="nb-NO" sz="1400" dirty="0"/>
              <a:t>Dette er perioden der </a:t>
            </a:r>
            <a:r>
              <a:rPr lang="nb-NO" sz="1400" b="1" dirty="0"/>
              <a:t>moralfilosofi</a:t>
            </a:r>
            <a:r>
              <a:rPr lang="nb-NO" sz="1400" dirty="0"/>
              <a:t> legger grunnlaget for senere tenkning om ansvar, rettferdighet og samfunn.</a:t>
            </a:r>
          </a:p>
          <a:p>
            <a:r>
              <a:rPr lang="nb-NO" sz="1400" b="1" dirty="0"/>
              <a:t>Viktige navn</a:t>
            </a:r>
            <a:endParaRPr lang="nb-NO" sz="1400" dirty="0"/>
          </a:p>
          <a:p>
            <a:pPr lvl="0"/>
            <a:r>
              <a:rPr lang="nb-NO" sz="1400" b="1" dirty="0"/>
              <a:t>Immanuel Kant (1724–1804)</a:t>
            </a:r>
            <a:r>
              <a:rPr lang="nb-NO" sz="1400" dirty="0"/>
              <a:t> </a:t>
            </a:r>
          </a:p>
          <a:p>
            <a:pPr lvl="1"/>
            <a:r>
              <a:rPr lang="nb-NO" sz="1400" dirty="0"/>
              <a:t>Pliktetikk</a:t>
            </a:r>
          </a:p>
          <a:p>
            <a:pPr lvl="1"/>
            <a:r>
              <a:rPr lang="nb-NO" sz="1400" dirty="0"/>
              <a:t>Mennesket som mål i seg selv</a:t>
            </a:r>
          </a:p>
          <a:p>
            <a:pPr lvl="1"/>
            <a:r>
              <a:rPr lang="nb-NO" sz="1400" dirty="0"/>
              <a:t>Grunnlag for </a:t>
            </a:r>
            <a:r>
              <a:rPr lang="nb-NO" sz="1400" b="1" dirty="0"/>
              <a:t>menneskerettigheter</a:t>
            </a:r>
            <a:r>
              <a:rPr lang="nb-NO" sz="1400" dirty="0"/>
              <a:t> og etisk ansvar</a:t>
            </a:r>
          </a:p>
          <a:p>
            <a:pPr lvl="0"/>
            <a:r>
              <a:rPr lang="nb-NO" sz="1400" b="1" dirty="0"/>
              <a:t>Adam Smith (1723–1790)</a:t>
            </a:r>
            <a:r>
              <a:rPr lang="nb-NO" sz="1400" dirty="0"/>
              <a:t> </a:t>
            </a:r>
          </a:p>
          <a:p>
            <a:pPr lvl="1"/>
            <a:r>
              <a:rPr lang="nb-NO" sz="1400" i="1" dirty="0"/>
              <a:t>The </a:t>
            </a:r>
            <a:r>
              <a:rPr lang="nb-NO" sz="1400" i="1" dirty="0" err="1"/>
              <a:t>Theory</a:t>
            </a:r>
            <a:r>
              <a:rPr lang="nb-NO" sz="1400" i="1" dirty="0"/>
              <a:t> of Moral Sentiments</a:t>
            </a:r>
            <a:r>
              <a:rPr lang="nb-NO" sz="1400" dirty="0"/>
              <a:t> (1759)</a:t>
            </a:r>
          </a:p>
          <a:p>
            <a:pPr lvl="1"/>
            <a:r>
              <a:rPr lang="nb-NO" sz="1400" dirty="0"/>
              <a:t>Markeder må hvile på moral og tillit</a:t>
            </a:r>
          </a:p>
          <a:p>
            <a:pPr lvl="1"/>
            <a:r>
              <a:rPr lang="nb-NO" sz="1400" dirty="0"/>
              <a:t>Ofte misforstått som «kun profitt»</a:t>
            </a:r>
          </a:p>
          <a:p>
            <a:pPr lvl="0"/>
            <a:r>
              <a:rPr lang="nb-NO" sz="1400" b="1" dirty="0"/>
              <a:t>Jeremy Bentham (1748–1832)</a:t>
            </a:r>
            <a:r>
              <a:rPr lang="nb-NO" sz="1400" dirty="0"/>
              <a:t> </a:t>
            </a:r>
          </a:p>
          <a:p>
            <a:pPr lvl="1"/>
            <a:r>
              <a:rPr lang="nb-NO" sz="1400" dirty="0"/>
              <a:t>Utilitarisme: størst mulig nytte for flest mulig</a:t>
            </a:r>
          </a:p>
          <a:p>
            <a:pPr lvl="0"/>
            <a:r>
              <a:rPr lang="nb-NO" sz="1400" b="1" dirty="0"/>
              <a:t>John Stuart Mill (1806–1873)</a:t>
            </a:r>
            <a:r>
              <a:rPr lang="nb-NO" sz="1400" dirty="0"/>
              <a:t> </a:t>
            </a:r>
          </a:p>
          <a:p>
            <a:pPr lvl="1"/>
            <a:r>
              <a:rPr lang="nb-NO" sz="1400" dirty="0"/>
              <a:t>Videreutvikler utilitarismen</a:t>
            </a:r>
          </a:p>
          <a:p>
            <a:pPr lvl="1"/>
            <a:r>
              <a:rPr lang="nb-NO" sz="1400" dirty="0"/>
              <a:t>Vekt på frihet og sosial rettferdighet</a:t>
            </a:r>
          </a:p>
          <a:p>
            <a:r>
              <a:rPr lang="nb-NO" sz="1400" b="1" dirty="0"/>
              <a:t>Relevans</a:t>
            </a:r>
            <a:endParaRPr lang="nb-NO" sz="1400" dirty="0"/>
          </a:p>
          <a:p>
            <a:r>
              <a:rPr lang="nb-NO" sz="1400" dirty="0">
                <a:highlight>
                  <a:srgbClr val="FFFF00"/>
                </a:highlight>
              </a:rPr>
              <a:t>Etikk forstås som </a:t>
            </a:r>
            <a:r>
              <a:rPr lang="nb-NO" sz="1400" b="1" dirty="0">
                <a:highlight>
                  <a:srgbClr val="FFFF00"/>
                </a:highlight>
              </a:rPr>
              <a:t>individets moralske ansvar</a:t>
            </a:r>
            <a:r>
              <a:rPr lang="nb-NO" sz="1400" dirty="0">
                <a:highlight>
                  <a:srgbClr val="FFFF00"/>
                </a:highlight>
              </a:rPr>
              <a:t>, ikke organisasjoners.</a:t>
            </a:r>
          </a:p>
          <a:p>
            <a:endParaRPr lang="nb-NO" dirty="0"/>
          </a:p>
        </p:txBody>
      </p:sp>
    </p:spTree>
    <p:extLst>
      <p:ext uri="{BB962C8B-B14F-4D97-AF65-F5344CB8AC3E}">
        <p14:creationId xmlns:p14="http://schemas.microsoft.com/office/powerpoint/2010/main" val="280152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395A-2C83-DD37-AB84-9EFA80A02751}"/>
              </a:ext>
            </a:extLst>
          </p:cNvPr>
          <p:cNvSpPr>
            <a:spLocks noGrp="1"/>
          </p:cNvSpPr>
          <p:nvPr>
            <p:ph type="title"/>
          </p:nvPr>
        </p:nvSpPr>
        <p:spPr>
          <a:xfrm>
            <a:off x="332058" y="274639"/>
            <a:ext cx="11403980" cy="861775"/>
          </a:xfrm>
        </p:spPr>
        <p:txBody>
          <a:bodyPr anchor="t">
            <a:normAutofit/>
          </a:bodyPr>
          <a:lstStyle/>
          <a:p>
            <a:r>
              <a:rPr lang="nb-NO" dirty="0"/>
              <a:t>1800 - 1900</a:t>
            </a:r>
          </a:p>
        </p:txBody>
      </p:sp>
      <p:sp>
        <p:nvSpPr>
          <p:cNvPr id="3" name="Content Placeholder 2">
            <a:extLst>
              <a:ext uri="{FF2B5EF4-FFF2-40B4-BE49-F238E27FC236}">
                <a16:creationId xmlns:a16="http://schemas.microsoft.com/office/drawing/2014/main" id="{629612E1-18D7-B587-8400-46AE16657EBF}"/>
              </a:ext>
            </a:extLst>
          </p:cNvPr>
          <p:cNvSpPr>
            <a:spLocks noGrp="1"/>
          </p:cNvSpPr>
          <p:nvPr>
            <p:ph sz="half" idx="1"/>
          </p:nvPr>
        </p:nvSpPr>
        <p:spPr>
          <a:xfrm>
            <a:off x="332057" y="1600201"/>
            <a:ext cx="5384800" cy="4525963"/>
          </a:xfrm>
        </p:spPr>
        <p:txBody>
          <a:bodyPr>
            <a:normAutofit/>
          </a:bodyPr>
          <a:lstStyle/>
          <a:p>
            <a:pPr>
              <a:lnSpc>
                <a:spcPct val="90000"/>
              </a:lnSpc>
            </a:pPr>
            <a:r>
              <a:rPr lang="nb-NO" sz="1500" b="1"/>
              <a:t>2. 1800–tidlig 1900: Industrialisering og sosialt ansvar</a:t>
            </a:r>
            <a:endParaRPr lang="nb-NO" sz="1500"/>
          </a:p>
          <a:p>
            <a:pPr>
              <a:lnSpc>
                <a:spcPct val="90000"/>
              </a:lnSpc>
            </a:pPr>
            <a:r>
              <a:rPr lang="nb-NO" sz="1500" b="1"/>
              <a:t>Kontekst</a:t>
            </a:r>
            <a:endParaRPr lang="nb-NO" sz="1500"/>
          </a:p>
          <a:p>
            <a:pPr lvl="0">
              <a:lnSpc>
                <a:spcPct val="90000"/>
              </a:lnSpc>
            </a:pPr>
            <a:r>
              <a:rPr lang="nb-NO" sz="1500"/>
              <a:t>Industrialisering</a:t>
            </a:r>
          </a:p>
          <a:p>
            <a:pPr lvl="0">
              <a:lnSpc>
                <a:spcPct val="90000"/>
              </a:lnSpc>
            </a:pPr>
            <a:r>
              <a:rPr lang="nb-NO" sz="1500"/>
              <a:t>Fabrikker, barnearbeid, dårlige arbeidsforhold</a:t>
            </a:r>
          </a:p>
          <a:p>
            <a:pPr lvl="0">
              <a:lnSpc>
                <a:spcPct val="90000"/>
              </a:lnSpc>
            </a:pPr>
            <a:r>
              <a:rPr lang="nb-NO" sz="1500"/>
              <a:t>Sosiale konflikter</a:t>
            </a:r>
          </a:p>
          <a:p>
            <a:pPr>
              <a:lnSpc>
                <a:spcPct val="90000"/>
              </a:lnSpc>
            </a:pPr>
            <a:r>
              <a:rPr lang="nb-NO" sz="1500" b="1"/>
              <a:t>Viktige strømninger</a:t>
            </a:r>
            <a:endParaRPr lang="nb-NO" sz="1500"/>
          </a:p>
          <a:p>
            <a:pPr lvl="0">
              <a:lnSpc>
                <a:spcPct val="90000"/>
              </a:lnSpc>
            </a:pPr>
            <a:r>
              <a:rPr lang="nb-NO" sz="1500" b="1"/>
              <a:t>Sosialliberalisme</a:t>
            </a:r>
            <a:endParaRPr lang="nb-NO" sz="1500"/>
          </a:p>
          <a:p>
            <a:pPr lvl="0">
              <a:lnSpc>
                <a:spcPct val="90000"/>
              </a:lnSpc>
            </a:pPr>
            <a:r>
              <a:rPr lang="nb-NO" sz="1500" b="1"/>
              <a:t>Kristen sosialetikk</a:t>
            </a:r>
            <a:endParaRPr lang="nb-NO" sz="1500"/>
          </a:p>
          <a:p>
            <a:pPr lvl="0">
              <a:lnSpc>
                <a:spcPct val="90000"/>
              </a:lnSpc>
            </a:pPr>
            <a:r>
              <a:rPr lang="nb-NO" sz="1500" b="1"/>
              <a:t>Tidlig arbeidervern</a:t>
            </a:r>
            <a:endParaRPr lang="nb-NO" sz="1500"/>
          </a:p>
          <a:p>
            <a:pPr>
              <a:lnSpc>
                <a:spcPct val="90000"/>
              </a:lnSpc>
            </a:pPr>
            <a:r>
              <a:rPr lang="nb-NO" sz="1500" b="1"/>
              <a:t>Viktige ideer</a:t>
            </a:r>
            <a:endParaRPr lang="nb-NO" sz="1500"/>
          </a:p>
          <a:p>
            <a:pPr lvl="0">
              <a:lnSpc>
                <a:spcPct val="90000"/>
              </a:lnSpc>
            </a:pPr>
            <a:r>
              <a:rPr lang="nb-NO" sz="1500"/>
              <a:t>Bedrifter får </a:t>
            </a:r>
            <a:r>
              <a:rPr lang="nb-NO" sz="1500" b="1"/>
              <a:t>makt → ansvar</a:t>
            </a:r>
            <a:endParaRPr lang="nb-NO" sz="1500"/>
          </a:p>
          <a:p>
            <a:pPr lvl="0">
              <a:lnSpc>
                <a:spcPct val="90000"/>
              </a:lnSpc>
            </a:pPr>
            <a:r>
              <a:rPr lang="nb-NO" sz="1500"/>
              <a:t>Filantropi (veldedighet) fra bedriftseiere</a:t>
            </a:r>
          </a:p>
          <a:p>
            <a:pPr>
              <a:lnSpc>
                <a:spcPct val="90000"/>
              </a:lnSpc>
            </a:pPr>
            <a:r>
              <a:rPr lang="nb-NO" sz="1500" b="1"/>
              <a:t>Eksempler</a:t>
            </a:r>
            <a:endParaRPr lang="nb-NO" sz="1500"/>
          </a:p>
          <a:p>
            <a:pPr lvl="0">
              <a:lnSpc>
                <a:spcPct val="90000"/>
              </a:lnSpc>
            </a:pPr>
            <a:r>
              <a:rPr lang="nb-NO" sz="1500"/>
              <a:t>Robert Owen (1771–1858): humane arbeidsforhold</a:t>
            </a:r>
          </a:p>
          <a:p>
            <a:pPr lvl="0">
              <a:lnSpc>
                <a:spcPct val="90000"/>
              </a:lnSpc>
            </a:pPr>
            <a:r>
              <a:rPr lang="nb-NO" sz="1500">
                <a:highlight>
                  <a:srgbClr val="FFFF00"/>
                </a:highlight>
              </a:rPr>
              <a:t>Tidlige fagforeninger</a:t>
            </a:r>
          </a:p>
          <a:p>
            <a:pPr marL="0" indent="0">
              <a:lnSpc>
                <a:spcPct val="90000"/>
              </a:lnSpc>
              <a:buNone/>
            </a:pPr>
            <a:r>
              <a:rPr lang="nb-NO" sz="1500"/>
              <a:t>  Dette er </a:t>
            </a:r>
            <a:r>
              <a:rPr lang="nb-NO" sz="1500" b="1"/>
              <a:t>forløperen til CSR</a:t>
            </a:r>
            <a:r>
              <a:rPr lang="nb-NO" sz="1500"/>
              <a:t>, men uten systematisk teori.</a:t>
            </a:r>
          </a:p>
          <a:p>
            <a:pPr>
              <a:lnSpc>
                <a:spcPct val="90000"/>
              </a:lnSpc>
            </a:pPr>
            <a:endParaRPr lang="nb-NO" sz="1500"/>
          </a:p>
        </p:txBody>
      </p:sp>
      <p:pic>
        <p:nvPicPr>
          <p:cNvPr id="5" name="Picture 4">
            <a:extLst>
              <a:ext uri="{FF2B5EF4-FFF2-40B4-BE49-F238E27FC236}">
                <a16:creationId xmlns:a16="http://schemas.microsoft.com/office/drawing/2014/main" id="{752531A9-8BDF-6BC9-21EF-0CB22EFCE7DA}"/>
              </a:ext>
            </a:extLst>
          </p:cNvPr>
          <p:cNvPicPr>
            <a:picLocks noChangeAspect="1"/>
          </p:cNvPicPr>
          <p:nvPr/>
        </p:nvPicPr>
        <p:blipFill>
          <a:blip r:embed="rId2"/>
          <a:srcRect r="2144" b="2"/>
          <a:stretch>
            <a:fillRect/>
          </a:stretch>
        </p:blipFill>
        <p:spPr>
          <a:xfrm>
            <a:off x="5920057" y="1600201"/>
            <a:ext cx="5384800" cy="4525963"/>
          </a:xfrm>
          <a:prstGeom prst="rect">
            <a:avLst/>
          </a:prstGeom>
          <a:noFill/>
        </p:spPr>
      </p:pic>
    </p:spTree>
    <p:extLst>
      <p:ext uri="{BB962C8B-B14F-4D97-AF65-F5344CB8AC3E}">
        <p14:creationId xmlns:p14="http://schemas.microsoft.com/office/powerpoint/2010/main" val="32182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5D3C-4103-0D2A-77E4-7328F02DA78C}"/>
              </a:ext>
            </a:extLst>
          </p:cNvPr>
          <p:cNvSpPr>
            <a:spLocks noGrp="1"/>
          </p:cNvSpPr>
          <p:nvPr>
            <p:ph type="title"/>
          </p:nvPr>
        </p:nvSpPr>
        <p:spPr/>
        <p:txBody>
          <a:bodyPr/>
          <a:lstStyle/>
          <a:p>
            <a:r>
              <a:rPr lang="nb-NO" dirty="0"/>
              <a:t>1950 - 1970</a:t>
            </a:r>
          </a:p>
        </p:txBody>
      </p:sp>
      <p:sp>
        <p:nvSpPr>
          <p:cNvPr id="3" name="Content Placeholder 2">
            <a:extLst>
              <a:ext uri="{FF2B5EF4-FFF2-40B4-BE49-F238E27FC236}">
                <a16:creationId xmlns:a16="http://schemas.microsoft.com/office/drawing/2014/main" id="{F3E673D8-CC15-7E39-B785-1DB1532E9C99}"/>
              </a:ext>
            </a:extLst>
          </p:cNvPr>
          <p:cNvSpPr>
            <a:spLocks noGrp="1"/>
          </p:cNvSpPr>
          <p:nvPr>
            <p:ph idx="1"/>
          </p:nvPr>
        </p:nvSpPr>
        <p:spPr/>
        <p:txBody>
          <a:bodyPr/>
          <a:lstStyle/>
          <a:p>
            <a:r>
              <a:rPr lang="nb-NO" sz="1600" b="1" dirty="0"/>
              <a:t>3. 1950–1970: Fremveksten av CSR (</a:t>
            </a:r>
            <a:r>
              <a:rPr lang="nb-NO" sz="1600" b="1" dirty="0" err="1"/>
              <a:t>Corporate</a:t>
            </a:r>
            <a:r>
              <a:rPr lang="nb-NO" sz="1600" b="1" dirty="0"/>
              <a:t> </a:t>
            </a:r>
            <a:r>
              <a:rPr lang="nb-NO" sz="1600" b="1" dirty="0" err="1"/>
              <a:t>Social</a:t>
            </a:r>
            <a:r>
              <a:rPr lang="nb-NO" sz="1600" b="1" dirty="0"/>
              <a:t> </a:t>
            </a:r>
            <a:r>
              <a:rPr lang="nb-NO" sz="1600" b="1" dirty="0" err="1"/>
              <a:t>Responsibility</a:t>
            </a:r>
            <a:r>
              <a:rPr lang="nb-NO" sz="1600" b="1" dirty="0"/>
              <a:t>)</a:t>
            </a:r>
            <a:endParaRPr lang="nb-NO" sz="1600" dirty="0"/>
          </a:p>
          <a:p>
            <a:r>
              <a:rPr lang="nb-NO" sz="1600" b="1" dirty="0"/>
              <a:t>Viktig gjennombrudd</a:t>
            </a:r>
            <a:endParaRPr lang="nb-NO" sz="1600" dirty="0"/>
          </a:p>
          <a:p>
            <a:pPr lvl="0"/>
            <a:r>
              <a:rPr lang="en-US" sz="1600" b="1" dirty="0">
                <a:highlight>
                  <a:srgbClr val="FFFF00"/>
                </a:highlight>
              </a:rPr>
              <a:t>Howard R. Bowen – 1953</a:t>
            </a:r>
            <a:br>
              <a:rPr lang="en-US" sz="1600" dirty="0">
                <a:highlight>
                  <a:srgbClr val="FFFF00"/>
                </a:highlight>
              </a:rPr>
            </a:br>
            <a:r>
              <a:rPr lang="en-US" sz="1600" i="1" dirty="0">
                <a:highlight>
                  <a:srgbClr val="FFFF00"/>
                </a:highlight>
              </a:rPr>
              <a:t>“Social Responsibilities of the Businessman”</a:t>
            </a:r>
            <a:endParaRPr lang="nb-NO" sz="1600" dirty="0">
              <a:highlight>
                <a:srgbClr val="FFFF00"/>
              </a:highlight>
            </a:endParaRPr>
          </a:p>
          <a:p>
            <a:r>
              <a:rPr lang="nb-NO" sz="1600" dirty="0"/>
              <a:t>Regnes som </a:t>
            </a:r>
            <a:r>
              <a:rPr lang="nb-NO" sz="1600" b="1" dirty="0"/>
              <a:t>CSR-feltets far</a:t>
            </a:r>
            <a:endParaRPr lang="nb-NO" sz="1600" dirty="0"/>
          </a:p>
          <a:p>
            <a:r>
              <a:rPr lang="nb-NO" sz="1600" b="1" dirty="0"/>
              <a:t>Kjernetanke</a:t>
            </a:r>
            <a:endParaRPr lang="nb-NO" sz="1600" dirty="0"/>
          </a:p>
          <a:p>
            <a:r>
              <a:rPr lang="nb-NO" sz="1600" dirty="0"/>
              <a:t>Bedrifter har ansvar utover profitt – overfor samfunnet</a:t>
            </a:r>
          </a:p>
          <a:p>
            <a:r>
              <a:rPr lang="nb-NO" sz="1600" b="1" dirty="0"/>
              <a:t>Samtidige strømninger</a:t>
            </a:r>
            <a:endParaRPr lang="nb-NO" sz="1600" dirty="0"/>
          </a:p>
          <a:p>
            <a:pPr lvl="0"/>
            <a:r>
              <a:rPr lang="nb-NO" sz="1600" dirty="0">
                <a:highlight>
                  <a:srgbClr val="FFFF00"/>
                </a:highlight>
              </a:rPr>
              <a:t>Etterkrigstid</a:t>
            </a:r>
          </a:p>
          <a:p>
            <a:pPr lvl="0"/>
            <a:r>
              <a:rPr lang="nb-NO" sz="1600" dirty="0">
                <a:highlight>
                  <a:srgbClr val="FFFF00"/>
                </a:highlight>
              </a:rPr>
              <a:t>Sterk økonomisk vekst</a:t>
            </a:r>
          </a:p>
          <a:p>
            <a:pPr lvl="0"/>
            <a:r>
              <a:rPr lang="nb-NO" sz="1600" dirty="0"/>
              <a:t>Fremvekst av store multinasjonale selskaper</a:t>
            </a:r>
          </a:p>
          <a:p>
            <a:r>
              <a:rPr lang="nb-NO" sz="1600" b="1" dirty="0"/>
              <a:t>Motstand</a:t>
            </a:r>
            <a:endParaRPr lang="nb-NO" sz="1600" dirty="0"/>
          </a:p>
          <a:p>
            <a:pPr lvl="0"/>
            <a:r>
              <a:rPr lang="nb-NO" sz="1600" b="1" dirty="0">
                <a:highlight>
                  <a:srgbClr val="FFFF00"/>
                </a:highlight>
              </a:rPr>
              <a:t>Milton </a:t>
            </a:r>
            <a:r>
              <a:rPr lang="nb-NO" sz="1600" b="1" dirty="0" err="1">
                <a:highlight>
                  <a:srgbClr val="FFFF00"/>
                </a:highlight>
              </a:rPr>
              <a:t>Friedman</a:t>
            </a:r>
            <a:r>
              <a:rPr lang="nb-NO" sz="1600" b="1" dirty="0">
                <a:highlight>
                  <a:srgbClr val="FFFF00"/>
                </a:highlight>
              </a:rPr>
              <a:t> (1970)</a:t>
            </a:r>
            <a:r>
              <a:rPr lang="nb-NO" sz="1600" dirty="0">
                <a:highlight>
                  <a:srgbClr val="FFFF00"/>
                </a:highlight>
              </a:rPr>
              <a:t> </a:t>
            </a:r>
          </a:p>
          <a:p>
            <a:pPr lvl="1"/>
            <a:r>
              <a:rPr lang="en-US" sz="1600" dirty="0">
                <a:highlight>
                  <a:srgbClr val="FFFF00"/>
                </a:highlight>
              </a:rPr>
              <a:t>“The business of business is business”</a:t>
            </a:r>
            <a:endParaRPr lang="nb-NO" sz="1600" dirty="0">
              <a:highlight>
                <a:srgbClr val="FFFF00"/>
              </a:highlight>
            </a:endParaRPr>
          </a:p>
          <a:p>
            <a:pPr lvl="1"/>
            <a:r>
              <a:rPr lang="nb-NO" sz="1600" dirty="0"/>
              <a:t>Bedriftens eneste ansvar er profitt innen loven</a:t>
            </a:r>
          </a:p>
          <a:p>
            <a:r>
              <a:rPr lang="nb-NO" sz="1600" dirty="0">
                <a:highlight>
                  <a:srgbClr val="00FF00"/>
                </a:highlight>
              </a:rPr>
              <a:t>Konflikten </a:t>
            </a:r>
            <a:r>
              <a:rPr lang="nb-NO" sz="1600" b="1" dirty="0">
                <a:highlight>
                  <a:srgbClr val="00FF00"/>
                </a:highlight>
              </a:rPr>
              <a:t>profitt vs. ansvar</a:t>
            </a:r>
            <a:r>
              <a:rPr lang="nb-NO" sz="1600" dirty="0">
                <a:highlight>
                  <a:srgbClr val="00FF00"/>
                </a:highlight>
              </a:rPr>
              <a:t> etableres</a:t>
            </a:r>
          </a:p>
          <a:p>
            <a:endParaRPr lang="nb-NO" dirty="0"/>
          </a:p>
        </p:txBody>
      </p:sp>
      <p:pic>
        <p:nvPicPr>
          <p:cNvPr id="5" name="Picture 4">
            <a:extLst>
              <a:ext uri="{FF2B5EF4-FFF2-40B4-BE49-F238E27FC236}">
                <a16:creationId xmlns:a16="http://schemas.microsoft.com/office/drawing/2014/main" id="{8009B2F4-3A2F-1EF7-CB9B-F1ED76B0BCCC}"/>
              </a:ext>
            </a:extLst>
          </p:cNvPr>
          <p:cNvPicPr>
            <a:picLocks noChangeAspect="1"/>
          </p:cNvPicPr>
          <p:nvPr/>
        </p:nvPicPr>
        <p:blipFill>
          <a:blip r:embed="rId2"/>
          <a:stretch>
            <a:fillRect/>
          </a:stretch>
        </p:blipFill>
        <p:spPr>
          <a:xfrm>
            <a:off x="7284651" y="2283280"/>
            <a:ext cx="4553585" cy="409632"/>
          </a:xfrm>
          <a:prstGeom prst="rect">
            <a:avLst/>
          </a:prstGeom>
        </p:spPr>
      </p:pic>
      <p:sp>
        <p:nvSpPr>
          <p:cNvPr id="6" name="Arrow: Down 5">
            <a:extLst>
              <a:ext uri="{FF2B5EF4-FFF2-40B4-BE49-F238E27FC236}">
                <a16:creationId xmlns:a16="http://schemas.microsoft.com/office/drawing/2014/main" id="{8692FADE-CD54-8814-1731-DEEC0C4F01F6}"/>
              </a:ext>
            </a:extLst>
          </p:cNvPr>
          <p:cNvSpPr/>
          <p:nvPr/>
        </p:nvSpPr>
        <p:spPr>
          <a:xfrm>
            <a:off x="9057861" y="722243"/>
            <a:ext cx="987287" cy="1378227"/>
          </a:xfrm>
          <a:prstGeom prst="down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390116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D6DDE-C5DB-41FB-73D7-7F10C9BC3FEA}"/>
              </a:ext>
            </a:extLst>
          </p:cNvPr>
          <p:cNvSpPr>
            <a:spLocks noGrp="1"/>
          </p:cNvSpPr>
          <p:nvPr>
            <p:ph type="body" sz="quarter" idx="13"/>
          </p:nvPr>
        </p:nvSpPr>
        <p:spPr/>
        <p:txBody>
          <a:bodyPr/>
          <a:lstStyle/>
          <a:p>
            <a:r>
              <a:rPr lang="nb-NO" dirty="0"/>
              <a:t>Uke 7: </a:t>
            </a:r>
          </a:p>
        </p:txBody>
      </p:sp>
      <p:sp>
        <p:nvSpPr>
          <p:cNvPr id="3" name="Text Placeholder 2">
            <a:extLst>
              <a:ext uri="{FF2B5EF4-FFF2-40B4-BE49-F238E27FC236}">
                <a16:creationId xmlns:a16="http://schemas.microsoft.com/office/drawing/2014/main" id="{0BF5BA74-FA22-F2D8-7F38-9855AA1B0007}"/>
              </a:ext>
            </a:extLst>
          </p:cNvPr>
          <p:cNvSpPr>
            <a:spLocks noGrp="1"/>
          </p:cNvSpPr>
          <p:nvPr>
            <p:ph type="body" sz="quarter" idx="14"/>
          </p:nvPr>
        </p:nvSpPr>
        <p:spPr/>
        <p:txBody>
          <a:bodyPr/>
          <a:lstStyle/>
          <a:p>
            <a:r>
              <a:rPr lang="nb-NO" dirty="0"/>
              <a:t>Stakeholder </a:t>
            </a:r>
            <a:r>
              <a:rPr lang="nb-NO" dirty="0" err="1"/>
              <a:t>theory</a:t>
            </a:r>
            <a:r>
              <a:rPr lang="nb-NO" dirty="0"/>
              <a:t> – interessenter</a:t>
            </a:r>
          </a:p>
          <a:p>
            <a:r>
              <a:rPr lang="nb-NO" dirty="0"/>
              <a:t>Historien – fra etikk via CSR til bærekraft, fra 1700‑tallet til i dag</a:t>
            </a:r>
          </a:p>
          <a:p>
            <a:r>
              <a:rPr lang="nb-NO" dirty="0"/>
              <a:t>De forente nasjoner (FN) – Kapittel 6</a:t>
            </a:r>
          </a:p>
          <a:p>
            <a:endParaRPr lang="nb-NO" dirty="0"/>
          </a:p>
          <a:p>
            <a:endParaRPr lang="nb-NO" dirty="0"/>
          </a:p>
          <a:p>
            <a:endParaRPr lang="nb-NO" dirty="0"/>
          </a:p>
          <a:p>
            <a:r>
              <a:rPr lang="nb-NO" dirty="0"/>
              <a:t>3 timer i dag</a:t>
            </a:r>
          </a:p>
          <a:p>
            <a:endParaRPr lang="nb-NO" dirty="0"/>
          </a:p>
        </p:txBody>
      </p:sp>
    </p:spTree>
    <p:extLst>
      <p:ext uri="{BB962C8B-B14F-4D97-AF65-F5344CB8AC3E}">
        <p14:creationId xmlns:p14="http://schemas.microsoft.com/office/powerpoint/2010/main" val="402599054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80D40-817C-0C8A-1F6E-63FDE1589B76}"/>
              </a:ext>
            </a:extLst>
          </p:cNvPr>
          <p:cNvSpPr>
            <a:spLocks noGrp="1"/>
          </p:cNvSpPr>
          <p:nvPr>
            <p:ph type="body" sz="quarter" idx="13"/>
          </p:nvPr>
        </p:nvSpPr>
        <p:spPr/>
        <p:txBody>
          <a:bodyPr/>
          <a:lstStyle/>
          <a:p>
            <a:r>
              <a:rPr lang="nb-NO" dirty="0"/>
              <a:t>1970-1980</a:t>
            </a:r>
          </a:p>
        </p:txBody>
      </p:sp>
      <p:sp>
        <p:nvSpPr>
          <p:cNvPr id="3" name="Text Placeholder 2">
            <a:extLst>
              <a:ext uri="{FF2B5EF4-FFF2-40B4-BE49-F238E27FC236}">
                <a16:creationId xmlns:a16="http://schemas.microsoft.com/office/drawing/2014/main" id="{914E741D-17CA-F8EB-952C-F80B2AAD13CA}"/>
              </a:ext>
            </a:extLst>
          </p:cNvPr>
          <p:cNvSpPr>
            <a:spLocks noGrp="1"/>
          </p:cNvSpPr>
          <p:nvPr>
            <p:ph type="body" sz="quarter" idx="14"/>
          </p:nvPr>
        </p:nvSpPr>
        <p:spPr/>
        <p:txBody>
          <a:bodyPr/>
          <a:lstStyle/>
          <a:p>
            <a:r>
              <a:rPr lang="nb-NO" b="1" dirty="0"/>
              <a:t>4. 1970–1980: Miljøbevissthet og systemkritikk</a:t>
            </a:r>
            <a:endParaRPr lang="nb-NO" dirty="0"/>
          </a:p>
          <a:p>
            <a:r>
              <a:rPr lang="nb-NO" b="1" dirty="0"/>
              <a:t>Viktige hendelser</a:t>
            </a:r>
            <a:endParaRPr lang="nb-NO" dirty="0"/>
          </a:p>
          <a:p>
            <a:pPr lvl="0"/>
            <a:r>
              <a:rPr lang="en-US" b="1" dirty="0"/>
              <a:t>1972: Club of Rome – </a:t>
            </a:r>
            <a:r>
              <a:rPr lang="en-US" b="1" i="1" dirty="0"/>
              <a:t>Limits to Growth</a:t>
            </a:r>
            <a:endParaRPr lang="nb-NO" dirty="0"/>
          </a:p>
          <a:p>
            <a:pPr lvl="0"/>
            <a:r>
              <a:rPr lang="nb-NO" b="1" dirty="0">
                <a:highlight>
                  <a:srgbClr val="00FF00"/>
                </a:highlight>
              </a:rPr>
              <a:t>1972: FNs miljøkonferanse i Stockholm</a:t>
            </a:r>
            <a:endParaRPr lang="nb-NO" dirty="0">
              <a:highlight>
                <a:srgbClr val="00FF00"/>
              </a:highlight>
            </a:endParaRPr>
          </a:p>
          <a:p>
            <a:pPr lvl="0"/>
            <a:r>
              <a:rPr lang="nb-NO" dirty="0"/>
              <a:t>Oljekriser</a:t>
            </a:r>
          </a:p>
          <a:p>
            <a:pPr lvl="0"/>
            <a:r>
              <a:rPr lang="nb-NO" dirty="0"/>
              <a:t>Miljøkatastrofer</a:t>
            </a:r>
          </a:p>
          <a:p>
            <a:r>
              <a:rPr lang="nb-NO" b="1" dirty="0"/>
              <a:t>Konsekvens</a:t>
            </a:r>
            <a:endParaRPr lang="nb-NO" dirty="0"/>
          </a:p>
          <a:p>
            <a:pPr lvl="0"/>
            <a:r>
              <a:rPr lang="nb-NO" dirty="0"/>
              <a:t>Miljø blir del av samfunnsansvar</a:t>
            </a:r>
          </a:p>
          <a:p>
            <a:pPr lvl="0"/>
            <a:r>
              <a:rPr lang="nb-NO" dirty="0"/>
              <a:t>Starten på </a:t>
            </a:r>
            <a:r>
              <a:rPr lang="nb-NO" b="1" dirty="0"/>
              <a:t>bærekraftstenkning</a:t>
            </a:r>
            <a:endParaRPr lang="nb-NO" dirty="0"/>
          </a:p>
          <a:p>
            <a:r>
              <a:rPr lang="nb-NO" dirty="0"/>
              <a:t> </a:t>
            </a:r>
            <a:r>
              <a:rPr lang="nb-NO" dirty="0">
                <a:highlight>
                  <a:srgbClr val="00FF00"/>
                </a:highlight>
              </a:rPr>
              <a:t>CSR utvides fra sosialt → også miljø</a:t>
            </a:r>
          </a:p>
          <a:p>
            <a:endParaRPr lang="nb-NO" dirty="0"/>
          </a:p>
        </p:txBody>
      </p:sp>
    </p:spTree>
    <p:extLst>
      <p:ext uri="{BB962C8B-B14F-4D97-AF65-F5344CB8AC3E}">
        <p14:creationId xmlns:p14="http://schemas.microsoft.com/office/powerpoint/2010/main" val="178975141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40135-8863-4BF0-EA43-E23E5B8B7E75}"/>
              </a:ext>
            </a:extLst>
          </p:cNvPr>
          <p:cNvSpPr>
            <a:spLocks noGrp="1"/>
          </p:cNvSpPr>
          <p:nvPr>
            <p:ph type="body" sz="quarter" idx="13"/>
          </p:nvPr>
        </p:nvSpPr>
        <p:spPr/>
        <p:txBody>
          <a:bodyPr/>
          <a:lstStyle/>
          <a:p>
            <a:r>
              <a:rPr lang="nb-NO" dirty="0"/>
              <a:t>1987</a:t>
            </a:r>
          </a:p>
        </p:txBody>
      </p:sp>
      <p:sp>
        <p:nvSpPr>
          <p:cNvPr id="3" name="Text Placeholder 2">
            <a:extLst>
              <a:ext uri="{FF2B5EF4-FFF2-40B4-BE49-F238E27FC236}">
                <a16:creationId xmlns:a16="http://schemas.microsoft.com/office/drawing/2014/main" id="{80E6CB21-BB7E-68DA-1061-F911CCF4D3FE}"/>
              </a:ext>
            </a:extLst>
          </p:cNvPr>
          <p:cNvSpPr>
            <a:spLocks noGrp="1"/>
          </p:cNvSpPr>
          <p:nvPr>
            <p:ph type="body" sz="quarter" idx="14"/>
          </p:nvPr>
        </p:nvSpPr>
        <p:spPr/>
        <p:txBody>
          <a:bodyPr/>
          <a:lstStyle/>
          <a:p>
            <a:r>
              <a:rPr lang="nb-NO" sz="2000" b="1" dirty="0"/>
              <a:t>5. 1987: Bærekraft – det store paradigmeskiftet</a:t>
            </a:r>
            <a:endParaRPr lang="nb-NO" sz="2000" dirty="0"/>
          </a:p>
          <a:p>
            <a:r>
              <a:rPr lang="nb-NO" sz="2000" b="1" dirty="0"/>
              <a:t>Nøkkeldokument</a:t>
            </a:r>
            <a:endParaRPr lang="nb-NO" sz="2000" dirty="0"/>
          </a:p>
          <a:p>
            <a:pPr lvl="0"/>
            <a:r>
              <a:rPr lang="en-US" sz="2000" b="1" dirty="0">
                <a:highlight>
                  <a:srgbClr val="00FF00"/>
                </a:highlight>
              </a:rPr>
              <a:t>Brundtland-</a:t>
            </a:r>
            <a:r>
              <a:rPr lang="en-US" sz="2000" b="1" dirty="0" err="1">
                <a:highlight>
                  <a:srgbClr val="00FF00"/>
                </a:highlight>
              </a:rPr>
              <a:t>rapporten</a:t>
            </a:r>
            <a:r>
              <a:rPr lang="en-US" sz="2000" b="1" dirty="0">
                <a:highlight>
                  <a:srgbClr val="00FF00"/>
                </a:highlight>
              </a:rPr>
              <a:t> (1987)</a:t>
            </a:r>
            <a:br>
              <a:rPr lang="en-US" sz="2000" dirty="0"/>
            </a:br>
            <a:r>
              <a:rPr lang="en-US" sz="2000" i="1" dirty="0"/>
              <a:t>“Our Common Future” ……………….</a:t>
            </a:r>
            <a:r>
              <a:rPr lang="en-US" sz="2000" i="1" dirty="0">
                <a:highlight>
                  <a:srgbClr val="00FF00"/>
                </a:highlight>
              </a:rPr>
              <a:t>FN</a:t>
            </a:r>
            <a:endParaRPr lang="nb-NO" sz="2000" dirty="0">
              <a:highlight>
                <a:srgbClr val="00FF00"/>
              </a:highlight>
            </a:endParaRPr>
          </a:p>
          <a:p>
            <a:r>
              <a:rPr lang="nb-NO" sz="2000" b="1" dirty="0"/>
              <a:t>Definisjon</a:t>
            </a:r>
            <a:endParaRPr lang="nb-NO" sz="2000" dirty="0"/>
          </a:p>
          <a:p>
            <a:r>
              <a:rPr lang="nb-NO" sz="2000" dirty="0"/>
              <a:t>Bærekraftig utvikling er utvikling som møter dagens behov uten å ødelegge fremtidige generasjoners muligheter</a:t>
            </a:r>
          </a:p>
          <a:p>
            <a:r>
              <a:rPr lang="nb-NO" sz="2000" b="1" dirty="0"/>
              <a:t>Betydning</a:t>
            </a:r>
            <a:endParaRPr lang="nb-NO" sz="2000" dirty="0"/>
          </a:p>
          <a:p>
            <a:pPr lvl="0"/>
            <a:r>
              <a:rPr lang="nb-NO" sz="2000" dirty="0"/>
              <a:t>Knytter sammen: </a:t>
            </a:r>
          </a:p>
          <a:p>
            <a:pPr lvl="1"/>
            <a:r>
              <a:rPr lang="nb-NO" sz="2000" dirty="0"/>
              <a:t>Økonomi</a:t>
            </a:r>
          </a:p>
          <a:p>
            <a:pPr lvl="1"/>
            <a:r>
              <a:rPr lang="nb-NO" sz="2000" dirty="0"/>
              <a:t>Miljø</a:t>
            </a:r>
          </a:p>
          <a:p>
            <a:pPr lvl="1"/>
            <a:r>
              <a:rPr lang="nb-NO" sz="2000" dirty="0"/>
              <a:t>Sosiale forhold</a:t>
            </a:r>
          </a:p>
          <a:p>
            <a:r>
              <a:rPr lang="nb-NO" sz="2000" dirty="0"/>
              <a:t> </a:t>
            </a:r>
            <a:r>
              <a:rPr lang="nb-NO" sz="2000" dirty="0">
                <a:highlight>
                  <a:srgbClr val="00FF00"/>
                </a:highlight>
              </a:rPr>
              <a:t>Bærekraft blir </a:t>
            </a:r>
            <a:r>
              <a:rPr lang="nb-NO" sz="2000" b="1" dirty="0">
                <a:highlight>
                  <a:srgbClr val="00FF00"/>
                </a:highlight>
              </a:rPr>
              <a:t>overordnet ramme</a:t>
            </a:r>
            <a:r>
              <a:rPr lang="nb-NO" sz="2000" dirty="0">
                <a:highlight>
                  <a:srgbClr val="00FF00"/>
                </a:highlight>
              </a:rPr>
              <a:t> for CSR</a:t>
            </a:r>
          </a:p>
          <a:p>
            <a:endParaRPr lang="nb-NO" dirty="0"/>
          </a:p>
        </p:txBody>
      </p:sp>
    </p:spTree>
    <p:extLst>
      <p:ext uri="{BB962C8B-B14F-4D97-AF65-F5344CB8AC3E}">
        <p14:creationId xmlns:p14="http://schemas.microsoft.com/office/powerpoint/2010/main" val="8481037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E3AE69-D79D-FC64-7CCF-8F781BB12C74}"/>
              </a:ext>
            </a:extLst>
          </p:cNvPr>
          <p:cNvSpPr>
            <a:spLocks noGrp="1"/>
          </p:cNvSpPr>
          <p:nvPr>
            <p:ph type="body" sz="quarter" idx="13"/>
          </p:nvPr>
        </p:nvSpPr>
        <p:spPr/>
        <p:txBody>
          <a:bodyPr/>
          <a:lstStyle/>
          <a:p>
            <a:r>
              <a:rPr lang="nb-NO" dirty="0"/>
              <a:t>1990-2000</a:t>
            </a:r>
          </a:p>
        </p:txBody>
      </p:sp>
      <p:sp>
        <p:nvSpPr>
          <p:cNvPr id="3" name="Text Placeholder 2">
            <a:extLst>
              <a:ext uri="{FF2B5EF4-FFF2-40B4-BE49-F238E27FC236}">
                <a16:creationId xmlns:a16="http://schemas.microsoft.com/office/drawing/2014/main" id="{86011A84-2ED9-8FFB-01FD-9D6BBF05AA32}"/>
              </a:ext>
            </a:extLst>
          </p:cNvPr>
          <p:cNvSpPr>
            <a:spLocks noGrp="1"/>
          </p:cNvSpPr>
          <p:nvPr>
            <p:ph type="body" sz="quarter" idx="14"/>
          </p:nvPr>
        </p:nvSpPr>
        <p:spPr/>
        <p:txBody>
          <a:bodyPr/>
          <a:lstStyle/>
          <a:p>
            <a:r>
              <a:rPr lang="nb-NO" sz="1400" b="1" dirty="0"/>
              <a:t>6. 1990–2000: Globalisering og institusjonalisering</a:t>
            </a:r>
            <a:endParaRPr lang="nb-NO" sz="1400" dirty="0"/>
          </a:p>
          <a:p>
            <a:r>
              <a:rPr lang="nb-NO" sz="1400" b="1" dirty="0"/>
              <a:t>Viktige konsepter</a:t>
            </a:r>
            <a:endParaRPr lang="nb-NO" sz="1400" dirty="0"/>
          </a:p>
          <a:p>
            <a:pPr lvl="0"/>
            <a:r>
              <a:rPr lang="en-US" sz="1400" b="1" dirty="0">
                <a:highlight>
                  <a:srgbClr val="00FF00"/>
                </a:highlight>
              </a:rPr>
              <a:t>Triple Bottom Line</a:t>
            </a:r>
            <a:r>
              <a:rPr lang="en-US" sz="1400" dirty="0">
                <a:highlight>
                  <a:srgbClr val="00FF00"/>
                </a:highlight>
              </a:rPr>
              <a:t> – John Elkington (1997) </a:t>
            </a:r>
            <a:endParaRPr lang="nb-NO" sz="1400" dirty="0">
              <a:highlight>
                <a:srgbClr val="00FF00"/>
              </a:highlight>
            </a:endParaRPr>
          </a:p>
          <a:p>
            <a:pPr lvl="1"/>
            <a:r>
              <a:rPr lang="nb-NO" sz="1400" dirty="0">
                <a:highlight>
                  <a:srgbClr val="00FF00"/>
                </a:highlight>
              </a:rPr>
              <a:t>People</a:t>
            </a:r>
          </a:p>
          <a:p>
            <a:pPr lvl="1"/>
            <a:r>
              <a:rPr lang="nb-NO" sz="1400" dirty="0">
                <a:highlight>
                  <a:srgbClr val="00FF00"/>
                </a:highlight>
              </a:rPr>
              <a:t>Planet</a:t>
            </a:r>
          </a:p>
          <a:p>
            <a:pPr lvl="1"/>
            <a:r>
              <a:rPr lang="nb-NO" sz="1400" dirty="0">
                <a:highlight>
                  <a:srgbClr val="00FF00"/>
                </a:highlight>
              </a:rPr>
              <a:t>Profit</a:t>
            </a:r>
          </a:p>
          <a:p>
            <a:r>
              <a:rPr lang="nb-NO" sz="1400" b="1" dirty="0"/>
              <a:t>FN-initiativer</a:t>
            </a:r>
            <a:endParaRPr lang="nb-NO" sz="1400" dirty="0"/>
          </a:p>
          <a:p>
            <a:pPr lvl="0"/>
            <a:r>
              <a:rPr lang="nb-NO" sz="1400" b="1" dirty="0"/>
              <a:t>1992: Rio Earth </a:t>
            </a:r>
            <a:r>
              <a:rPr lang="nb-NO" sz="1400" b="1" dirty="0" err="1"/>
              <a:t>Summit</a:t>
            </a:r>
            <a:endParaRPr lang="nb-NO" sz="1400" dirty="0"/>
          </a:p>
          <a:p>
            <a:pPr lvl="0"/>
            <a:r>
              <a:rPr lang="nb-NO" sz="1400" b="1" dirty="0"/>
              <a:t>2000: UN Global Compact</a:t>
            </a:r>
            <a:r>
              <a:rPr lang="nb-NO" sz="1400" dirty="0"/>
              <a:t> </a:t>
            </a:r>
          </a:p>
          <a:p>
            <a:pPr lvl="1"/>
            <a:r>
              <a:rPr lang="nb-NO" sz="1400" dirty="0"/>
              <a:t>10 prinsipper: </a:t>
            </a:r>
          </a:p>
          <a:p>
            <a:pPr lvl="2"/>
            <a:r>
              <a:rPr lang="nb-NO" sz="1400" dirty="0"/>
              <a:t>Menneskerettigheter</a:t>
            </a:r>
          </a:p>
          <a:p>
            <a:pPr lvl="2"/>
            <a:r>
              <a:rPr lang="nb-NO" sz="1400" dirty="0"/>
              <a:t>Arbeidsliv</a:t>
            </a:r>
          </a:p>
          <a:p>
            <a:pPr lvl="2"/>
            <a:r>
              <a:rPr lang="nb-NO" sz="1400" dirty="0"/>
              <a:t>Miljø</a:t>
            </a:r>
          </a:p>
          <a:p>
            <a:pPr lvl="2"/>
            <a:r>
              <a:rPr lang="nb-NO" sz="1400" dirty="0"/>
              <a:t>Antikorrupsjon</a:t>
            </a:r>
          </a:p>
          <a:p>
            <a:r>
              <a:rPr lang="nb-NO" sz="1400" dirty="0"/>
              <a:t> Bedrifter blir eksplisitt inkludert i FNs arbeid</a:t>
            </a:r>
          </a:p>
          <a:p>
            <a:endParaRPr lang="nb-NO" dirty="0"/>
          </a:p>
        </p:txBody>
      </p:sp>
    </p:spTree>
    <p:extLst>
      <p:ext uri="{BB962C8B-B14F-4D97-AF65-F5344CB8AC3E}">
        <p14:creationId xmlns:p14="http://schemas.microsoft.com/office/powerpoint/2010/main" val="190464743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A22CC-3908-6902-3EE7-E314535BC11E}"/>
              </a:ext>
            </a:extLst>
          </p:cNvPr>
          <p:cNvSpPr>
            <a:spLocks noGrp="1"/>
          </p:cNvSpPr>
          <p:nvPr>
            <p:ph type="body" sz="quarter" idx="13"/>
          </p:nvPr>
        </p:nvSpPr>
        <p:spPr/>
        <p:txBody>
          <a:bodyPr/>
          <a:lstStyle/>
          <a:p>
            <a:r>
              <a:rPr lang="nb-NO" dirty="0"/>
              <a:t>2010-2015</a:t>
            </a:r>
          </a:p>
        </p:txBody>
      </p:sp>
      <p:sp>
        <p:nvSpPr>
          <p:cNvPr id="3" name="Text Placeholder 2">
            <a:extLst>
              <a:ext uri="{FF2B5EF4-FFF2-40B4-BE49-F238E27FC236}">
                <a16:creationId xmlns:a16="http://schemas.microsoft.com/office/drawing/2014/main" id="{B4411023-12E5-FBE7-1F71-4126AA15599C}"/>
              </a:ext>
            </a:extLst>
          </p:cNvPr>
          <p:cNvSpPr>
            <a:spLocks noGrp="1"/>
          </p:cNvSpPr>
          <p:nvPr>
            <p:ph type="body" sz="quarter" idx="14"/>
          </p:nvPr>
        </p:nvSpPr>
        <p:spPr/>
        <p:txBody>
          <a:bodyPr/>
          <a:lstStyle/>
          <a:p>
            <a:r>
              <a:rPr lang="nb-NO" sz="2000" b="1" dirty="0"/>
              <a:t>7. 2010–2015: ESG, rapportering og styring</a:t>
            </a:r>
            <a:endParaRPr lang="nb-NO" sz="2000" dirty="0"/>
          </a:p>
          <a:p>
            <a:r>
              <a:rPr lang="nb-NO" sz="2000" b="1" dirty="0"/>
              <a:t>Nye begreper</a:t>
            </a:r>
            <a:endParaRPr lang="nb-NO" sz="2000" dirty="0"/>
          </a:p>
          <a:p>
            <a:pPr lvl="0"/>
            <a:r>
              <a:rPr lang="nb-NO" sz="2000" b="1" dirty="0">
                <a:highlight>
                  <a:srgbClr val="00FF00"/>
                </a:highlight>
              </a:rPr>
              <a:t>ESG</a:t>
            </a:r>
            <a:r>
              <a:rPr lang="nb-NO" sz="2000" dirty="0">
                <a:highlight>
                  <a:srgbClr val="00FF00"/>
                </a:highlight>
              </a:rPr>
              <a:t> (</a:t>
            </a:r>
            <a:r>
              <a:rPr lang="nb-NO" sz="2000" dirty="0" err="1">
                <a:highlight>
                  <a:srgbClr val="00FF00"/>
                </a:highlight>
              </a:rPr>
              <a:t>Environmental</a:t>
            </a:r>
            <a:r>
              <a:rPr lang="nb-NO" sz="2000" dirty="0">
                <a:highlight>
                  <a:srgbClr val="00FF00"/>
                </a:highlight>
              </a:rPr>
              <a:t>, </a:t>
            </a:r>
            <a:r>
              <a:rPr lang="nb-NO" sz="2000" dirty="0" err="1">
                <a:highlight>
                  <a:srgbClr val="00FF00"/>
                </a:highlight>
              </a:rPr>
              <a:t>Social</a:t>
            </a:r>
            <a:r>
              <a:rPr lang="nb-NO" sz="2000" dirty="0">
                <a:highlight>
                  <a:srgbClr val="00FF00"/>
                </a:highlight>
              </a:rPr>
              <a:t>, </a:t>
            </a:r>
            <a:r>
              <a:rPr lang="nb-NO" sz="2000" dirty="0" err="1">
                <a:highlight>
                  <a:srgbClr val="00FF00"/>
                </a:highlight>
              </a:rPr>
              <a:t>Governance</a:t>
            </a:r>
            <a:r>
              <a:rPr lang="nb-NO" sz="2000" dirty="0">
                <a:highlight>
                  <a:srgbClr val="00FF00"/>
                </a:highlight>
              </a:rPr>
              <a:t>)</a:t>
            </a:r>
          </a:p>
          <a:p>
            <a:pPr lvl="0"/>
            <a:r>
              <a:rPr lang="nb-NO" sz="2000" dirty="0"/>
              <a:t>Bærekraft blir: </a:t>
            </a:r>
          </a:p>
          <a:p>
            <a:pPr lvl="1"/>
            <a:r>
              <a:rPr lang="nb-NO" sz="2000" dirty="0"/>
              <a:t>Målbar</a:t>
            </a:r>
          </a:p>
          <a:p>
            <a:pPr lvl="1"/>
            <a:r>
              <a:rPr lang="nb-NO" sz="2000" dirty="0" err="1"/>
              <a:t>Rapporterbar</a:t>
            </a:r>
            <a:endParaRPr lang="nb-NO" sz="2000" dirty="0"/>
          </a:p>
          <a:p>
            <a:pPr lvl="1"/>
            <a:r>
              <a:rPr lang="nb-NO" sz="2000" dirty="0"/>
              <a:t>Finansiell</a:t>
            </a:r>
          </a:p>
          <a:p>
            <a:r>
              <a:rPr lang="nb-NO" sz="2000" b="1" dirty="0">
                <a:highlight>
                  <a:srgbClr val="00FF00"/>
                </a:highlight>
              </a:rPr>
              <a:t>Standarder</a:t>
            </a:r>
            <a:endParaRPr lang="nb-NO" sz="2000" dirty="0">
              <a:highlight>
                <a:srgbClr val="00FF00"/>
              </a:highlight>
            </a:endParaRPr>
          </a:p>
          <a:p>
            <a:pPr lvl="0"/>
            <a:r>
              <a:rPr lang="nb-NO" sz="2000" dirty="0"/>
              <a:t>GRI</a:t>
            </a:r>
          </a:p>
          <a:p>
            <a:pPr lvl="0"/>
            <a:r>
              <a:rPr lang="nb-NO" sz="2000" dirty="0"/>
              <a:t>ISO 26000</a:t>
            </a:r>
          </a:p>
          <a:p>
            <a:pPr lvl="0"/>
            <a:r>
              <a:rPr lang="nb-NO" sz="2000" dirty="0"/>
              <a:t>Integrated Reporting</a:t>
            </a:r>
          </a:p>
          <a:p>
            <a:r>
              <a:rPr lang="nb-NO" sz="2000" dirty="0"/>
              <a:t>Overgang fra </a:t>
            </a:r>
            <a:r>
              <a:rPr lang="nb-NO" sz="2000" b="1" dirty="0"/>
              <a:t>frivillig ansvar → forventet praksis</a:t>
            </a:r>
            <a:endParaRPr lang="nb-NO" sz="2000" dirty="0"/>
          </a:p>
          <a:p>
            <a:endParaRPr lang="nb-NO" dirty="0"/>
          </a:p>
        </p:txBody>
      </p:sp>
    </p:spTree>
    <p:extLst>
      <p:ext uri="{BB962C8B-B14F-4D97-AF65-F5344CB8AC3E}">
        <p14:creationId xmlns:p14="http://schemas.microsoft.com/office/powerpoint/2010/main" val="24517581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314BC-0349-3CC3-66F4-2E629AEFBE23}"/>
              </a:ext>
            </a:extLst>
          </p:cNvPr>
          <p:cNvSpPr>
            <a:spLocks noGrp="1"/>
          </p:cNvSpPr>
          <p:nvPr>
            <p:ph type="body" sz="quarter" idx="13"/>
          </p:nvPr>
        </p:nvSpPr>
        <p:spPr/>
        <p:txBody>
          <a:bodyPr/>
          <a:lstStyle/>
          <a:p>
            <a:r>
              <a:rPr lang="nb-NO" dirty="0"/>
              <a:t>2015 ……….</a:t>
            </a:r>
          </a:p>
        </p:txBody>
      </p:sp>
      <p:sp>
        <p:nvSpPr>
          <p:cNvPr id="3" name="Text Placeholder 2">
            <a:extLst>
              <a:ext uri="{FF2B5EF4-FFF2-40B4-BE49-F238E27FC236}">
                <a16:creationId xmlns:a16="http://schemas.microsoft.com/office/drawing/2014/main" id="{72BBE011-7BD6-4259-FBAB-9A52B922C55E}"/>
              </a:ext>
            </a:extLst>
          </p:cNvPr>
          <p:cNvSpPr>
            <a:spLocks noGrp="1"/>
          </p:cNvSpPr>
          <p:nvPr>
            <p:ph type="body" sz="quarter" idx="14"/>
          </p:nvPr>
        </p:nvSpPr>
        <p:spPr/>
        <p:txBody>
          <a:bodyPr/>
          <a:lstStyle/>
          <a:p>
            <a:r>
              <a:rPr lang="nb-NO" sz="1800" b="1" dirty="0"/>
              <a:t>8. 2015–i dag: FN, </a:t>
            </a:r>
            <a:r>
              <a:rPr lang="nb-NO" sz="1800" b="1" dirty="0" err="1"/>
              <a:t>bærekraftsmål</a:t>
            </a:r>
            <a:r>
              <a:rPr lang="nb-NO" sz="1800" b="1" dirty="0"/>
              <a:t> og systemendring</a:t>
            </a:r>
            <a:endParaRPr lang="nb-NO" sz="1800" dirty="0"/>
          </a:p>
          <a:p>
            <a:r>
              <a:rPr lang="nb-NO" sz="1800" b="1" dirty="0">
                <a:highlight>
                  <a:srgbClr val="00FF00"/>
                </a:highlight>
              </a:rPr>
              <a:t>2015 – Et historisk år</a:t>
            </a:r>
            <a:endParaRPr lang="nb-NO" sz="1800" dirty="0">
              <a:highlight>
                <a:srgbClr val="00FF00"/>
              </a:highlight>
            </a:endParaRPr>
          </a:p>
          <a:p>
            <a:pPr lvl="0"/>
            <a:r>
              <a:rPr lang="nb-NO" sz="1800" b="1" dirty="0">
                <a:highlight>
                  <a:srgbClr val="00FF00"/>
                </a:highlight>
              </a:rPr>
              <a:t>FNs </a:t>
            </a:r>
            <a:r>
              <a:rPr lang="nb-NO" sz="1800" b="1" dirty="0" err="1">
                <a:highlight>
                  <a:srgbClr val="00FF00"/>
                </a:highlight>
              </a:rPr>
              <a:t>bærekraftsmål</a:t>
            </a:r>
            <a:r>
              <a:rPr lang="nb-NO" sz="1800" b="1" dirty="0">
                <a:highlight>
                  <a:srgbClr val="00FF00"/>
                </a:highlight>
              </a:rPr>
              <a:t> (</a:t>
            </a:r>
            <a:r>
              <a:rPr lang="nb-NO" sz="1800" b="1" dirty="0" err="1">
                <a:highlight>
                  <a:srgbClr val="00FF00"/>
                </a:highlight>
              </a:rPr>
              <a:t>SDGs</a:t>
            </a:r>
            <a:r>
              <a:rPr lang="nb-NO" sz="1800" b="1" dirty="0">
                <a:highlight>
                  <a:srgbClr val="00FF00"/>
                </a:highlight>
              </a:rPr>
              <a:t>)</a:t>
            </a:r>
            <a:r>
              <a:rPr lang="nb-NO" sz="1800" dirty="0">
                <a:highlight>
                  <a:srgbClr val="00FF00"/>
                </a:highlight>
              </a:rPr>
              <a:t> – 17 mål</a:t>
            </a:r>
          </a:p>
          <a:p>
            <a:pPr lvl="0"/>
            <a:r>
              <a:rPr lang="nb-NO" sz="1800" b="1" dirty="0">
                <a:highlight>
                  <a:srgbClr val="00FF00"/>
                </a:highlight>
              </a:rPr>
              <a:t>Parisavtalen</a:t>
            </a:r>
            <a:endParaRPr lang="nb-NO" sz="1800" dirty="0">
              <a:highlight>
                <a:srgbClr val="00FF00"/>
              </a:highlight>
            </a:endParaRPr>
          </a:p>
          <a:p>
            <a:r>
              <a:rPr lang="nb-NO" sz="1800" b="1" dirty="0"/>
              <a:t>Kjennetegn ved dagens fase</a:t>
            </a:r>
            <a:endParaRPr lang="nb-NO" sz="1800" dirty="0"/>
          </a:p>
          <a:p>
            <a:pPr lvl="0"/>
            <a:r>
              <a:rPr lang="nb-NO" sz="1800" dirty="0"/>
              <a:t>Systemisk bærekraft</a:t>
            </a:r>
          </a:p>
          <a:p>
            <a:pPr lvl="0"/>
            <a:r>
              <a:rPr lang="nb-NO" sz="1800" dirty="0"/>
              <a:t>Verdikjeder</a:t>
            </a:r>
          </a:p>
          <a:p>
            <a:pPr lvl="0"/>
            <a:r>
              <a:rPr lang="nb-NO" sz="1800" dirty="0"/>
              <a:t>Menneskerettigheter i leverandørkjeder</a:t>
            </a:r>
          </a:p>
          <a:p>
            <a:pPr lvl="0"/>
            <a:r>
              <a:rPr lang="nb-NO" sz="1800" dirty="0">
                <a:highlight>
                  <a:srgbClr val="00FF00"/>
                </a:highlight>
              </a:rPr>
              <a:t>EU-reguleringer (CSRD, taksonomi)</a:t>
            </a:r>
          </a:p>
          <a:p>
            <a:pPr lvl="0"/>
            <a:r>
              <a:rPr lang="nb-NO" sz="1800" dirty="0"/>
              <a:t>Fokus på: </a:t>
            </a:r>
          </a:p>
          <a:p>
            <a:pPr lvl="1"/>
            <a:r>
              <a:rPr lang="nb-NO" sz="1800" dirty="0"/>
              <a:t>Human </a:t>
            </a:r>
            <a:r>
              <a:rPr lang="nb-NO" sz="1800" dirty="0" err="1"/>
              <a:t>centricity</a:t>
            </a:r>
            <a:endParaRPr lang="nb-NO" sz="1800" dirty="0"/>
          </a:p>
          <a:p>
            <a:pPr lvl="1"/>
            <a:r>
              <a:rPr lang="nb-NO" sz="1800" dirty="0"/>
              <a:t>Industri 5.0</a:t>
            </a:r>
          </a:p>
          <a:p>
            <a:pPr lvl="1"/>
            <a:r>
              <a:rPr lang="nb-NO" sz="1800" dirty="0"/>
              <a:t>Rettferdig omstilling</a:t>
            </a:r>
          </a:p>
          <a:p>
            <a:r>
              <a:rPr lang="nb-NO" sz="1800" dirty="0">
                <a:highlight>
                  <a:srgbClr val="00FF00"/>
                </a:highlight>
              </a:rPr>
              <a:t>Bedrifter ses som </a:t>
            </a:r>
            <a:r>
              <a:rPr lang="nb-NO" sz="1800" b="1" dirty="0">
                <a:highlight>
                  <a:srgbClr val="00FF00"/>
                </a:highlight>
              </a:rPr>
              <a:t>nøkkelaktører i samfunnsutvikling</a:t>
            </a:r>
            <a:endParaRPr lang="nb-NO" sz="1800" dirty="0">
              <a:highlight>
                <a:srgbClr val="00FF00"/>
              </a:highlight>
            </a:endParaRPr>
          </a:p>
          <a:p>
            <a:endParaRPr lang="nb-NO" dirty="0"/>
          </a:p>
        </p:txBody>
      </p:sp>
    </p:spTree>
    <p:extLst>
      <p:ext uri="{BB962C8B-B14F-4D97-AF65-F5344CB8AC3E}">
        <p14:creationId xmlns:p14="http://schemas.microsoft.com/office/powerpoint/2010/main" val="197399314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D05F6E-0197-F4EE-575C-E7EB283FDA7E}"/>
              </a:ext>
            </a:extLst>
          </p:cNvPr>
          <p:cNvPicPr>
            <a:picLocks noChangeAspect="1"/>
          </p:cNvPicPr>
          <p:nvPr/>
        </p:nvPicPr>
        <p:blipFill>
          <a:blip r:embed="rId2"/>
          <a:stretch>
            <a:fillRect/>
          </a:stretch>
        </p:blipFill>
        <p:spPr>
          <a:xfrm>
            <a:off x="1525773" y="1541797"/>
            <a:ext cx="9140454" cy="3396328"/>
          </a:xfrm>
          <a:prstGeom prst="rect">
            <a:avLst/>
          </a:prstGeom>
        </p:spPr>
      </p:pic>
    </p:spTree>
    <p:extLst>
      <p:ext uri="{BB962C8B-B14F-4D97-AF65-F5344CB8AC3E}">
        <p14:creationId xmlns:p14="http://schemas.microsoft.com/office/powerpoint/2010/main" val="103808917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E6FF4-B0B7-C817-8530-B6FC5910EF0D}"/>
              </a:ext>
            </a:extLst>
          </p:cNvPr>
          <p:cNvSpPr>
            <a:spLocks noGrp="1"/>
          </p:cNvSpPr>
          <p:nvPr>
            <p:ph type="body" sz="quarter" idx="13"/>
          </p:nvPr>
        </p:nvSpPr>
        <p:spPr/>
        <p:txBody>
          <a:bodyPr/>
          <a:lstStyle/>
          <a:p>
            <a:r>
              <a:rPr lang="nb-NO" dirty="0"/>
              <a:t>De forente nasjoner (FN)</a:t>
            </a:r>
          </a:p>
        </p:txBody>
      </p:sp>
      <p:sp>
        <p:nvSpPr>
          <p:cNvPr id="3" name="Text Placeholder 2">
            <a:extLst>
              <a:ext uri="{FF2B5EF4-FFF2-40B4-BE49-F238E27FC236}">
                <a16:creationId xmlns:a16="http://schemas.microsoft.com/office/drawing/2014/main" id="{DA86F361-E71E-8E9B-29B8-51BF20351098}"/>
              </a:ext>
            </a:extLst>
          </p:cNvPr>
          <p:cNvSpPr>
            <a:spLocks noGrp="1"/>
          </p:cNvSpPr>
          <p:nvPr>
            <p:ph type="body" sz="quarter" idx="14"/>
          </p:nvPr>
        </p:nvSpPr>
        <p:spPr/>
        <p:txBody>
          <a:bodyPr/>
          <a:lstStyle/>
          <a:p>
            <a:r>
              <a:rPr lang="nb-NO" b="1" dirty="0"/>
              <a:t>FN ble etablert 24. oktober 1945</a:t>
            </a:r>
            <a:r>
              <a:rPr lang="nb-NO" dirty="0"/>
              <a:t>, rett etter andre verdenskrig.</a:t>
            </a:r>
          </a:p>
          <a:p>
            <a:r>
              <a:rPr lang="nb-NO" b="1" dirty="0"/>
              <a:t>Bakgrunn for etableringen</a:t>
            </a:r>
            <a:endParaRPr lang="nb-NO" dirty="0"/>
          </a:p>
          <a:p>
            <a:r>
              <a:rPr lang="nb-NO" dirty="0">
                <a:highlight>
                  <a:srgbClr val="FFFF00"/>
                </a:highlight>
              </a:rPr>
              <a:t>FN ble opprettet fordi: verden ønsket å forhindre nye kriger og massive lidelser</a:t>
            </a:r>
          </a:p>
          <a:p>
            <a:endParaRPr lang="nb-NO" dirty="0"/>
          </a:p>
          <a:p>
            <a:endParaRPr lang="nb-NO" dirty="0"/>
          </a:p>
          <a:p>
            <a:r>
              <a:rPr lang="nb-NO" dirty="0"/>
              <a:t>Video: </a:t>
            </a:r>
            <a:r>
              <a:rPr lang="nb-NO" dirty="0">
                <a:hlinkClick r:id="rId2"/>
              </a:rPr>
              <a:t>https://www.youtube.com/watch?v=BgHFCO9sgJo</a:t>
            </a:r>
            <a:endParaRPr lang="nb-NO" dirty="0"/>
          </a:p>
          <a:p>
            <a:pPr marL="0" indent="0">
              <a:buNone/>
            </a:pPr>
            <a:endParaRPr lang="nb-NO" dirty="0"/>
          </a:p>
        </p:txBody>
      </p:sp>
    </p:spTree>
    <p:extLst>
      <p:ext uri="{BB962C8B-B14F-4D97-AF65-F5344CB8AC3E}">
        <p14:creationId xmlns:p14="http://schemas.microsoft.com/office/powerpoint/2010/main" val="311835670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F8A93A3-39D7-F0A0-3CF3-7A434428E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EC141-7CC6-7211-3605-8972A6D82986}"/>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3AACA367-F358-9E69-2162-0C1E9B184FFB}"/>
              </a:ext>
            </a:extLst>
          </p:cNvPr>
          <p:cNvSpPr>
            <a:spLocks noGrp="1"/>
          </p:cNvSpPr>
          <p:nvPr>
            <p:ph idx="1"/>
          </p:nvPr>
        </p:nvSpPr>
        <p:spPr/>
        <p:txBody>
          <a:bodyPr/>
          <a:lstStyle/>
          <a:p>
            <a:r>
              <a:rPr lang="nb-NO" dirty="0"/>
              <a:t>Hva vet du om FN (De forente nasjoner) og de 17 </a:t>
            </a:r>
            <a:r>
              <a:rPr lang="nb-NO" dirty="0" err="1"/>
              <a:t>bærekraftsmålene</a:t>
            </a:r>
            <a:r>
              <a:rPr lang="nb-NO" dirty="0"/>
              <a:t>?</a:t>
            </a:r>
          </a:p>
          <a:p>
            <a:pPr marL="0" indent="0">
              <a:buNone/>
            </a:pPr>
            <a:endParaRPr lang="nb-NO" dirty="0"/>
          </a:p>
          <a:p>
            <a:r>
              <a:rPr lang="nb-NO" dirty="0"/>
              <a:t>Tenk alene i 3 minutter og skriv notater. </a:t>
            </a:r>
          </a:p>
          <a:p>
            <a:r>
              <a:rPr lang="nb-NO" dirty="0"/>
              <a:t>Del deretter tankene dine i 3 minutter med en som sitter ved siden av deg.</a:t>
            </a:r>
          </a:p>
          <a:p>
            <a:endParaRPr lang="nb-NO" dirty="0"/>
          </a:p>
          <a:p>
            <a:endParaRPr lang="nb-NO" dirty="0"/>
          </a:p>
          <a:p>
            <a:endParaRPr lang="nb-NO" dirty="0"/>
          </a:p>
        </p:txBody>
      </p:sp>
    </p:spTree>
    <p:extLst>
      <p:ext uri="{BB962C8B-B14F-4D97-AF65-F5344CB8AC3E}">
        <p14:creationId xmlns:p14="http://schemas.microsoft.com/office/powerpoint/2010/main" val="183250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6B03-B15E-3673-AC83-0A1D24574831}"/>
              </a:ext>
            </a:extLst>
          </p:cNvPr>
          <p:cNvSpPr>
            <a:spLocks noGrp="1"/>
          </p:cNvSpPr>
          <p:nvPr>
            <p:ph type="title"/>
          </p:nvPr>
        </p:nvSpPr>
        <p:spPr>
          <a:xfrm>
            <a:off x="401847" y="397785"/>
            <a:ext cx="11224996" cy="258726"/>
          </a:xfrm>
        </p:spPr>
        <p:txBody>
          <a:bodyPr/>
          <a:lstStyle/>
          <a:p>
            <a:r>
              <a:rPr lang="nb-NO" sz="1067" dirty="0"/>
              <a:t>Kilde: https://fn.no/om-fn/hva-er-fn</a:t>
            </a:r>
          </a:p>
        </p:txBody>
      </p:sp>
      <p:sp>
        <p:nvSpPr>
          <p:cNvPr id="3" name="Content Placeholder 2">
            <a:extLst>
              <a:ext uri="{FF2B5EF4-FFF2-40B4-BE49-F238E27FC236}">
                <a16:creationId xmlns:a16="http://schemas.microsoft.com/office/drawing/2014/main" id="{A6866F16-63F6-A8C8-8C9C-E89D1183EBE0}"/>
              </a:ext>
            </a:extLst>
          </p:cNvPr>
          <p:cNvSpPr>
            <a:spLocks noGrp="1"/>
          </p:cNvSpPr>
          <p:nvPr>
            <p:ph idx="1"/>
          </p:nvPr>
        </p:nvSpPr>
        <p:spPr/>
        <p:txBody>
          <a:bodyPr/>
          <a:lstStyle/>
          <a:p>
            <a:r>
              <a:rPr lang="nb-NO" dirty="0"/>
              <a:t>FN jobber med: </a:t>
            </a:r>
          </a:p>
          <a:p>
            <a:r>
              <a:rPr lang="nb-NO" dirty="0"/>
              <a:t>1) fred og sikkerhet, </a:t>
            </a:r>
          </a:p>
          <a:p>
            <a:r>
              <a:rPr lang="nb-NO" dirty="0"/>
              <a:t>2) bærekraftig utvikling, </a:t>
            </a:r>
          </a:p>
          <a:p>
            <a:r>
              <a:rPr lang="nb-NO" dirty="0"/>
              <a:t>3) menneskerettigheter.</a:t>
            </a:r>
          </a:p>
        </p:txBody>
      </p:sp>
    </p:spTree>
    <p:extLst>
      <p:ext uri="{BB962C8B-B14F-4D97-AF65-F5344CB8AC3E}">
        <p14:creationId xmlns:p14="http://schemas.microsoft.com/office/powerpoint/2010/main" val="3662116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BBE-72E4-A84B-C7B7-761B8730F6E3}"/>
              </a:ext>
            </a:extLst>
          </p:cNvPr>
          <p:cNvSpPr>
            <a:spLocks noGrp="1"/>
          </p:cNvSpPr>
          <p:nvPr>
            <p:ph type="title"/>
          </p:nvPr>
        </p:nvSpPr>
        <p:spPr>
          <a:xfrm>
            <a:off x="401847" y="397786"/>
            <a:ext cx="11224996" cy="422937"/>
          </a:xfrm>
        </p:spPr>
        <p:txBody>
          <a:bodyPr/>
          <a:lstStyle/>
          <a:p>
            <a:r>
              <a:rPr lang="nb-NO" sz="1067" dirty="0"/>
              <a:t>Kilde: </a:t>
            </a:r>
            <a:r>
              <a:rPr lang="nb-NO" sz="1067" dirty="0">
                <a:hlinkClick r:id="rId2"/>
              </a:rPr>
              <a:t>https://fn.no/om-fn/hva-er-fn</a:t>
            </a:r>
            <a:br>
              <a:rPr lang="nb-NO" sz="1067" dirty="0"/>
            </a:br>
            <a:endParaRPr lang="nb-NO" sz="1067" dirty="0"/>
          </a:p>
        </p:txBody>
      </p:sp>
      <p:sp>
        <p:nvSpPr>
          <p:cNvPr id="3" name="Content Placeholder 2">
            <a:extLst>
              <a:ext uri="{FF2B5EF4-FFF2-40B4-BE49-F238E27FC236}">
                <a16:creationId xmlns:a16="http://schemas.microsoft.com/office/drawing/2014/main" id="{CA2C9F4C-089F-0A50-ED57-D0F6708F90CB}"/>
              </a:ext>
            </a:extLst>
          </p:cNvPr>
          <p:cNvSpPr>
            <a:spLocks noGrp="1"/>
          </p:cNvSpPr>
          <p:nvPr>
            <p:ph idx="1"/>
          </p:nvPr>
        </p:nvSpPr>
        <p:spPr/>
        <p:txBody>
          <a:bodyPr/>
          <a:lstStyle/>
          <a:p>
            <a:r>
              <a:rPr lang="nb-NO" b="1" i="0" dirty="0">
                <a:solidFill>
                  <a:srgbClr val="333333"/>
                </a:solidFill>
                <a:effectLst/>
                <a:latin typeface="Noto Sans" panose="020B0502040504020204" pitchFamily="34" charset="0"/>
              </a:rPr>
              <a:t>1) FN er møteplass for medlemslandene: </a:t>
            </a:r>
            <a:r>
              <a:rPr lang="nb-NO" b="0" i="0" dirty="0">
                <a:solidFill>
                  <a:srgbClr val="333333"/>
                </a:solidFill>
                <a:effectLst/>
                <a:latin typeface="Noto Serif" panose="020F0502020204030204" pitchFamily="18" charset="0"/>
              </a:rPr>
              <a:t>FN er da et </a:t>
            </a:r>
            <a:r>
              <a:rPr lang="nb-NO" b="1" i="0" dirty="0">
                <a:solidFill>
                  <a:srgbClr val="333333"/>
                </a:solidFill>
                <a:effectLst/>
                <a:latin typeface="Noto Serif" panose="020F0502020204030204" pitchFamily="18" charset="0"/>
              </a:rPr>
              <a:t>sted</a:t>
            </a:r>
            <a:r>
              <a:rPr lang="nb-NO" b="0" i="0" dirty="0">
                <a:solidFill>
                  <a:srgbClr val="333333"/>
                </a:solidFill>
                <a:effectLst/>
                <a:latin typeface="Noto Serif" panose="020F0502020204030204" pitchFamily="18" charset="0"/>
              </a:rPr>
              <a:t> der land møtes for å diskutere, kritisere hverandre, eller forsøke å bli enige om hvilke regler som skal gjelde i internasjonal politikk. </a:t>
            </a:r>
          </a:p>
          <a:p>
            <a:r>
              <a:rPr lang="nb-NO" b="0" i="0" dirty="0">
                <a:solidFill>
                  <a:srgbClr val="333333"/>
                </a:solidFill>
                <a:effectLst/>
                <a:latin typeface="Noto Serif" panose="020F0502020204030204" pitchFamily="18" charset="0"/>
              </a:rPr>
              <a:t>FNs generalforsamling. </a:t>
            </a:r>
          </a:p>
          <a:p>
            <a:r>
              <a:rPr lang="nb-NO" b="0" i="0" dirty="0">
                <a:solidFill>
                  <a:srgbClr val="333333"/>
                </a:solidFill>
                <a:effectLst/>
                <a:latin typeface="Noto Serif" panose="020F0502020204030204" pitchFamily="18" charset="0"/>
              </a:rPr>
              <a:t>FNs sikkerhetsråd, som også møtes i FN-bygningen i New York.</a:t>
            </a:r>
          </a:p>
          <a:p>
            <a:r>
              <a:rPr lang="nb-NO" b="0" i="0" dirty="0">
                <a:solidFill>
                  <a:srgbClr val="333333"/>
                </a:solidFill>
                <a:effectLst/>
                <a:latin typeface="Noto Serif" panose="020F0502020204030204" pitchFamily="18" charset="0"/>
              </a:rPr>
              <a:t>FNs menneskerettighetsråd.</a:t>
            </a:r>
          </a:p>
          <a:p>
            <a:endParaRPr lang="nb-NO" dirty="0">
              <a:solidFill>
                <a:srgbClr val="333333"/>
              </a:solidFill>
              <a:latin typeface="Noto Serif" panose="020F0502020204030204" pitchFamily="18" charset="0"/>
            </a:endParaRPr>
          </a:p>
          <a:p>
            <a:endParaRPr lang="nb-NO" b="0" i="0" dirty="0">
              <a:solidFill>
                <a:srgbClr val="333333"/>
              </a:solidFill>
              <a:effectLst/>
              <a:latin typeface="Noto Serif" panose="020F0502020204030204" pitchFamily="18" charset="0"/>
            </a:endParaRPr>
          </a:p>
          <a:p>
            <a:endParaRPr lang="nb-NO" b="1" i="0" dirty="0">
              <a:solidFill>
                <a:srgbClr val="333333"/>
              </a:solidFill>
              <a:effectLst/>
              <a:latin typeface="Noto Sans" panose="020B0502040504020204" pitchFamily="34" charset="0"/>
            </a:endParaRPr>
          </a:p>
          <a:p>
            <a:endParaRPr lang="nb-NO" dirty="0"/>
          </a:p>
          <a:p>
            <a:endParaRPr lang="nb-NO" dirty="0"/>
          </a:p>
        </p:txBody>
      </p:sp>
    </p:spTree>
    <p:extLst>
      <p:ext uri="{BB962C8B-B14F-4D97-AF65-F5344CB8AC3E}">
        <p14:creationId xmlns:p14="http://schemas.microsoft.com/office/powerpoint/2010/main" val="389818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B7EDF3-1E7E-873E-E5AC-9B0FC1D09789}"/>
              </a:ext>
            </a:extLst>
          </p:cNvPr>
          <p:cNvSpPr>
            <a:spLocks noGrp="1"/>
          </p:cNvSpPr>
          <p:nvPr>
            <p:ph type="body" sz="quarter" idx="13"/>
          </p:nvPr>
        </p:nvSpPr>
        <p:spPr/>
        <p:txBody>
          <a:bodyPr/>
          <a:lstStyle/>
          <a:p>
            <a:r>
              <a:rPr lang="nb-NO" dirty="0"/>
              <a:t>Grupper – til </a:t>
            </a:r>
            <a:r>
              <a:rPr lang="nb-NO" dirty="0" err="1"/>
              <a:t>Oblig</a:t>
            </a:r>
            <a:endParaRPr lang="nb-NO" dirty="0"/>
          </a:p>
        </p:txBody>
      </p:sp>
      <p:sp>
        <p:nvSpPr>
          <p:cNvPr id="3" name="Text Placeholder 2">
            <a:extLst>
              <a:ext uri="{FF2B5EF4-FFF2-40B4-BE49-F238E27FC236}">
                <a16:creationId xmlns:a16="http://schemas.microsoft.com/office/drawing/2014/main" id="{6ABF64D7-D049-DA18-6E08-317987171239}"/>
              </a:ext>
            </a:extLst>
          </p:cNvPr>
          <p:cNvSpPr>
            <a:spLocks noGrp="1"/>
          </p:cNvSpPr>
          <p:nvPr>
            <p:ph type="body" sz="quarter" idx="14"/>
          </p:nvPr>
        </p:nvSpPr>
        <p:spPr/>
        <p:txBody>
          <a:bodyPr/>
          <a:lstStyle/>
          <a:p>
            <a:r>
              <a:rPr lang="nb-NO" dirty="0"/>
              <a:t>Dere kan lage grupper i </a:t>
            </a:r>
            <a:r>
              <a:rPr lang="nb-NO" dirty="0" err="1"/>
              <a:t>Blackboard</a:t>
            </a:r>
            <a:r>
              <a:rPr lang="nb-NO" dirty="0"/>
              <a:t> til </a:t>
            </a:r>
            <a:r>
              <a:rPr lang="nb-NO" dirty="0" err="1"/>
              <a:t>oblig</a:t>
            </a:r>
            <a:r>
              <a:rPr lang="nb-NO" dirty="0"/>
              <a:t>‑oppgaven. </a:t>
            </a:r>
          </a:p>
          <a:p>
            <a:r>
              <a:rPr lang="nb-NO" dirty="0"/>
              <a:t>Se veiledning i </a:t>
            </a:r>
            <a:r>
              <a:rPr lang="nb-NO" dirty="0" err="1"/>
              <a:t>Blackboard</a:t>
            </a:r>
            <a:r>
              <a:rPr lang="nb-NO" dirty="0"/>
              <a:t>.</a:t>
            </a:r>
          </a:p>
          <a:p>
            <a:pPr marL="0" indent="0">
              <a:buNone/>
            </a:pPr>
            <a:endParaRPr lang="nb-NO" dirty="0"/>
          </a:p>
          <a:p>
            <a:r>
              <a:rPr lang="nb-NO" dirty="0"/>
              <a:t>Dersom du mangler gruppe, kan du sende melding til studentassistenten innen kl. 20.2. Han vil forsøke å koble dere sammen.</a:t>
            </a:r>
          </a:p>
          <a:p>
            <a:endParaRPr lang="nb-NO" dirty="0"/>
          </a:p>
          <a:p>
            <a:endParaRPr lang="nb-NO" dirty="0"/>
          </a:p>
          <a:p>
            <a:endParaRPr lang="nb-NO" dirty="0"/>
          </a:p>
          <a:p>
            <a:r>
              <a:rPr lang="nb-NO" dirty="0"/>
              <a:t>I dag blir det referansegruppemøte.</a:t>
            </a:r>
          </a:p>
        </p:txBody>
      </p:sp>
    </p:spTree>
    <p:extLst>
      <p:ext uri="{BB962C8B-B14F-4D97-AF65-F5344CB8AC3E}">
        <p14:creationId xmlns:p14="http://schemas.microsoft.com/office/powerpoint/2010/main" val="36167657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6752-4672-1628-39C5-99FC9DDA2EDB}"/>
              </a:ext>
            </a:extLst>
          </p:cNvPr>
          <p:cNvSpPr>
            <a:spLocks noGrp="1"/>
          </p:cNvSpPr>
          <p:nvPr>
            <p:ph type="title"/>
          </p:nvPr>
        </p:nvSpPr>
        <p:spPr>
          <a:xfrm>
            <a:off x="401847" y="397785"/>
            <a:ext cx="11224996" cy="258726"/>
          </a:xfrm>
        </p:spPr>
        <p:txBody>
          <a:bodyPr/>
          <a:lstStyle/>
          <a:p>
            <a:r>
              <a:rPr lang="nb-NO" sz="1067" dirty="0"/>
              <a:t>Kilde: </a:t>
            </a:r>
            <a:r>
              <a:rPr lang="nb-NO" sz="1067" dirty="0">
                <a:hlinkClick r:id="rId2"/>
              </a:rPr>
              <a:t>https://fn.no/om-fn/hva-er-fn</a:t>
            </a:r>
            <a:endParaRPr lang="nb-NO" sz="1067" dirty="0"/>
          </a:p>
        </p:txBody>
      </p:sp>
      <p:sp>
        <p:nvSpPr>
          <p:cNvPr id="3" name="Content Placeholder 2">
            <a:extLst>
              <a:ext uri="{FF2B5EF4-FFF2-40B4-BE49-F238E27FC236}">
                <a16:creationId xmlns:a16="http://schemas.microsoft.com/office/drawing/2014/main" id="{3DD71525-3648-46F1-0400-F48766CD00C0}"/>
              </a:ext>
            </a:extLst>
          </p:cNvPr>
          <p:cNvSpPr>
            <a:spLocks noGrp="1"/>
          </p:cNvSpPr>
          <p:nvPr>
            <p:ph idx="1"/>
          </p:nvPr>
        </p:nvSpPr>
        <p:spPr/>
        <p:txBody>
          <a:bodyPr/>
          <a:lstStyle/>
          <a:p>
            <a:r>
              <a:rPr lang="nb-NO" sz="2667" b="1" dirty="0"/>
              <a:t>2) FN som organisasjon</a:t>
            </a:r>
            <a:r>
              <a:rPr lang="nb-NO" sz="2667" dirty="0"/>
              <a:t>: FN en organisasjon med egne ansatte og egne ledere. Toppsjefen i FN bærer tittelen FNs generalsekretær og blir valgt av FNs generalforsamling for fem år om gangen.</a:t>
            </a:r>
          </a:p>
          <a:p>
            <a:r>
              <a:rPr lang="nb-NO" sz="2667" dirty="0">
                <a:solidFill>
                  <a:srgbClr val="333333"/>
                </a:solidFill>
                <a:latin typeface="Noto Serif" panose="02020600060500020200" pitchFamily="18" charset="0"/>
              </a:rPr>
              <a:t>Det er til sammen over 40 000 ansatte i FN-sekretariatet. Generalsekretæren og sekretariatet representerer FN som </a:t>
            </a:r>
            <a:r>
              <a:rPr lang="nb-NO" sz="2667" b="1" dirty="0">
                <a:solidFill>
                  <a:srgbClr val="333333"/>
                </a:solidFill>
                <a:latin typeface="Noto Serif" panose="02020600060500020200" pitchFamily="18" charset="0"/>
              </a:rPr>
              <a:t>én organisasjon</a:t>
            </a:r>
            <a:r>
              <a:rPr lang="nb-NO" sz="2667" dirty="0">
                <a:solidFill>
                  <a:srgbClr val="333333"/>
                </a:solidFill>
                <a:latin typeface="Noto Serif" panose="02020600060500020200" pitchFamily="18" charset="0"/>
              </a:rPr>
              <a:t>. Samtidig har FN mange underorganisasjoner, fond og programmer med egne ansatte, egne ledere og egne arbeidsområder. Disse kalles ofte FN-systemet eller FN-familien.</a:t>
            </a:r>
            <a:endParaRPr lang="nb-NO" sz="2667" dirty="0"/>
          </a:p>
          <a:p>
            <a:endParaRPr lang="nb-NO" dirty="0"/>
          </a:p>
        </p:txBody>
      </p:sp>
    </p:spTree>
    <p:extLst>
      <p:ext uri="{BB962C8B-B14F-4D97-AF65-F5344CB8AC3E}">
        <p14:creationId xmlns:p14="http://schemas.microsoft.com/office/powerpoint/2010/main" val="186931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8E5C-D673-1146-69BB-C69C9C566335}"/>
              </a:ext>
            </a:extLst>
          </p:cNvPr>
          <p:cNvSpPr>
            <a:spLocks noGrp="1"/>
          </p:cNvSpPr>
          <p:nvPr>
            <p:ph type="title"/>
          </p:nvPr>
        </p:nvSpPr>
        <p:spPr>
          <a:xfrm>
            <a:off x="401847" y="397785"/>
            <a:ext cx="11224996" cy="258726"/>
          </a:xfrm>
        </p:spPr>
        <p:txBody>
          <a:bodyPr/>
          <a:lstStyle/>
          <a:p>
            <a:r>
              <a:rPr lang="nb-NO" sz="1067" dirty="0"/>
              <a:t>Kilde: https://fn.no/om-fn/hva-er-fn</a:t>
            </a:r>
          </a:p>
        </p:txBody>
      </p:sp>
      <p:sp>
        <p:nvSpPr>
          <p:cNvPr id="3" name="Content Placeholder 2">
            <a:extLst>
              <a:ext uri="{FF2B5EF4-FFF2-40B4-BE49-F238E27FC236}">
                <a16:creationId xmlns:a16="http://schemas.microsoft.com/office/drawing/2014/main" id="{B80B9B61-4EA6-7A58-3D02-8BD92D02B4B8}"/>
              </a:ext>
            </a:extLst>
          </p:cNvPr>
          <p:cNvSpPr>
            <a:spLocks noGrp="1"/>
          </p:cNvSpPr>
          <p:nvPr>
            <p:ph idx="1"/>
          </p:nvPr>
        </p:nvSpPr>
        <p:spPr/>
        <p:txBody>
          <a:bodyPr/>
          <a:lstStyle/>
          <a:p>
            <a:r>
              <a:rPr lang="nb-NO" dirty="0"/>
              <a:t>3) </a:t>
            </a:r>
            <a:r>
              <a:rPr lang="nb-NO" b="1" dirty="0"/>
              <a:t>FN er dommer og skaper av internasjonale lover og regler: </a:t>
            </a:r>
            <a:r>
              <a:rPr lang="nb-NO" b="0" i="0" dirty="0">
                <a:solidFill>
                  <a:srgbClr val="333333"/>
                </a:solidFill>
                <a:effectLst/>
                <a:latin typeface="Noto Serif" panose="02020600060500020200" pitchFamily="18" charset="0"/>
              </a:rPr>
              <a:t>Alle FNs vedtak (resolusjoner) og avtaler er med å forme </a:t>
            </a:r>
            <a:r>
              <a:rPr lang="nb-NO" b="1" i="0" dirty="0">
                <a:solidFill>
                  <a:srgbClr val="333333"/>
                </a:solidFill>
                <a:effectLst/>
                <a:latin typeface="Noto Serif" panose="02020600060500020200" pitchFamily="18" charset="0"/>
              </a:rPr>
              <a:t>folkeretten</a:t>
            </a:r>
            <a:r>
              <a:rPr lang="nb-NO" b="0" i="0" dirty="0">
                <a:solidFill>
                  <a:srgbClr val="333333"/>
                </a:solidFill>
                <a:effectLst/>
                <a:latin typeface="Noto Serif" panose="02020600060500020200" pitchFamily="18" charset="0"/>
              </a:rPr>
              <a:t>, som sier hva som medlemslandene kan og ikke kan gjøre. FN og folkeretten har sånn sett rollen som en moralsk dommer i internasjonal politikk – noen som påpeker hva som er rett og galt.</a:t>
            </a:r>
            <a:endParaRPr lang="nb-NO" dirty="0"/>
          </a:p>
        </p:txBody>
      </p:sp>
    </p:spTree>
    <p:extLst>
      <p:ext uri="{BB962C8B-B14F-4D97-AF65-F5344CB8AC3E}">
        <p14:creationId xmlns:p14="http://schemas.microsoft.com/office/powerpoint/2010/main" val="3519782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C842-FB0F-45A1-B212-0FF304B69BDF}"/>
              </a:ext>
            </a:extLst>
          </p:cNvPr>
          <p:cNvSpPr>
            <a:spLocks noGrp="1"/>
          </p:cNvSpPr>
          <p:nvPr>
            <p:ph type="title"/>
          </p:nvPr>
        </p:nvSpPr>
        <p:spPr>
          <a:xfrm>
            <a:off x="401847" y="397786"/>
            <a:ext cx="11224996" cy="668967"/>
          </a:xfrm>
        </p:spPr>
        <p:txBody>
          <a:bodyPr/>
          <a:lstStyle/>
          <a:p>
            <a:r>
              <a:rPr lang="nb-NO" sz="3733" dirty="0"/>
              <a:t>Historie – bærekraftig utvikling</a:t>
            </a:r>
          </a:p>
        </p:txBody>
      </p:sp>
      <p:sp>
        <p:nvSpPr>
          <p:cNvPr id="3" name="Content Placeholder 2">
            <a:extLst>
              <a:ext uri="{FF2B5EF4-FFF2-40B4-BE49-F238E27FC236}">
                <a16:creationId xmlns:a16="http://schemas.microsoft.com/office/drawing/2014/main" id="{4B0BECE8-AD56-46D6-A273-DFB4F2AFE5C3}"/>
              </a:ext>
            </a:extLst>
          </p:cNvPr>
          <p:cNvSpPr>
            <a:spLocks noGrp="1"/>
          </p:cNvSpPr>
          <p:nvPr>
            <p:ph idx="1"/>
          </p:nvPr>
        </p:nvSpPr>
        <p:spPr>
          <a:xfrm>
            <a:off x="483502" y="1347022"/>
            <a:ext cx="11224996" cy="4818365"/>
          </a:xfrm>
        </p:spPr>
        <p:txBody>
          <a:bodyPr/>
          <a:lstStyle/>
          <a:p>
            <a:r>
              <a:rPr lang="nb-NO" sz="2667" dirty="0"/>
              <a:t>1972 Stockholm: </a:t>
            </a:r>
            <a:r>
              <a:rPr lang="nb-NO" sz="2667" dirty="0">
                <a:hlinkClick r:id="rId2"/>
              </a:rPr>
              <a:t>https://www.youtube.com/watch?v=h3-TqHFkfy8</a:t>
            </a:r>
            <a:endParaRPr lang="nb-NO" sz="2667" dirty="0"/>
          </a:p>
          <a:p>
            <a:endParaRPr lang="nb-NO" sz="2667" dirty="0"/>
          </a:p>
          <a:p>
            <a:r>
              <a:rPr lang="nb-NO" sz="2667" dirty="0"/>
              <a:t>1987 FN Kommisjonen for miljø og utvikling</a:t>
            </a:r>
          </a:p>
          <a:p>
            <a:pPr marL="0" indent="0">
              <a:buNone/>
            </a:pPr>
            <a:r>
              <a:rPr lang="nb-NO" sz="2667" dirty="0"/>
              <a:t>     Vår felles framtid (Our </a:t>
            </a:r>
            <a:r>
              <a:rPr lang="nb-NO" sz="2667" dirty="0" err="1"/>
              <a:t>Common</a:t>
            </a:r>
            <a:r>
              <a:rPr lang="nb-NO" sz="2667" dirty="0"/>
              <a:t> </a:t>
            </a:r>
            <a:r>
              <a:rPr lang="nb-NO" sz="2667" dirty="0" err="1"/>
              <a:t>future</a:t>
            </a:r>
            <a:r>
              <a:rPr lang="nb-NO" sz="2667" dirty="0"/>
              <a:t>) -  Brundtland report,</a:t>
            </a:r>
          </a:p>
          <a:p>
            <a:pPr marL="0" indent="0">
              <a:buNone/>
            </a:pPr>
            <a:r>
              <a:rPr lang="nb-NO" sz="2667" dirty="0"/>
              <a:t>     (Gro Harlem Brundtland)</a:t>
            </a:r>
          </a:p>
          <a:p>
            <a:pPr marL="0" indent="0">
              <a:buNone/>
            </a:pPr>
            <a:r>
              <a:rPr lang="nb-NO" sz="2667" dirty="0"/>
              <a:t>     </a:t>
            </a:r>
          </a:p>
          <a:p>
            <a:pPr marL="0" indent="0">
              <a:buNone/>
            </a:pPr>
            <a:r>
              <a:rPr lang="nb-NO" sz="2667" dirty="0"/>
              <a:t>Definisjon: «En utvikling som møter dagens behov uten å ødelegge fremtidige generasjoners evne til å tilfredsstille sine behov.» </a:t>
            </a:r>
            <a:r>
              <a:rPr lang="nb-NO" sz="2667" dirty="0">
                <a:hlinkClick r:id="rId3"/>
              </a:rPr>
              <a:t>https://www.youtube.com/watch?v=W2QnGs5OiHY</a:t>
            </a:r>
            <a:endParaRPr lang="nb-NO" sz="2667" dirty="0"/>
          </a:p>
          <a:p>
            <a:pPr marL="0" indent="0">
              <a:buNone/>
            </a:pPr>
            <a:endParaRPr lang="nb-NO" dirty="0"/>
          </a:p>
        </p:txBody>
      </p:sp>
    </p:spTree>
    <p:extLst>
      <p:ext uri="{BB962C8B-B14F-4D97-AF65-F5344CB8AC3E}">
        <p14:creationId xmlns:p14="http://schemas.microsoft.com/office/powerpoint/2010/main" val="1328979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61CC-2B86-8C0F-1731-87CAD3A1407F}"/>
              </a:ext>
            </a:extLst>
          </p:cNvPr>
          <p:cNvSpPr>
            <a:spLocks noGrp="1"/>
          </p:cNvSpPr>
          <p:nvPr>
            <p:ph type="title"/>
          </p:nvPr>
        </p:nvSpPr>
        <p:spPr/>
        <p:txBody>
          <a:bodyPr/>
          <a:lstStyle/>
          <a:p>
            <a:r>
              <a:rPr lang="nb-NO" dirty="0"/>
              <a:t>Gro Harlem Brundtland</a:t>
            </a:r>
          </a:p>
        </p:txBody>
      </p:sp>
      <p:sp>
        <p:nvSpPr>
          <p:cNvPr id="3" name="Content Placeholder 2">
            <a:extLst>
              <a:ext uri="{FF2B5EF4-FFF2-40B4-BE49-F238E27FC236}">
                <a16:creationId xmlns:a16="http://schemas.microsoft.com/office/drawing/2014/main" id="{9A0DB380-B3BE-F7EE-FE89-DB26877E8C6F}"/>
              </a:ext>
            </a:extLst>
          </p:cNvPr>
          <p:cNvSpPr>
            <a:spLocks noGrp="1"/>
          </p:cNvSpPr>
          <p:nvPr>
            <p:ph idx="1"/>
          </p:nvPr>
        </p:nvSpPr>
        <p:spPr/>
        <p:txBody>
          <a:bodyPr/>
          <a:lstStyle/>
          <a:p>
            <a:endParaRPr lang="nb-NO" dirty="0"/>
          </a:p>
          <a:p>
            <a:r>
              <a:rPr lang="nb-NO" dirty="0"/>
              <a:t>Film NRK – Makta: </a:t>
            </a:r>
            <a:r>
              <a:rPr lang="nb-NO" dirty="0">
                <a:hlinkClick r:id="rId2"/>
              </a:rPr>
              <a:t>https://www.nrk.no/kultur/xl/na-kommer-tv-serien-_makta_-om-gro-harlem-brundtland-og-arbeiderpartiet-pa-1970-tallet-1.16567888</a:t>
            </a:r>
            <a:endParaRPr lang="nb-NO" dirty="0"/>
          </a:p>
          <a:p>
            <a:endParaRPr lang="nb-NO" dirty="0"/>
          </a:p>
        </p:txBody>
      </p:sp>
    </p:spTree>
    <p:extLst>
      <p:ext uri="{BB962C8B-B14F-4D97-AF65-F5344CB8AC3E}">
        <p14:creationId xmlns:p14="http://schemas.microsoft.com/office/powerpoint/2010/main" val="1914338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AEDA-7148-4702-B6C1-C7AF64E97344}"/>
              </a:ext>
            </a:extLst>
          </p:cNvPr>
          <p:cNvSpPr>
            <a:spLocks noGrp="1"/>
          </p:cNvSpPr>
          <p:nvPr>
            <p:ph type="title"/>
          </p:nvPr>
        </p:nvSpPr>
        <p:spPr/>
        <p:txBody>
          <a:bodyPr/>
          <a:lstStyle/>
          <a:p>
            <a:r>
              <a:rPr lang="nb-NO" dirty="0"/>
              <a:t>Fra Brundtland rapport til FNs mål</a:t>
            </a:r>
          </a:p>
        </p:txBody>
      </p:sp>
      <p:sp>
        <p:nvSpPr>
          <p:cNvPr id="3" name="Content Placeholder 2">
            <a:extLst>
              <a:ext uri="{FF2B5EF4-FFF2-40B4-BE49-F238E27FC236}">
                <a16:creationId xmlns:a16="http://schemas.microsoft.com/office/drawing/2014/main" id="{B06CBA50-8994-4136-9F43-FC10432D4ABA}"/>
              </a:ext>
            </a:extLst>
          </p:cNvPr>
          <p:cNvSpPr>
            <a:spLocks noGrp="1"/>
          </p:cNvSpPr>
          <p:nvPr>
            <p:ph idx="1"/>
          </p:nvPr>
        </p:nvSpPr>
        <p:spPr/>
        <p:txBody>
          <a:bodyPr/>
          <a:lstStyle/>
          <a:p>
            <a:r>
              <a:rPr lang="nb-NO" dirty="0"/>
              <a:t>Video: Fra Brundtland to Millenium Goals</a:t>
            </a:r>
          </a:p>
          <a:p>
            <a:pPr marL="0" indent="0">
              <a:buNone/>
            </a:pPr>
            <a:r>
              <a:rPr lang="nb-NO" dirty="0">
                <a:hlinkClick r:id="rId2"/>
              </a:rPr>
              <a:t>https://www.youtube.com/watch?v=D5mzI9Kw4JM</a:t>
            </a:r>
            <a:endParaRPr lang="nb-NO" dirty="0"/>
          </a:p>
          <a:p>
            <a:endParaRPr lang="nb-NO" dirty="0"/>
          </a:p>
          <a:p>
            <a:pPr marL="0" indent="0">
              <a:buNone/>
            </a:pPr>
            <a:endParaRPr lang="nb-NO" dirty="0"/>
          </a:p>
        </p:txBody>
      </p:sp>
    </p:spTree>
    <p:extLst>
      <p:ext uri="{BB962C8B-B14F-4D97-AF65-F5344CB8AC3E}">
        <p14:creationId xmlns:p14="http://schemas.microsoft.com/office/powerpoint/2010/main" val="653386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E3402-40A7-952E-A470-464628EE00DD}"/>
              </a:ext>
            </a:extLst>
          </p:cNvPr>
          <p:cNvSpPr>
            <a:spLocks noGrp="1"/>
          </p:cNvSpPr>
          <p:nvPr>
            <p:ph type="title"/>
          </p:nvPr>
        </p:nvSpPr>
        <p:spPr>
          <a:xfrm>
            <a:off x="332058" y="274640"/>
            <a:ext cx="11403980" cy="615553"/>
          </a:xfrm>
        </p:spPr>
        <p:txBody>
          <a:bodyPr/>
          <a:lstStyle/>
          <a:p>
            <a:r>
              <a:rPr lang="nb-NO" sz="1600" dirty="0"/>
              <a:t>FNs </a:t>
            </a:r>
            <a:r>
              <a:rPr lang="nb-NO" sz="1600" dirty="0" err="1"/>
              <a:t>bærekraftsmål</a:t>
            </a:r>
            <a:r>
              <a:rPr lang="nb-NO" sz="1600" dirty="0"/>
              <a:t> er </a:t>
            </a:r>
            <a:r>
              <a:rPr lang="nb-NO" sz="1600" dirty="0">
                <a:highlight>
                  <a:srgbClr val="FFFF00"/>
                </a:highlight>
              </a:rPr>
              <a:t>verdens felles arbeidsplan </a:t>
            </a:r>
            <a:r>
              <a:rPr lang="nb-NO" sz="1600" dirty="0"/>
              <a:t>for å utrydde fattigdom, bekjempe ulikhet og stoppe klimaendringene innen 2030. </a:t>
            </a:r>
            <a:endParaRPr lang="en-US" sz="1600" dirty="0"/>
          </a:p>
        </p:txBody>
      </p:sp>
      <p:sp>
        <p:nvSpPr>
          <p:cNvPr id="3" name="Content Placeholder 2">
            <a:extLst>
              <a:ext uri="{FF2B5EF4-FFF2-40B4-BE49-F238E27FC236}">
                <a16:creationId xmlns:a16="http://schemas.microsoft.com/office/drawing/2014/main" id="{DD34D4D7-D675-AD17-CE22-382F4F7AB2AC}"/>
              </a:ext>
            </a:extLst>
          </p:cNvPr>
          <p:cNvSpPr>
            <a:spLocks noGrp="1"/>
          </p:cNvSpPr>
          <p:nvPr>
            <p:ph sz="half" idx="1"/>
          </p:nvPr>
        </p:nvSpPr>
        <p:spPr>
          <a:xfrm>
            <a:off x="332057" y="1600201"/>
            <a:ext cx="5384800" cy="4525963"/>
          </a:xfrm>
        </p:spPr>
        <p:txBody>
          <a:bodyPr>
            <a:normAutofit/>
          </a:bodyPr>
          <a:lstStyle/>
          <a:p>
            <a:r>
              <a:rPr lang="nb-NO" dirty="0"/>
              <a:t>FNs </a:t>
            </a:r>
            <a:r>
              <a:rPr lang="nb-NO" dirty="0" err="1"/>
              <a:t>bærekraftsmål</a:t>
            </a:r>
            <a:r>
              <a:rPr lang="nb-NO" dirty="0"/>
              <a:t> består av 17 mål og 169 delmål. Målene skal fungere som en felles global retning for land, næringsliv og sivilsamfunn. </a:t>
            </a:r>
          </a:p>
        </p:txBody>
      </p:sp>
      <p:pic>
        <p:nvPicPr>
          <p:cNvPr id="4" name="Picture 3">
            <a:extLst>
              <a:ext uri="{FF2B5EF4-FFF2-40B4-BE49-F238E27FC236}">
                <a16:creationId xmlns:a16="http://schemas.microsoft.com/office/drawing/2014/main" id="{50A17656-D06D-74FF-A836-6BD0A4260D78}"/>
              </a:ext>
            </a:extLst>
          </p:cNvPr>
          <p:cNvPicPr>
            <a:picLocks noChangeAspect="1"/>
          </p:cNvPicPr>
          <p:nvPr/>
        </p:nvPicPr>
        <p:blipFill>
          <a:blip r:embed="rId2"/>
          <a:stretch>
            <a:fillRect/>
          </a:stretch>
        </p:blipFill>
        <p:spPr>
          <a:xfrm>
            <a:off x="5920057" y="2402555"/>
            <a:ext cx="5384800" cy="2921255"/>
          </a:xfrm>
          <a:prstGeom prst="rect">
            <a:avLst/>
          </a:prstGeom>
          <a:noFill/>
        </p:spPr>
      </p:pic>
    </p:spTree>
    <p:extLst>
      <p:ext uri="{BB962C8B-B14F-4D97-AF65-F5344CB8AC3E}">
        <p14:creationId xmlns:p14="http://schemas.microsoft.com/office/powerpoint/2010/main" val="1898660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5610-9C5F-0EB6-66C0-60B0A5CCBEF8}"/>
              </a:ext>
            </a:extLst>
          </p:cNvPr>
          <p:cNvSpPr>
            <a:spLocks noGrp="1"/>
          </p:cNvSpPr>
          <p:nvPr>
            <p:ph type="title"/>
          </p:nvPr>
        </p:nvSpPr>
        <p:spPr/>
        <p:txBody>
          <a:bodyPr/>
          <a:lstStyle/>
          <a:p>
            <a:r>
              <a:rPr lang="nb-NO" dirty="0"/>
              <a:t>Vi prøver å se litt mere……..</a:t>
            </a:r>
          </a:p>
        </p:txBody>
      </p:sp>
      <p:sp>
        <p:nvSpPr>
          <p:cNvPr id="3" name="Content Placeholder 2">
            <a:extLst>
              <a:ext uri="{FF2B5EF4-FFF2-40B4-BE49-F238E27FC236}">
                <a16:creationId xmlns:a16="http://schemas.microsoft.com/office/drawing/2014/main" id="{10E262FA-7124-0531-F81F-4ACD7188361C}"/>
              </a:ext>
            </a:extLst>
          </p:cNvPr>
          <p:cNvSpPr>
            <a:spLocks noGrp="1"/>
          </p:cNvSpPr>
          <p:nvPr>
            <p:ph idx="1"/>
          </p:nvPr>
        </p:nvSpPr>
        <p:spPr/>
        <p:txBody>
          <a:bodyPr/>
          <a:lstStyle/>
          <a:p>
            <a:pPr marL="0" indent="0">
              <a:buNone/>
            </a:pPr>
            <a:endParaRPr lang="nb-NO" dirty="0"/>
          </a:p>
          <a:p>
            <a:endParaRPr lang="nb-NO" dirty="0"/>
          </a:p>
          <a:p>
            <a:r>
              <a:rPr lang="nb-NO" dirty="0"/>
              <a:t>Norge: </a:t>
            </a:r>
            <a:r>
              <a:rPr lang="nb-NO" dirty="0">
                <a:hlinkClick r:id="rId2"/>
              </a:rPr>
              <a:t>https://fn.no/om-fn/fns-baerekraftsmaal</a:t>
            </a:r>
            <a:endParaRPr lang="nb-NO" dirty="0"/>
          </a:p>
          <a:p>
            <a:endParaRPr lang="nb-NO" dirty="0"/>
          </a:p>
        </p:txBody>
      </p:sp>
    </p:spTree>
    <p:extLst>
      <p:ext uri="{BB962C8B-B14F-4D97-AF65-F5344CB8AC3E}">
        <p14:creationId xmlns:p14="http://schemas.microsoft.com/office/powerpoint/2010/main" val="3512650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5B93-FC53-4E84-9BFC-829E4D8101F9}"/>
              </a:ext>
            </a:extLst>
          </p:cNvPr>
          <p:cNvSpPr>
            <a:spLocks noGrp="1"/>
          </p:cNvSpPr>
          <p:nvPr>
            <p:ph type="title"/>
          </p:nvPr>
        </p:nvSpPr>
        <p:spPr/>
        <p:txBody>
          <a:bodyPr/>
          <a:lstStyle/>
          <a:p>
            <a:r>
              <a:rPr lang="nb-NO" dirty="0"/>
              <a:t>No. 1 – No </a:t>
            </a:r>
            <a:r>
              <a:rPr lang="nb-NO" dirty="0" err="1"/>
              <a:t>Poverty</a:t>
            </a:r>
            <a:r>
              <a:rPr lang="nb-NO" dirty="0"/>
              <a:t> </a:t>
            </a:r>
          </a:p>
        </p:txBody>
      </p:sp>
      <p:sp>
        <p:nvSpPr>
          <p:cNvPr id="3" name="Content Placeholder 2">
            <a:extLst>
              <a:ext uri="{FF2B5EF4-FFF2-40B4-BE49-F238E27FC236}">
                <a16:creationId xmlns:a16="http://schemas.microsoft.com/office/drawing/2014/main" id="{3C06259A-2A1F-492F-AD70-5FA1A9DD31C8}"/>
              </a:ext>
            </a:extLst>
          </p:cNvPr>
          <p:cNvSpPr>
            <a:spLocks noGrp="1"/>
          </p:cNvSpPr>
          <p:nvPr>
            <p:ph idx="1"/>
          </p:nvPr>
        </p:nvSpPr>
        <p:spPr/>
        <p:txBody>
          <a:bodyPr/>
          <a:lstStyle/>
          <a:p>
            <a:r>
              <a:rPr lang="en-US" sz="1200" dirty="0"/>
              <a:t>By 2030, reduce at least by half the proportion of men, women and children of all ages living in poverty in all its dimensions according to national definitions</a:t>
            </a:r>
          </a:p>
          <a:p>
            <a:endParaRPr lang="en-US" sz="1200" dirty="0"/>
          </a:p>
          <a:p>
            <a:r>
              <a:rPr lang="en-US" sz="1200" dirty="0"/>
              <a:t>Implement nationally appropriate social protection systems and measures for all, including floors, and by 2030 achieve substantial coverage of the poor and the vulnerable</a:t>
            </a:r>
          </a:p>
          <a:p>
            <a:endParaRPr lang="en-US" sz="1200" dirty="0"/>
          </a:p>
          <a:p>
            <a:r>
              <a:rPr lang="en-US" sz="1200" dirty="0"/>
              <a:t>By 2030, ensure that all men and women, in particular the poor and the vulnerable, have equal rights to economic resources, as well as access to basic services, ownership and control over land and other forms of property, inheritance, natural resources, appropriate new technology and financial services, including microfinance</a:t>
            </a:r>
          </a:p>
          <a:p>
            <a:endParaRPr lang="en-US" sz="1200" dirty="0"/>
          </a:p>
          <a:p>
            <a:r>
              <a:rPr lang="en-US" sz="1200" dirty="0"/>
              <a:t>By 2030, build the resilience of the poor and those in vulnerable situations and reduce their exposure and vulnerability to climate-related extreme events and other economic, social and environmental shocks and disasters</a:t>
            </a:r>
          </a:p>
          <a:p>
            <a:endParaRPr lang="en-US" sz="1200" dirty="0"/>
          </a:p>
          <a:p>
            <a:r>
              <a:rPr lang="en-US" sz="1200" dirty="0"/>
              <a:t>Ensure significant mobilization of resources from a variety of sources, including through enhanced development cooperation, in order to provide adequate and predictable means for developing countries, in particular least developed countries, to implement </a:t>
            </a:r>
            <a:r>
              <a:rPr lang="en-US" sz="1200" dirty="0" err="1"/>
              <a:t>programmes</a:t>
            </a:r>
            <a:r>
              <a:rPr lang="en-US" sz="1200" dirty="0"/>
              <a:t> and policies to end poverty in all its dimensions</a:t>
            </a:r>
          </a:p>
          <a:p>
            <a:endParaRPr lang="en-US" sz="1200" dirty="0"/>
          </a:p>
          <a:p>
            <a:r>
              <a:rPr lang="en-US" sz="1200" dirty="0"/>
              <a:t>Create sound policy frameworks at the national, regional and international levels, based on pro-poor and gender-sensitive development strategies, to support accelerated investment in poverty eradication actions</a:t>
            </a:r>
            <a:endParaRPr lang="nb-NO" sz="1200" dirty="0"/>
          </a:p>
        </p:txBody>
      </p:sp>
    </p:spTree>
    <p:extLst>
      <p:ext uri="{BB962C8B-B14F-4D97-AF65-F5344CB8AC3E}">
        <p14:creationId xmlns:p14="http://schemas.microsoft.com/office/powerpoint/2010/main" val="1624463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6CC2-8AEE-4811-BC56-D746D72BB3B4}"/>
              </a:ext>
            </a:extLst>
          </p:cNvPr>
          <p:cNvSpPr>
            <a:spLocks noGrp="1"/>
          </p:cNvSpPr>
          <p:nvPr>
            <p:ph type="title"/>
          </p:nvPr>
        </p:nvSpPr>
        <p:spPr>
          <a:xfrm>
            <a:off x="332058" y="274639"/>
            <a:ext cx="11403980" cy="861775"/>
          </a:xfrm>
        </p:spPr>
        <p:txBody>
          <a:bodyPr anchor="t">
            <a:normAutofit/>
          </a:bodyPr>
          <a:lstStyle/>
          <a:p>
            <a:r>
              <a:rPr lang="nb-NO" dirty="0"/>
              <a:t>No. 1 – No </a:t>
            </a:r>
            <a:r>
              <a:rPr lang="nb-NO" dirty="0" err="1"/>
              <a:t>Poverty</a:t>
            </a:r>
            <a:r>
              <a:rPr lang="nb-NO" dirty="0"/>
              <a:t> - Norway</a:t>
            </a:r>
          </a:p>
        </p:txBody>
      </p:sp>
      <p:sp>
        <p:nvSpPr>
          <p:cNvPr id="3" name="Content Placeholder 2">
            <a:extLst>
              <a:ext uri="{FF2B5EF4-FFF2-40B4-BE49-F238E27FC236}">
                <a16:creationId xmlns:a16="http://schemas.microsoft.com/office/drawing/2014/main" id="{EEA2EC1D-694C-45E1-B5A9-B942162A713E}"/>
              </a:ext>
            </a:extLst>
          </p:cNvPr>
          <p:cNvSpPr>
            <a:spLocks noGrp="1"/>
          </p:cNvSpPr>
          <p:nvPr>
            <p:ph sz="half" idx="1"/>
          </p:nvPr>
        </p:nvSpPr>
        <p:spPr>
          <a:xfrm>
            <a:off x="332057" y="1600201"/>
            <a:ext cx="5384800" cy="4525963"/>
          </a:xfrm>
        </p:spPr>
        <p:txBody>
          <a:bodyPr>
            <a:normAutofit lnSpcReduction="10000"/>
          </a:bodyPr>
          <a:lstStyle/>
          <a:p>
            <a:endParaRPr lang="nb-NO" dirty="0">
              <a:hlinkClick r:id="rId2"/>
            </a:endParaRPr>
          </a:p>
          <a:p>
            <a:r>
              <a:rPr lang="nb-NO" dirty="0">
                <a:hlinkClick r:id="rId2"/>
              </a:rPr>
              <a:t>https://www.ssb.no/sosiale-forhold-og-kriminalitet/levekar/statistikk/fattigdomsproblemer-levekarsundersokelsen</a:t>
            </a:r>
          </a:p>
        </p:txBody>
      </p:sp>
    </p:spTree>
    <p:extLst>
      <p:ext uri="{BB962C8B-B14F-4D97-AF65-F5344CB8AC3E}">
        <p14:creationId xmlns:p14="http://schemas.microsoft.com/office/powerpoint/2010/main" val="986506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9806-50F6-C3A5-4055-6E58285A0418}"/>
              </a:ext>
            </a:extLst>
          </p:cNvPr>
          <p:cNvSpPr>
            <a:spLocks noGrp="1"/>
          </p:cNvSpPr>
          <p:nvPr>
            <p:ph type="title"/>
          </p:nvPr>
        </p:nvSpPr>
        <p:spPr>
          <a:xfrm>
            <a:off x="401847" y="397785"/>
            <a:ext cx="11224996" cy="279180"/>
          </a:xfrm>
        </p:spPr>
        <p:txBody>
          <a:bodyPr/>
          <a:lstStyle/>
          <a:p>
            <a:r>
              <a:rPr lang="nb-NO" sz="1200" dirty="0"/>
              <a:t>s. 141</a:t>
            </a:r>
          </a:p>
        </p:txBody>
      </p:sp>
      <p:pic>
        <p:nvPicPr>
          <p:cNvPr id="5" name="Content Placeholder 4">
            <a:extLst>
              <a:ext uri="{FF2B5EF4-FFF2-40B4-BE49-F238E27FC236}">
                <a16:creationId xmlns:a16="http://schemas.microsoft.com/office/drawing/2014/main" id="{DB00788B-03CE-7677-852F-4DE5D475CDD4}"/>
              </a:ext>
            </a:extLst>
          </p:cNvPr>
          <p:cNvPicPr>
            <a:picLocks noGrp="1" noChangeAspect="1"/>
          </p:cNvPicPr>
          <p:nvPr>
            <p:ph idx="1"/>
          </p:nvPr>
        </p:nvPicPr>
        <p:blipFill>
          <a:blip r:embed="rId2"/>
          <a:stretch>
            <a:fillRect/>
          </a:stretch>
        </p:blipFill>
        <p:spPr>
          <a:xfrm>
            <a:off x="1891613" y="1346200"/>
            <a:ext cx="8245793" cy="4819651"/>
          </a:xfrm>
        </p:spPr>
      </p:pic>
    </p:spTree>
    <p:extLst>
      <p:ext uri="{BB962C8B-B14F-4D97-AF65-F5344CB8AC3E}">
        <p14:creationId xmlns:p14="http://schemas.microsoft.com/office/powerpoint/2010/main" val="20892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8AA3B-1D7E-5A2F-EFC6-AC2FC02A0078}"/>
              </a:ext>
            </a:extLst>
          </p:cNvPr>
          <p:cNvSpPr>
            <a:spLocks noGrp="1"/>
          </p:cNvSpPr>
          <p:nvPr>
            <p:ph type="body" sz="quarter" idx="13"/>
          </p:nvPr>
        </p:nvSpPr>
        <p:spPr/>
        <p:txBody>
          <a:bodyPr/>
          <a:lstStyle/>
          <a:p>
            <a:r>
              <a:rPr lang="nb-NO" dirty="0"/>
              <a:t>Tilbakemelding fra dere</a:t>
            </a:r>
          </a:p>
        </p:txBody>
      </p:sp>
      <p:sp>
        <p:nvSpPr>
          <p:cNvPr id="3" name="Text Placeholder 2">
            <a:extLst>
              <a:ext uri="{FF2B5EF4-FFF2-40B4-BE49-F238E27FC236}">
                <a16:creationId xmlns:a16="http://schemas.microsoft.com/office/drawing/2014/main" id="{7259FA81-28CC-A9A3-B05F-2063F91707BE}"/>
              </a:ext>
            </a:extLst>
          </p:cNvPr>
          <p:cNvSpPr>
            <a:spLocks noGrp="1"/>
          </p:cNvSpPr>
          <p:nvPr>
            <p:ph type="body" sz="quarter" idx="14"/>
          </p:nvPr>
        </p:nvSpPr>
        <p:spPr/>
        <p:txBody>
          <a:bodyPr/>
          <a:lstStyle/>
          <a:p>
            <a:r>
              <a:rPr lang="nb-NO" dirty="0"/>
              <a:t>Hvorfor deltar jeg ikke i øvingstimen, eller hvorfor liker jeg øvingstimen?</a:t>
            </a:r>
          </a:p>
          <a:p>
            <a:pPr lvl="0"/>
            <a:r>
              <a:rPr lang="nb-NO" dirty="0"/>
              <a:t>50 % er positive og liker øvingstimene.</a:t>
            </a:r>
          </a:p>
          <a:p>
            <a:pPr lvl="0"/>
            <a:r>
              <a:rPr lang="nb-NO" dirty="0"/>
              <a:t>20 % har ikke tid å bli 3 timer. </a:t>
            </a:r>
          </a:p>
          <a:p>
            <a:pPr lvl="0"/>
            <a:r>
              <a:rPr lang="nb-NO" dirty="0"/>
              <a:t>30 % synes det er vanskelig å bli delt inn i grupper. De opplever det som ubehagelig og har utfordringer med å snakke med andre.</a:t>
            </a:r>
          </a:p>
          <a:p>
            <a:endParaRPr lang="nb-NO" dirty="0"/>
          </a:p>
        </p:txBody>
      </p:sp>
    </p:spTree>
    <p:extLst>
      <p:ext uri="{BB962C8B-B14F-4D97-AF65-F5344CB8AC3E}">
        <p14:creationId xmlns:p14="http://schemas.microsoft.com/office/powerpoint/2010/main" val="2215460153"/>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15994" y="133336"/>
            <a:ext cx="8529279" cy="6116001"/>
          </a:xfrm>
          <a:prstGeom prst="rect">
            <a:avLst/>
          </a:prstGeom>
        </p:spPr>
      </p:pic>
      <p:sp>
        <p:nvSpPr>
          <p:cNvPr id="5" name="TextBox 4"/>
          <p:cNvSpPr txBox="1"/>
          <p:nvPr/>
        </p:nvSpPr>
        <p:spPr>
          <a:xfrm>
            <a:off x="321081" y="5521529"/>
            <a:ext cx="1494912" cy="707886"/>
          </a:xfrm>
          <a:prstGeom prst="rect">
            <a:avLst/>
          </a:prstGeom>
          <a:noFill/>
        </p:spPr>
        <p:txBody>
          <a:bodyPr wrap="square" rtlCol="0">
            <a:spAutoFit/>
          </a:bodyPr>
          <a:lstStyle/>
          <a:p>
            <a:r>
              <a:rPr lang="nb-NO" sz="1000" dirty="0"/>
              <a:t>https://www.sciencedirect.com/science/article/pii/S1472811717300848</a:t>
            </a:r>
          </a:p>
        </p:txBody>
      </p:sp>
    </p:spTree>
    <p:extLst>
      <p:ext uri="{BB962C8B-B14F-4D97-AF65-F5344CB8AC3E}">
        <p14:creationId xmlns:p14="http://schemas.microsoft.com/office/powerpoint/2010/main" val="302462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4E6E-01F2-FD52-8D0C-555E0CB21F02}"/>
              </a:ext>
            </a:extLst>
          </p:cNvPr>
          <p:cNvSpPr>
            <a:spLocks noGrp="1"/>
          </p:cNvSpPr>
          <p:nvPr>
            <p:ph type="title"/>
          </p:nvPr>
        </p:nvSpPr>
        <p:spPr/>
        <p:txBody>
          <a:bodyPr/>
          <a:lstStyle/>
          <a:p>
            <a:endParaRPr lang="nb-NO"/>
          </a:p>
        </p:txBody>
      </p:sp>
      <p:pic>
        <p:nvPicPr>
          <p:cNvPr id="5" name="Content Placeholder 4">
            <a:extLst>
              <a:ext uri="{FF2B5EF4-FFF2-40B4-BE49-F238E27FC236}">
                <a16:creationId xmlns:a16="http://schemas.microsoft.com/office/drawing/2014/main" id="{4F9219AB-B916-3CD8-72EC-90BC475B4908}"/>
              </a:ext>
            </a:extLst>
          </p:cNvPr>
          <p:cNvPicPr>
            <a:picLocks noGrp="1" noChangeAspect="1"/>
          </p:cNvPicPr>
          <p:nvPr>
            <p:ph idx="1"/>
          </p:nvPr>
        </p:nvPicPr>
        <p:blipFill>
          <a:blip r:embed="rId2"/>
          <a:stretch>
            <a:fillRect/>
          </a:stretch>
        </p:blipFill>
        <p:spPr>
          <a:xfrm>
            <a:off x="401847" y="1310999"/>
            <a:ext cx="6142589" cy="4819651"/>
          </a:xfrm>
        </p:spPr>
      </p:pic>
    </p:spTree>
    <p:extLst>
      <p:ext uri="{BB962C8B-B14F-4D97-AF65-F5344CB8AC3E}">
        <p14:creationId xmlns:p14="http://schemas.microsoft.com/office/powerpoint/2010/main" val="239965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B83F5-591E-44F0-A7B5-8B5A0830340E}"/>
              </a:ext>
            </a:extLst>
          </p:cNvPr>
          <p:cNvSpPr>
            <a:spLocks noGrp="1"/>
          </p:cNvSpPr>
          <p:nvPr>
            <p:ph idx="1"/>
          </p:nvPr>
        </p:nvSpPr>
        <p:spPr/>
        <p:txBody>
          <a:bodyPr/>
          <a:lstStyle/>
          <a:p>
            <a:r>
              <a:rPr lang="nb-NO" dirty="0"/>
              <a:t>Dere kan lese mere om FNs mål:</a:t>
            </a:r>
          </a:p>
          <a:p>
            <a:r>
              <a:rPr lang="nb-NO" dirty="0">
                <a:hlinkClick r:id="rId2"/>
              </a:rPr>
              <a:t>https://www.undp.org/content/undp/en/home/sustainable-development-goals.html</a:t>
            </a:r>
            <a:endParaRPr lang="nb-NO" dirty="0"/>
          </a:p>
          <a:p>
            <a:endParaRPr lang="nb-NO" dirty="0"/>
          </a:p>
        </p:txBody>
      </p:sp>
    </p:spTree>
    <p:extLst>
      <p:ext uri="{BB962C8B-B14F-4D97-AF65-F5344CB8AC3E}">
        <p14:creationId xmlns:p14="http://schemas.microsoft.com/office/powerpoint/2010/main" val="1431365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E4F2-4360-4E44-B5A3-FCAFCA20A026}"/>
              </a:ext>
            </a:extLst>
          </p:cNvPr>
          <p:cNvSpPr>
            <a:spLocks noGrp="1"/>
          </p:cNvSpPr>
          <p:nvPr>
            <p:ph type="title"/>
          </p:nvPr>
        </p:nvSpPr>
        <p:spPr/>
        <p:txBody>
          <a:bodyPr/>
          <a:lstStyle/>
          <a:p>
            <a:r>
              <a:rPr lang="nb-NO" dirty="0"/>
              <a:t>Unge generasjoner</a:t>
            </a:r>
          </a:p>
        </p:txBody>
      </p:sp>
      <p:sp>
        <p:nvSpPr>
          <p:cNvPr id="3" name="Content Placeholder 2">
            <a:extLst>
              <a:ext uri="{FF2B5EF4-FFF2-40B4-BE49-F238E27FC236}">
                <a16:creationId xmlns:a16="http://schemas.microsoft.com/office/drawing/2014/main" id="{266919F2-930F-4E43-B3B1-26BE8595775B}"/>
              </a:ext>
            </a:extLst>
          </p:cNvPr>
          <p:cNvSpPr>
            <a:spLocks noGrp="1"/>
          </p:cNvSpPr>
          <p:nvPr>
            <p:ph idx="1"/>
          </p:nvPr>
        </p:nvSpPr>
        <p:spPr/>
        <p:txBody>
          <a:bodyPr/>
          <a:lstStyle/>
          <a:p>
            <a:r>
              <a:rPr lang="nb-NO" dirty="0"/>
              <a:t>1992 Rio konferanse:  </a:t>
            </a:r>
            <a:r>
              <a:rPr lang="nb-NO" dirty="0">
                <a:latin typeface="Roboto"/>
              </a:rPr>
              <a:t>Severn </a:t>
            </a:r>
            <a:r>
              <a:rPr lang="nb-NO" dirty="0" err="1">
                <a:latin typeface="Roboto"/>
              </a:rPr>
              <a:t>Cullis</a:t>
            </a:r>
            <a:r>
              <a:rPr lang="nb-NO" dirty="0">
                <a:latin typeface="Roboto"/>
              </a:rPr>
              <a:t>-Suzuki (12 år)</a:t>
            </a:r>
          </a:p>
          <a:p>
            <a:pPr marL="0" indent="0">
              <a:buNone/>
            </a:pPr>
            <a:r>
              <a:rPr lang="nb-NO" dirty="0">
                <a:latin typeface="Roboto"/>
              </a:rPr>
              <a:t>        </a:t>
            </a:r>
            <a:r>
              <a:rPr lang="nb-NO" dirty="0">
                <a:hlinkClick r:id="rId2"/>
              </a:rPr>
              <a:t>https://www.youtube.com/watch?v=kCF0Yxkj9ws</a:t>
            </a:r>
            <a:endParaRPr lang="nb-NO" dirty="0"/>
          </a:p>
          <a:p>
            <a:pPr marL="0" indent="0">
              <a:buNone/>
            </a:pPr>
            <a:endParaRPr lang="nb-NO" dirty="0"/>
          </a:p>
          <a:p>
            <a:pPr marL="0" indent="0">
              <a:buNone/>
            </a:pPr>
            <a:r>
              <a:rPr lang="nb-NO" dirty="0" err="1"/>
              <a:t>Now</a:t>
            </a:r>
            <a:r>
              <a:rPr lang="nb-NO" dirty="0"/>
              <a:t>: </a:t>
            </a:r>
            <a:r>
              <a:rPr lang="nb-NO" dirty="0">
                <a:hlinkClick r:id="rId3"/>
              </a:rPr>
              <a:t>https://severncullissuzuki.com/</a:t>
            </a:r>
            <a:endParaRPr lang="nb-NO" dirty="0"/>
          </a:p>
          <a:p>
            <a:pPr marL="0" indent="0">
              <a:buNone/>
            </a:pPr>
            <a:endParaRPr lang="nb-NO" dirty="0"/>
          </a:p>
          <a:p>
            <a:r>
              <a:rPr lang="nb-NO" dirty="0"/>
              <a:t>2019 New York: </a:t>
            </a:r>
            <a:r>
              <a:rPr lang="nb-NO" dirty="0">
                <a:latin typeface="Roboto"/>
              </a:rPr>
              <a:t>Greta </a:t>
            </a:r>
            <a:r>
              <a:rPr lang="nb-NO" dirty="0" err="1">
                <a:latin typeface="Roboto"/>
              </a:rPr>
              <a:t>Thunberg</a:t>
            </a:r>
            <a:r>
              <a:rPr lang="nb-NO" dirty="0">
                <a:latin typeface="Roboto"/>
              </a:rPr>
              <a:t> (16 år)</a:t>
            </a:r>
            <a:endParaRPr lang="nb-NO" dirty="0"/>
          </a:p>
          <a:p>
            <a:pPr marL="0" indent="0">
              <a:buNone/>
            </a:pPr>
            <a:r>
              <a:rPr lang="nb-NO" dirty="0">
                <a:hlinkClick r:id="rId4"/>
              </a:rPr>
              <a:t>https://www.youtube.com/watch?v=KAJsdgTPJpU</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207540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85E3-C6D9-142D-32E3-9D3CAFCC02A1}"/>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7929F8E0-DEE2-432B-AF6D-AF698E21F15A}"/>
              </a:ext>
            </a:extLst>
          </p:cNvPr>
          <p:cNvSpPr>
            <a:spLocks noGrp="1"/>
          </p:cNvSpPr>
          <p:nvPr>
            <p:ph idx="1"/>
          </p:nvPr>
        </p:nvSpPr>
        <p:spPr/>
        <p:txBody>
          <a:bodyPr/>
          <a:lstStyle/>
          <a:p>
            <a:r>
              <a:rPr lang="nb-NO" dirty="0"/>
              <a:t>Tenk alene i 3 minutter og skriv notater. </a:t>
            </a:r>
          </a:p>
          <a:p>
            <a:r>
              <a:rPr lang="nb-NO" dirty="0"/>
              <a:t>Del deretter tankene dine i 3 minutter med en som sitter ved siden av deg.</a:t>
            </a:r>
          </a:p>
          <a:p>
            <a:pPr marL="0" indent="0">
              <a:buNone/>
            </a:pPr>
            <a:endParaRPr lang="nb-NO" dirty="0"/>
          </a:p>
        </p:txBody>
      </p:sp>
    </p:spTree>
    <p:extLst>
      <p:ext uri="{BB962C8B-B14F-4D97-AF65-F5344CB8AC3E}">
        <p14:creationId xmlns:p14="http://schemas.microsoft.com/office/powerpoint/2010/main" val="3547779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65A1-027B-6D9B-1F7F-86503E984DA3}"/>
              </a:ext>
            </a:extLst>
          </p:cNvPr>
          <p:cNvSpPr>
            <a:spLocks noGrp="1"/>
          </p:cNvSpPr>
          <p:nvPr>
            <p:ph type="title"/>
          </p:nvPr>
        </p:nvSpPr>
        <p:spPr/>
        <p:txBody>
          <a:bodyPr/>
          <a:lstStyle/>
          <a:p>
            <a:r>
              <a:rPr lang="nb-NO" dirty="0"/>
              <a:t>Norske bedrifter……….</a:t>
            </a:r>
          </a:p>
        </p:txBody>
      </p:sp>
      <p:sp>
        <p:nvSpPr>
          <p:cNvPr id="3" name="Content Placeholder 2">
            <a:extLst>
              <a:ext uri="{FF2B5EF4-FFF2-40B4-BE49-F238E27FC236}">
                <a16:creationId xmlns:a16="http://schemas.microsoft.com/office/drawing/2014/main" id="{A1EBB270-42DB-22F1-F8FE-6C93096F993D}"/>
              </a:ext>
            </a:extLst>
          </p:cNvPr>
          <p:cNvSpPr>
            <a:spLocks noGrp="1"/>
          </p:cNvSpPr>
          <p:nvPr>
            <p:ph idx="1"/>
          </p:nvPr>
        </p:nvSpPr>
        <p:spPr/>
        <p:txBody>
          <a:bodyPr/>
          <a:lstStyle/>
          <a:p>
            <a:r>
              <a:rPr lang="nb-NO" dirty="0"/>
              <a:t>TINE, </a:t>
            </a:r>
            <a:r>
              <a:rPr lang="nb-NO" dirty="0" err="1"/>
              <a:t>Equinor</a:t>
            </a:r>
            <a:endParaRPr lang="nb-NO" dirty="0"/>
          </a:p>
          <a:p>
            <a:r>
              <a:rPr lang="nb-NO" dirty="0"/>
              <a:t>Prøv å tenke hvilken FNs mål de skal velge og begrunn hvorfor. </a:t>
            </a:r>
          </a:p>
          <a:p>
            <a:r>
              <a:rPr lang="nb-NO" dirty="0"/>
              <a:t>Drøft din resultat. </a:t>
            </a:r>
          </a:p>
          <a:p>
            <a:r>
              <a:rPr lang="nb-NO" dirty="0"/>
              <a:t>Etterpå ta en titt på rapporten fra organisasjon. Har du valgt samme målene?</a:t>
            </a:r>
          </a:p>
          <a:p>
            <a:endParaRPr lang="nb-NO" dirty="0"/>
          </a:p>
        </p:txBody>
      </p:sp>
    </p:spTree>
    <p:extLst>
      <p:ext uri="{BB962C8B-B14F-4D97-AF65-F5344CB8AC3E}">
        <p14:creationId xmlns:p14="http://schemas.microsoft.com/office/powerpoint/2010/main" val="310911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squares with white text&#10;&#10;Description automatically generated">
            <a:extLst>
              <a:ext uri="{FF2B5EF4-FFF2-40B4-BE49-F238E27FC236}">
                <a16:creationId xmlns:a16="http://schemas.microsoft.com/office/drawing/2014/main" id="{AED2C4B2-4EA4-6664-5660-EF3BB8F251DA}"/>
              </a:ext>
            </a:extLst>
          </p:cNvPr>
          <p:cNvPicPr>
            <a:picLocks noGrp="1" noChangeAspect="1"/>
          </p:cNvPicPr>
          <p:nvPr>
            <p:ph idx="1"/>
          </p:nvPr>
        </p:nvPicPr>
        <p:blipFill>
          <a:blip r:embed="rId2"/>
          <a:stretch>
            <a:fillRect/>
          </a:stretch>
        </p:blipFill>
        <p:spPr>
          <a:xfrm>
            <a:off x="730251" y="140838"/>
            <a:ext cx="11341100" cy="6095841"/>
          </a:xfrm>
          <a:noFill/>
        </p:spPr>
      </p:pic>
    </p:spTree>
    <p:extLst>
      <p:ext uri="{BB962C8B-B14F-4D97-AF65-F5344CB8AC3E}">
        <p14:creationId xmlns:p14="http://schemas.microsoft.com/office/powerpoint/2010/main" val="1004100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74C0-F36E-7B4F-11E8-3604EB777FEF}"/>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7F8508BC-FE1F-4838-AB3E-D3CF23520D14}"/>
              </a:ext>
            </a:extLst>
          </p:cNvPr>
          <p:cNvSpPr>
            <a:spLocks noGrp="1"/>
          </p:cNvSpPr>
          <p:nvPr>
            <p:ph idx="1"/>
          </p:nvPr>
        </p:nvSpPr>
        <p:spPr/>
        <p:txBody>
          <a:bodyPr/>
          <a:lstStyle/>
          <a:p>
            <a:r>
              <a:rPr lang="nb-NO" dirty="0"/>
              <a:t>Tine: </a:t>
            </a:r>
            <a:r>
              <a:rPr lang="nb-NO" dirty="0">
                <a:hlinkClick r:id="rId2"/>
              </a:rPr>
              <a:t>https://www.tine.no/b%C3%A6rekraft/fns-b%C3%A6rekraftm%C3%A5l-der-tine-kan-bidra-mest</a:t>
            </a:r>
            <a:endParaRPr lang="nb-NO" dirty="0"/>
          </a:p>
          <a:p>
            <a:endParaRPr lang="nb-NO" b="1" dirty="0"/>
          </a:p>
          <a:p>
            <a:r>
              <a:rPr lang="nb-NO" b="1" dirty="0" err="1"/>
              <a:t>Equinor</a:t>
            </a:r>
            <a:r>
              <a:rPr lang="nb-NO" b="1" dirty="0"/>
              <a:t>: </a:t>
            </a:r>
            <a:r>
              <a:rPr lang="nb-NO" b="1" dirty="0">
                <a:hlinkClick r:id="rId3"/>
              </a:rPr>
              <a:t>https://www.equinor.com/no/baerekraft/var-tilnaerming</a:t>
            </a:r>
            <a:endParaRPr lang="nb-NO" b="1" dirty="0"/>
          </a:p>
          <a:p>
            <a:endParaRPr lang="nb-NO" b="1" dirty="0"/>
          </a:p>
          <a:p>
            <a:endParaRPr lang="nb-NO" b="1" dirty="0"/>
          </a:p>
          <a:p>
            <a:endParaRPr lang="nb-NO" b="1" dirty="0"/>
          </a:p>
          <a:p>
            <a:endParaRPr lang="nb-NO" dirty="0"/>
          </a:p>
        </p:txBody>
      </p:sp>
    </p:spTree>
    <p:extLst>
      <p:ext uri="{BB962C8B-B14F-4D97-AF65-F5344CB8AC3E}">
        <p14:creationId xmlns:p14="http://schemas.microsoft.com/office/powerpoint/2010/main" val="3884545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98B6FB78-D64E-39D7-5D52-021607D2C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14CB3-D3A8-3158-EC42-0793DC7B7866}"/>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F240B6B5-FD30-FC17-C674-B6465284F58E}"/>
              </a:ext>
            </a:extLst>
          </p:cNvPr>
          <p:cNvSpPr>
            <a:spLocks noGrp="1"/>
          </p:cNvSpPr>
          <p:nvPr>
            <p:ph idx="1"/>
          </p:nvPr>
        </p:nvSpPr>
        <p:spPr/>
        <p:txBody>
          <a:bodyPr/>
          <a:lstStyle/>
          <a:p>
            <a:r>
              <a:rPr lang="nb-NO" dirty="0"/>
              <a:t>Hva vet du om FN (De forente nasjoner) og de 17 </a:t>
            </a:r>
            <a:r>
              <a:rPr lang="nb-NO" dirty="0" err="1"/>
              <a:t>bærekraftsmålene</a:t>
            </a:r>
            <a:r>
              <a:rPr lang="nb-NO" dirty="0"/>
              <a:t>?</a:t>
            </a:r>
          </a:p>
          <a:p>
            <a:pPr marL="0" indent="0">
              <a:buNone/>
            </a:pPr>
            <a:endParaRPr lang="nb-NO" dirty="0"/>
          </a:p>
          <a:p>
            <a:r>
              <a:rPr lang="nb-NO" dirty="0"/>
              <a:t>Tenk alene i 3 minutter og skriv notater. </a:t>
            </a:r>
          </a:p>
          <a:p>
            <a:r>
              <a:rPr lang="nb-NO" dirty="0"/>
              <a:t>Del deretter tankene dine i 3 minutter med en som sitter ved siden av deg.</a:t>
            </a:r>
          </a:p>
          <a:p>
            <a:endParaRPr lang="nb-NO" dirty="0"/>
          </a:p>
          <a:p>
            <a:endParaRPr lang="nb-NO" dirty="0"/>
          </a:p>
          <a:p>
            <a:endParaRPr lang="nb-NO" dirty="0"/>
          </a:p>
        </p:txBody>
      </p:sp>
    </p:spTree>
    <p:extLst>
      <p:ext uri="{BB962C8B-B14F-4D97-AF65-F5344CB8AC3E}">
        <p14:creationId xmlns:p14="http://schemas.microsoft.com/office/powerpoint/2010/main" val="376647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AFE39-9AD9-CC2C-5D25-09B7E84C5531}"/>
              </a:ext>
            </a:extLst>
          </p:cNvPr>
          <p:cNvSpPr>
            <a:spLocks noGrp="1"/>
          </p:cNvSpPr>
          <p:nvPr>
            <p:ph type="body" sz="quarter" idx="13"/>
          </p:nvPr>
        </p:nvSpPr>
        <p:spPr/>
        <p:txBody>
          <a:bodyPr/>
          <a:lstStyle/>
          <a:p>
            <a:r>
              <a:rPr lang="nb-NO" dirty="0"/>
              <a:t>Menti.com</a:t>
            </a:r>
          </a:p>
        </p:txBody>
      </p:sp>
      <p:sp>
        <p:nvSpPr>
          <p:cNvPr id="3" name="Text Placeholder 2">
            <a:extLst>
              <a:ext uri="{FF2B5EF4-FFF2-40B4-BE49-F238E27FC236}">
                <a16:creationId xmlns:a16="http://schemas.microsoft.com/office/drawing/2014/main" id="{F95C06D7-5FA4-D3EC-B320-933373F9E826}"/>
              </a:ext>
            </a:extLst>
          </p:cNvPr>
          <p:cNvSpPr>
            <a:spLocks noGrp="1"/>
          </p:cNvSpPr>
          <p:nvPr>
            <p:ph type="body" sz="quarter" idx="14"/>
          </p:nvPr>
        </p:nvSpPr>
        <p:spPr/>
        <p:txBody>
          <a:bodyPr/>
          <a:lstStyle/>
          <a:p>
            <a:r>
              <a:rPr lang="nb-NO" dirty="0"/>
              <a:t>Hvordan kan vi etablere trygghet som gjør det mulig å snakke åpent sammen og lære av flere enn dem man kjenner fra før?</a:t>
            </a:r>
          </a:p>
          <a:p>
            <a:endParaRPr lang="nb-NO" dirty="0"/>
          </a:p>
        </p:txBody>
      </p:sp>
      <p:pic>
        <p:nvPicPr>
          <p:cNvPr id="6" name="Picture 5">
            <a:extLst>
              <a:ext uri="{FF2B5EF4-FFF2-40B4-BE49-F238E27FC236}">
                <a16:creationId xmlns:a16="http://schemas.microsoft.com/office/drawing/2014/main" id="{4246168B-E17C-2413-CE1D-AF450E8672DB}"/>
              </a:ext>
            </a:extLst>
          </p:cNvPr>
          <p:cNvPicPr>
            <a:picLocks noChangeAspect="1"/>
          </p:cNvPicPr>
          <p:nvPr/>
        </p:nvPicPr>
        <p:blipFill>
          <a:blip r:embed="rId2"/>
          <a:stretch>
            <a:fillRect/>
          </a:stretch>
        </p:blipFill>
        <p:spPr>
          <a:xfrm>
            <a:off x="7010400" y="2682108"/>
            <a:ext cx="3725046" cy="3608918"/>
          </a:xfrm>
          <a:prstGeom prst="rect">
            <a:avLst/>
          </a:prstGeom>
        </p:spPr>
      </p:pic>
    </p:spTree>
    <p:extLst>
      <p:ext uri="{BB962C8B-B14F-4D97-AF65-F5344CB8AC3E}">
        <p14:creationId xmlns:p14="http://schemas.microsoft.com/office/powerpoint/2010/main" val="266529293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9C4C0-41B7-F920-8A41-4878C2B3F732}"/>
              </a:ext>
            </a:extLst>
          </p:cNvPr>
          <p:cNvSpPr>
            <a:spLocks noGrp="1"/>
          </p:cNvSpPr>
          <p:nvPr>
            <p:ph type="body" sz="quarter" idx="13"/>
          </p:nvPr>
        </p:nvSpPr>
        <p:spPr/>
        <p:txBody>
          <a:bodyPr/>
          <a:lstStyle/>
          <a:p>
            <a:r>
              <a:rPr lang="nb-NO" dirty="0"/>
              <a:t>Menti.com</a:t>
            </a:r>
          </a:p>
        </p:txBody>
      </p:sp>
      <p:sp>
        <p:nvSpPr>
          <p:cNvPr id="3" name="Text Placeholder 2">
            <a:extLst>
              <a:ext uri="{FF2B5EF4-FFF2-40B4-BE49-F238E27FC236}">
                <a16:creationId xmlns:a16="http://schemas.microsoft.com/office/drawing/2014/main" id="{86C00DFA-DCD0-2AD6-D153-C2DB05045476}"/>
              </a:ext>
            </a:extLst>
          </p:cNvPr>
          <p:cNvSpPr>
            <a:spLocks noGrp="1"/>
          </p:cNvSpPr>
          <p:nvPr>
            <p:ph type="body" sz="quarter" idx="14"/>
          </p:nvPr>
        </p:nvSpPr>
        <p:spPr/>
        <p:txBody>
          <a:bodyPr/>
          <a:lstStyle/>
          <a:p>
            <a:r>
              <a:rPr lang="nb-NO" dirty="0"/>
              <a:t>Ser du noen fordel for jobben din senere i å øve på å diskutere med andre i trygge rammer på skolen?</a:t>
            </a:r>
          </a:p>
          <a:p>
            <a:pPr marL="0" indent="0">
              <a:buNone/>
            </a:pPr>
            <a:endParaRPr lang="nb-NO" dirty="0"/>
          </a:p>
        </p:txBody>
      </p:sp>
      <p:pic>
        <p:nvPicPr>
          <p:cNvPr id="6" name="Picture 5">
            <a:extLst>
              <a:ext uri="{FF2B5EF4-FFF2-40B4-BE49-F238E27FC236}">
                <a16:creationId xmlns:a16="http://schemas.microsoft.com/office/drawing/2014/main" id="{F5DFC313-040D-C23D-019F-59203C0E27A0}"/>
              </a:ext>
            </a:extLst>
          </p:cNvPr>
          <p:cNvPicPr>
            <a:picLocks noChangeAspect="1"/>
          </p:cNvPicPr>
          <p:nvPr/>
        </p:nvPicPr>
        <p:blipFill>
          <a:blip r:embed="rId2"/>
          <a:stretch>
            <a:fillRect/>
          </a:stretch>
        </p:blipFill>
        <p:spPr>
          <a:xfrm>
            <a:off x="7294880" y="2732908"/>
            <a:ext cx="3603126" cy="3490799"/>
          </a:xfrm>
          <a:prstGeom prst="rect">
            <a:avLst/>
          </a:prstGeom>
        </p:spPr>
      </p:pic>
    </p:spTree>
    <p:extLst>
      <p:ext uri="{BB962C8B-B14F-4D97-AF65-F5344CB8AC3E}">
        <p14:creationId xmlns:p14="http://schemas.microsoft.com/office/powerpoint/2010/main" val="421770583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06B91-3373-33B8-6042-2CD0C10D5710}"/>
              </a:ext>
            </a:extLst>
          </p:cNvPr>
          <p:cNvSpPr>
            <a:spLocks noGrp="1"/>
          </p:cNvSpPr>
          <p:nvPr>
            <p:ph type="body" sz="quarter" idx="13"/>
          </p:nvPr>
        </p:nvSpPr>
        <p:spPr/>
        <p:txBody>
          <a:bodyPr/>
          <a:lstStyle/>
          <a:p>
            <a:r>
              <a:rPr lang="nb-NO" dirty="0"/>
              <a:t>Tema</a:t>
            </a:r>
          </a:p>
        </p:txBody>
      </p:sp>
      <p:sp>
        <p:nvSpPr>
          <p:cNvPr id="3" name="Text Placeholder 2">
            <a:extLst>
              <a:ext uri="{FF2B5EF4-FFF2-40B4-BE49-F238E27FC236}">
                <a16:creationId xmlns:a16="http://schemas.microsoft.com/office/drawing/2014/main" id="{147380EB-FC8F-2459-29F2-59176B66C627}"/>
              </a:ext>
            </a:extLst>
          </p:cNvPr>
          <p:cNvSpPr>
            <a:spLocks noGrp="1"/>
          </p:cNvSpPr>
          <p:nvPr>
            <p:ph type="body" sz="quarter" idx="14"/>
          </p:nvPr>
        </p:nvSpPr>
        <p:spPr/>
        <p:txBody>
          <a:bodyPr/>
          <a:lstStyle/>
          <a:p>
            <a:r>
              <a:rPr lang="nb-NO" dirty="0"/>
              <a:t>Stakeholder </a:t>
            </a:r>
            <a:r>
              <a:rPr lang="nb-NO" dirty="0" err="1"/>
              <a:t>theory</a:t>
            </a:r>
            <a:r>
              <a:rPr lang="nb-NO" dirty="0"/>
              <a:t> – interessenter</a:t>
            </a:r>
          </a:p>
          <a:p>
            <a:endParaRPr lang="nb-NO" dirty="0"/>
          </a:p>
        </p:txBody>
      </p:sp>
    </p:spTree>
    <p:extLst>
      <p:ext uri="{BB962C8B-B14F-4D97-AF65-F5344CB8AC3E}">
        <p14:creationId xmlns:p14="http://schemas.microsoft.com/office/powerpoint/2010/main" val="87443557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21A4-BB6F-48D1-A7FC-BABD8AF31A16}"/>
              </a:ext>
            </a:extLst>
          </p:cNvPr>
          <p:cNvSpPr>
            <a:spLocks noGrp="1"/>
          </p:cNvSpPr>
          <p:nvPr>
            <p:ph type="title"/>
          </p:nvPr>
        </p:nvSpPr>
        <p:spPr>
          <a:xfrm>
            <a:off x="401847" y="397785"/>
            <a:ext cx="11224996" cy="833178"/>
          </a:xfrm>
        </p:spPr>
        <p:txBody>
          <a:bodyPr/>
          <a:lstStyle/>
          <a:p>
            <a:r>
              <a:rPr lang="nb-NO" dirty="0"/>
              <a:t>Primære og sekundære interessenter</a:t>
            </a:r>
          </a:p>
        </p:txBody>
      </p:sp>
      <p:sp>
        <p:nvSpPr>
          <p:cNvPr id="3" name="Content Placeholder 2">
            <a:extLst>
              <a:ext uri="{FF2B5EF4-FFF2-40B4-BE49-F238E27FC236}">
                <a16:creationId xmlns:a16="http://schemas.microsoft.com/office/drawing/2014/main" id="{2371BEB4-F8FD-4549-8CA4-4B7E96234436}"/>
              </a:ext>
            </a:extLst>
          </p:cNvPr>
          <p:cNvSpPr>
            <a:spLocks noGrp="1"/>
          </p:cNvSpPr>
          <p:nvPr>
            <p:ph idx="1"/>
          </p:nvPr>
        </p:nvSpPr>
        <p:spPr/>
        <p:txBody>
          <a:bodyPr/>
          <a:lstStyle/>
          <a:p>
            <a:endParaRPr lang="nb-NO" dirty="0"/>
          </a:p>
          <a:p>
            <a:r>
              <a:rPr lang="nb-NO" dirty="0"/>
              <a:t>Primære: ansatte, kunder, eiere, investorer, leverandører, lokalsamfunn.</a:t>
            </a:r>
          </a:p>
          <a:p>
            <a:endParaRPr lang="nb-NO" dirty="0"/>
          </a:p>
          <a:p>
            <a:r>
              <a:rPr lang="nb-NO" dirty="0"/>
              <a:t>Sekundære: frivillige organisasjoner, aktivister, myndigheter, medier. </a:t>
            </a:r>
          </a:p>
        </p:txBody>
      </p:sp>
    </p:spTree>
    <p:extLst>
      <p:ext uri="{BB962C8B-B14F-4D97-AF65-F5344CB8AC3E}">
        <p14:creationId xmlns:p14="http://schemas.microsoft.com/office/powerpoint/2010/main" val="170859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84E7-6FEF-4069-BFDE-4E449566CDCE}"/>
              </a:ext>
            </a:extLst>
          </p:cNvPr>
          <p:cNvSpPr>
            <a:spLocks noGrp="1"/>
          </p:cNvSpPr>
          <p:nvPr>
            <p:ph type="title"/>
          </p:nvPr>
        </p:nvSpPr>
        <p:spPr/>
        <p:txBody>
          <a:bodyPr/>
          <a:lstStyle/>
          <a:p>
            <a:r>
              <a:rPr lang="nb-NO" dirty="0"/>
              <a:t>Kartlegging – 4 nivå – fra pensum</a:t>
            </a:r>
          </a:p>
        </p:txBody>
      </p:sp>
      <p:sp>
        <p:nvSpPr>
          <p:cNvPr id="3" name="Content Placeholder 2">
            <a:extLst>
              <a:ext uri="{FF2B5EF4-FFF2-40B4-BE49-F238E27FC236}">
                <a16:creationId xmlns:a16="http://schemas.microsoft.com/office/drawing/2014/main" id="{00F24E4D-DFEB-4FDD-85F2-BB40D5EED2E4}"/>
              </a:ext>
            </a:extLst>
          </p:cNvPr>
          <p:cNvSpPr>
            <a:spLocks noGrp="1"/>
          </p:cNvSpPr>
          <p:nvPr>
            <p:ph idx="1"/>
          </p:nvPr>
        </p:nvSpPr>
        <p:spPr/>
        <p:txBody>
          <a:bodyPr/>
          <a:lstStyle/>
          <a:p>
            <a:r>
              <a:rPr lang="nb-NO" dirty="0"/>
              <a:t>Nivå 1: Ansatte</a:t>
            </a:r>
          </a:p>
          <a:p>
            <a:r>
              <a:rPr lang="nb-NO" dirty="0"/>
              <a:t>Nivå 2: Direkte berørte</a:t>
            </a:r>
          </a:p>
          <a:p>
            <a:r>
              <a:rPr lang="nb-NO" dirty="0"/>
              <a:t>Nivå 3: Indirekte berørte</a:t>
            </a:r>
          </a:p>
          <a:p>
            <a:r>
              <a:rPr lang="nb-NO" dirty="0"/>
              <a:t>Nivå 4: Virksomheters globale ansvar</a:t>
            </a:r>
          </a:p>
        </p:txBody>
      </p:sp>
    </p:spTree>
    <p:extLst>
      <p:ext uri="{BB962C8B-B14F-4D97-AF65-F5344CB8AC3E}">
        <p14:creationId xmlns:p14="http://schemas.microsoft.com/office/powerpoint/2010/main" val="4082515560"/>
      </p:ext>
    </p:extLst>
  </p:cSld>
  <p:clrMapOvr>
    <a:masterClrMapping/>
  </p:clrMapOvr>
</p:sld>
</file>

<file path=ppt/theme/theme1.xml><?xml version="1.0" encoding="utf-8"?>
<a:theme xmlns:a="http://schemas.openxmlformats.org/drawingml/2006/main" name="1_NTNU Mal - 2025">
  <a:themeElements>
    <a:clrScheme name="Custom 3">
      <a:dk1>
        <a:srgbClr val="575757"/>
      </a:dk1>
      <a:lt1>
        <a:srgbClr val="F2F2F2"/>
      </a:lt1>
      <a:dk2>
        <a:srgbClr val="00509E"/>
      </a:dk2>
      <a:lt2>
        <a:srgbClr val="D6D7D6"/>
      </a:lt2>
      <a:accent1>
        <a:srgbClr val="00509E"/>
      </a:accent1>
      <a:accent2>
        <a:srgbClr val="BCD025"/>
      </a:accent2>
      <a:accent3>
        <a:srgbClr val="B01B81"/>
      </a:accent3>
      <a:accent4>
        <a:srgbClr val="F7D019"/>
      </a:accent4>
      <a:accent5>
        <a:srgbClr val="EF8114"/>
      </a:accent5>
      <a:accent6>
        <a:srgbClr val="3CBFBE"/>
      </a:accent6>
      <a:hlink>
        <a:srgbClr val="482776"/>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7E7B3C17-F478-4105-A048-5708353E420C}"/>
    </a:ext>
  </a:extLst>
</a:theme>
</file>

<file path=ppt/theme/theme2.xml><?xml version="1.0" encoding="utf-8"?>
<a:theme xmlns:a="http://schemas.openxmlformats.org/drawingml/2006/main" name="2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43FCB40C-E173-4316-8337-C218398637F1}"/>
    </a:ext>
  </a:extLst>
</a:theme>
</file>

<file path=ppt/theme/theme3.xml><?xml version="1.0" encoding="utf-8"?>
<a:theme xmlns:a="http://schemas.openxmlformats.org/drawingml/2006/main" name="3_NTNU Mal - 2025">
  <a:themeElements>
    <a:clrScheme name="NTNU uu">
      <a:dk1>
        <a:srgbClr val="1F1F1F"/>
      </a:dk1>
      <a:lt1>
        <a:srgbClr val="F2F2F2"/>
      </a:lt1>
      <a:dk2>
        <a:srgbClr val="014693"/>
      </a:dk2>
      <a:lt2>
        <a:srgbClr val="D6D7D6"/>
      </a:lt2>
      <a:accent1>
        <a:srgbClr val="4D4D4D"/>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BBB30D73-AE50-4363-B93A-2B22EF40BE65}"/>
    </a:ext>
  </a:extLst>
</a:theme>
</file>

<file path=ppt/theme/theme4.xml><?xml version="1.0" encoding="utf-8"?>
<a:theme xmlns:a="http://schemas.openxmlformats.org/drawingml/2006/main" name="4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C3D9332D-B2C7-4B42-BDAB-DEC8375ACCED}"/>
    </a:ext>
  </a:extLst>
</a:theme>
</file>

<file path=ppt/theme/theme5.xml><?xml version="1.0" encoding="utf-8"?>
<a:theme xmlns:a="http://schemas.openxmlformats.org/drawingml/2006/main" name="5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54C0ED99-DE54-430B-9878-56D9FCED0D58}"/>
    </a:ext>
  </a:extLst>
</a:theme>
</file>

<file path=ppt/theme/theme6.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bunn_16_9" id="{06CDA077-D319-284F-8119-D9CA2608E69B}" vid="{5E773DD7-F7CF-F243-90E7-78EC275BD66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CE12C5B88756E46A2C6D7FB14C7DBEC" ma:contentTypeVersion="10" ma:contentTypeDescription="Opprett et nytt dokument." ma:contentTypeScope="" ma:versionID="21cba8f7acacf8f1ca215bc23f651f40">
  <xsd:schema xmlns:xsd="http://www.w3.org/2001/XMLSchema" xmlns:xs="http://www.w3.org/2001/XMLSchema" xmlns:p="http://schemas.microsoft.com/office/2006/metadata/properties" xmlns:ns2="be3186c0-4d56-4345-a058-416738d592d7" xmlns:ns3="63fd0141-d080-4869-b7f4-a0a32bd93ae9" targetNamespace="http://schemas.microsoft.com/office/2006/metadata/properties" ma:root="true" ma:fieldsID="3a42463e4cefc716dab9ccdd85b7b5f0" ns2:_="" ns3:_="">
    <xsd:import namespace="be3186c0-4d56-4345-a058-416738d592d7"/>
    <xsd:import namespace="63fd0141-d080-4869-b7f4-a0a32bd93a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186c0-4d56-4345-a058-416738d59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d0141-d080-4869-b7f4-a0a32bd93ae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2.xml><?xml version="1.0" encoding="utf-8"?>
<ds:datastoreItem xmlns:ds="http://schemas.openxmlformats.org/officeDocument/2006/customXml" ds:itemID="{72730278-8214-41FD-8701-84B09B6881A4}">
  <ds:schemaRefs>
    <ds:schemaRef ds:uri="70404a6c-3db2-4fe3-97dd-ea7ac57d8e39"/>
    <ds:schemaRef ds:uri="http://purl.org/dc/dcmityp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610463c-cf77-4be4-9cab-a37d6e5b2b79"/>
  </ds:schemaRefs>
</ds:datastoreItem>
</file>

<file path=customXml/itemProps3.xml><?xml version="1.0" encoding="utf-8"?>
<ds:datastoreItem xmlns:ds="http://schemas.openxmlformats.org/officeDocument/2006/customXml" ds:itemID="{7B8E30FA-0FAB-4C28-8697-6BEC07DEA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186c0-4d56-4345-a058-416738d592d7"/>
    <ds:schemaRef ds:uri="63fd0141-d080-4869-b7f4-a0a32bd93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 (Bokmål)</Template>
  <TotalTime>0</TotalTime>
  <Words>2120</Words>
  <Application>Microsoft Office PowerPoint</Application>
  <PresentationFormat>Widescreen</PresentationFormat>
  <Paragraphs>289</Paragraphs>
  <Slides>48</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48</vt:i4>
      </vt:variant>
    </vt:vector>
  </HeadingPairs>
  <TitlesOfParts>
    <vt:vector size="61" baseType="lpstr">
      <vt:lpstr>Arial</vt:lpstr>
      <vt:lpstr>Calibri</vt:lpstr>
      <vt:lpstr>Noto Sans</vt:lpstr>
      <vt:lpstr>Noto Serif</vt:lpstr>
      <vt:lpstr>Open Sans</vt:lpstr>
      <vt:lpstr>Roboto</vt:lpstr>
      <vt:lpstr>Segoe Sans</vt:lpstr>
      <vt:lpstr>1_NTNU Mal - 2025</vt:lpstr>
      <vt:lpstr>2_NTNU Mal - 2025</vt:lpstr>
      <vt:lpstr>3_NTNU Mal - 2025</vt:lpstr>
      <vt:lpstr>4_NTNU Mal - 2025</vt:lpstr>
      <vt:lpstr>5_NTNU Mal - 2025</vt:lpstr>
      <vt:lpstr>Office-tema</vt:lpstr>
      <vt:lpstr>Uke 7 Martina Ortova</vt:lpstr>
      <vt:lpstr>PowerPoint Presentation</vt:lpstr>
      <vt:lpstr>PowerPoint Presentation</vt:lpstr>
      <vt:lpstr>PowerPoint Presentation</vt:lpstr>
      <vt:lpstr>PowerPoint Presentation</vt:lpstr>
      <vt:lpstr>PowerPoint Presentation</vt:lpstr>
      <vt:lpstr>PowerPoint Presentation</vt:lpstr>
      <vt:lpstr>Primære og sekundære interessenter</vt:lpstr>
      <vt:lpstr>Kartlegging – 4 nivå – fra pensum</vt:lpstr>
      <vt:lpstr>s. 163</vt:lpstr>
      <vt:lpstr>Oppgave:</vt:lpstr>
      <vt:lpstr>Oppgave: DEL A – Individuelt, Gruppe</vt:lpstr>
      <vt:lpstr>Oppgave: DEL B, Gruppe</vt:lpstr>
      <vt:lpstr>Kapittel 6: FNs bærekraftsmål</vt:lpstr>
      <vt:lpstr>Oppgave</vt:lpstr>
      <vt:lpstr>Tema</vt:lpstr>
      <vt:lpstr>Fra 1700 til nå (Historien er ikke i pensum, men viktig å vite)</vt:lpstr>
      <vt:lpstr>1800 - 1900</vt:lpstr>
      <vt:lpstr>1950 - 1970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Oppgave</vt:lpstr>
      <vt:lpstr>Kilde: https://fn.no/om-fn/hva-er-fn</vt:lpstr>
      <vt:lpstr>Kilde: https://fn.no/om-fn/hva-er-fn </vt:lpstr>
      <vt:lpstr>Kilde: https://fn.no/om-fn/hva-er-fn</vt:lpstr>
      <vt:lpstr>Kilde: https://fn.no/om-fn/hva-er-fn</vt:lpstr>
      <vt:lpstr>Historie – bærekraftig utvikling</vt:lpstr>
      <vt:lpstr>Gro Harlem Brundtland</vt:lpstr>
      <vt:lpstr>Fra Brundtland rapport til FNs mål</vt:lpstr>
      <vt:lpstr>FNs bærekraftsmål er verdens felles arbeidsplan for å utrydde fattigdom, bekjempe ulikhet og stoppe klimaendringene innen 2030. </vt:lpstr>
      <vt:lpstr>Vi prøver å se litt mere……..</vt:lpstr>
      <vt:lpstr>No. 1 – No Poverty </vt:lpstr>
      <vt:lpstr>No. 1 – No Poverty - Norway</vt:lpstr>
      <vt:lpstr>s. 141</vt:lpstr>
      <vt:lpstr>PowerPoint Presentation</vt:lpstr>
      <vt:lpstr>PowerPoint Presentation</vt:lpstr>
      <vt:lpstr>PowerPoint Presentation</vt:lpstr>
      <vt:lpstr>Unge generasjoner</vt:lpstr>
      <vt:lpstr>Oppgave:</vt:lpstr>
      <vt:lpstr>Norske bedrifter……….</vt:lpstr>
      <vt:lpstr>PowerPoint Presentation</vt:lpstr>
      <vt:lpstr>PowerPoint Presentation</vt:lpstr>
      <vt:lpstr>Oppgave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Ortova</dc:creator>
  <cp:lastModifiedBy>Martina Ortova</cp:lastModifiedBy>
  <cp:revision>10</cp:revision>
  <cp:lastPrinted>2024-11-18T13:45:47Z</cp:lastPrinted>
  <dcterms:created xsi:type="dcterms:W3CDTF">2026-02-09T07:59:19Z</dcterms:created>
  <dcterms:modified xsi:type="dcterms:W3CDTF">2026-02-10T11:00:36Z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0x010100ECE12C5B88756E46A2C6D7FB14C7DBEC</vt:lpwstr>
  </property>
</Properties>
</file>