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 id="2147483672" r:id="rId3"/>
  </p:sldMasterIdLst>
  <p:sldIdLst>
    <p:sldId id="256" r:id="rId4"/>
    <p:sldId id="326" r:id="rId5"/>
    <p:sldId id="339" r:id="rId6"/>
    <p:sldId id="258" r:id="rId7"/>
    <p:sldId id="259" r:id="rId8"/>
    <p:sldId id="334" r:id="rId9"/>
    <p:sldId id="327" r:id="rId10"/>
    <p:sldId id="335" r:id="rId11"/>
    <p:sldId id="269" r:id="rId12"/>
    <p:sldId id="328" r:id="rId13"/>
    <p:sldId id="336" r:id="rId14"/>
    <p:sldId id="350" r:id="rId15"/>
    <p:sldId id="330" r:id="rId16"/>
    <p:sldId id="304" r:id="rId17"/>
    <p:sldId id="270" r:id="rId18"/>
    <p:sldId id="262" r:id="rId19"/>
    <p:sldId id="263" r:id="rId20"/>
    <p:sldId id="344" r:id="rId21"/>
    <p:sldId id="264" r:id="rId22"/>
    <p:sldId id="349" r:id="rId23"/>
    <p:sldId id="265" r:id="rId24"/>
    <p:sldId id="345" r:id="rId25"/>
    <p:sldId id="266" r:id="rId26"/>
    <p:sldId id="341" r:id="rId27"/>
    <p:sldId id="346" r:id="rId28"/>
    <p:sldId id="347" r:id="rId29"/>
    <p:sldId id="267" r:id="rId30"/>
    <p:sldId id="340" r:id="rId31"/>
    <p:sldId id="348" r:id="rId32"/>
    <p:sldId id="303" r:id="rId33"/>
    <p:sldId id="325" r:id="rId34"/>
    <p:sldId id="286" r:id="rId35"/>
    <p:sldId id="272" r:id="rId36"/>
    <p:sldId id="343" r:id="rId37"/>
    <p:sldId id="342" r:id="rId38"/>
    <p:sldId id="323" r:id="rId39"/>
    <p:sldId id="324" r:id="rId40"/>
  </p:sldIdLst>
  <p:sldSz cx="9144000" cy="5143500" type="screen16x9"/>
  <p:notesSz cx="6858000" cy="9144000"/>
  <p:defaultText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BAC76"/>
    <a:srgbClr val="0D347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94"/>
  </p:normalViewPr>
  <p:slideViewPr>
    <p:cSldViewPr snapToGrid="0" snapToObjects="1">
      <p:cViewPr varScale="1">
        <p:scale>
          <a:sx n="189" d="100"/>
          <a:sy n="189" d="100"/>
        </p:scale>
        <p:origin x="174" y="504"/>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heme" Target="theme/theme1.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1114753" y="2008061"/>
            <a:ext cx="7772400" cy="675821"/>
          </a:xfrm>
        </p:spPr>
        <p:txBody>
          <a:bodyPr anchor="t" anchorCtr="0"/>
          <a:lstStyle/>
          <a:p>
            <a:r>
              <a:rPr lang="en-US"/>
              <a:t>Click to edit Master title style</a:t>
            </a:r>
            <a:endParaRPr lang="nb-NO" dirty="0"/>
          </a:p>
        </p:txBody>
      </p:sp>
      <p:sp>
        <p:nvSpPr>
          <p:cNvPr id="3" name="Undertittel 2"/>
          <p:cNvSpPr>
            <a:spLocks noGrp="1"/>
          </p:cNvSpPr>
          <p:nvPr>
            <p:ph type="subTitle" idx="1"/>
          </p:nvPr>
        </p:nvSpPr>
        <p:spPr>
          <a:xfrm>
            <a:off x="1114753" y="2733866"/>
            <a:ext cx="7772400" cy="131445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nb-NO" dirty="0"/>
          </a:p>
        </p:txBody>
      </p:sp>
    </p:spTree>
    <p:extLst>
      <p:ext uri="{BB962C8B-B14F-4D97-AF65-F5344CB8AC3E}">
        <p14:creationId xmlns:p14="http://schemas.microsoft.com/office/powerpoint/2010/main" val="1000159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US"/>
              <a:t>Click to edit Master title style</a:t>
            </a:r>
            <a:endParaRPr lang="nb-NO"/>
          </a:p>
        </p:txBody>
      </p:sp>
      <p:sp>
        <p:nvSpPr>
          <p:cNvPr id="3" name="Plassholder for loddrett tekst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Tree>
    <p:extLst>
      <p:ext uri="{BB962C8B-B14F-4D97-AF65-F5344CB8AC3E}">
        <p14:creationId xmlns:p14="http://schemas.microsoft.com/office/powerpoint/2010/main" val="1983850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05979"/>
            <a:ext cx="2057400" cy="4388644"/>
          </a:xfrm>
        </p:spPr>
        <p:txBody>
          <a:bodyPr vert="eaVert"/>
          <a:lstStyle/>
          <a:p>
            <a:r>
              <a:rPr lang="en-US"/>
              <a:t>Click to edit Master title style</a:t>
            </a:r>
            <a:endParaRPr lang="nb-NO"/>
          </a:p>
        </p:txBody>
      </p:sp>
      <p:sp>
        <p:nvSpPr>
          <p:cNvPr id="3" name="Plassholder for loddrett tekst 2"/>
          <p:cNvSpPr>
            <a:spLocks noGrp="1"/>
          </p:cNvSpPr>
          <p:nvPr>
            <p:ph type="body" orient="vert" idx="1"/>
          </p:nvPr>
        </p:nvSpPr>
        <p:spPr>
          <a:xfrm>
            <a:off x="1017751" y="205979"/>
            <a:ext cx="5459249"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spTree>
    <p:extLst>
      <p:ext uri="{BB962C8B-B14F-4D97-AF65-F5344CB8AC3E}">
        <p14:creationId xmlns:p14="http://schemas.microsoft.com/office/powerpoint/2010/main" val="30318319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368315" y="2008061"/>
            <a:ext cx="7772400" cy="675821"/>
          </a:xfrm>
        </p:spPr>
        <p:txBody>
          <a:bodyPr anchor="t" anchorCtr="0"/>
          <a:lstStyle/>
          <a:p>
            <a:r>
              <a:rPr lang="en-US"/>
              <a:t>Click to edit Master title style</a:t>
            </a:r>
            <a:endParaRPr lang="nb-NO" dirty="0"/>
          </a:p>
        </p:txBody>
      </p:sp>
      <p:sp>
        <p:nvSpPr>
          <p:cNvPr id="3" name="Undertittel 2"/>
          <p:cNvSpPr>
            <a:spLocks noGrp="1"/>
          </p:cNvSpPr>
          <p:nvPr>
            <p:ph type="subTitle" idx="1"/>
          </p:nvPr>
        </p:nvSpPr>
        <p:spPr>
          <a:xfrm>
            <a:off x="368315" y="2733866"/>
            <a:ext cx="7772400" cy="131445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nb-NO" dirty="0"/>
          </a:p>
        </p:txBody>
      </p:sp>
    </p:spTree>
    <p:extLst>
      <p:ext uri="{BB962C8B-B14F-4D97-AF65-F5344CB8AC3E}">
        <p14:creationId xmlns:p14="http://schemas.microsoft.com/office/powerpoint/2010/main" val="41336982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tel og innhold">
    <p:spTree>
      <p:nvGrpSpPr>
        <p:cNvPr id="1" name=""/>
        <p:cNvGrpSpPr/>
        <p:nvPr/>
      </p:nvGrpSpPr>
      <p:grpSpPr>
        <a:xfrm>
          <a:off x="0" y="0"/>
          <a:ext cx="0" cy="0"/>
          <a:chOff x="0" y="0"/>
          <a:chExt cx="0" cy="0"/>
        </a:xfrm>
      </p:grpSpPr>
      <p:sp>
        <p:nvSpPr>
          <p:cNvPr id="14" name="Plassholder for lysbildenummer 5"/>
          <p:cNvSpPr txBox="1">
            <a:spLocks/>
          </p:cNvSpPr>
          <p:nvPr userDrawn="1"/>
        </p:nvSpPr>
        <p:spPr>
          <a:xfrm>
            <a:off x="115120" y="4838278"/>
            <a:ext cx="342081" cy="189077"/>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b="1" i="0" smtClean="0">
                <a:solidFill>
                  <a:schemeClr val="bg1"/>
                </a:solidFill>
                <a:latin typeface="Arial"/>
                <a:cs typeface="Arial"/>
              </a:rPr>
              <a:pPr algn="ctr"/>
              <a:t>‹#›</a:t>
            </a:fld>
            <a:endParaRPr lang="nb-NO" b="1" i="0" dirty="0">
              <a:solidFill>
                <a:schemeClr val="bg1"/>
              </a:solidFill>
              <a:latin typeface="Arial"/>
              <a:cs typeface="Arial"/>
            </a:endParaRPr>
          </a:p>
        </p:txBody>
      </p:sp>
      <p:sp>
        <p:nvSpPr>
          <p:cNvPr id="5" name="Tittel 1">
            <a:extLst>
              <a:ext uri="{FF2B5EF4-FFF2-40B4-BE49-F238E27FC236}">
                <a16:creationId xmlns:a16="http://schemas.microsoft.com/office/drawing/2014/main" id="{EDDF0375-0873-B843-9EC0-A06479A80FA9}"/>
              </a:ext>
            </a:extLst>
          </p:cNvPr>
          <p:cNvSpPr>
            <a:spLocks noGrp="1"/>
          </p:cNvSpPr>
          <p:nvPr>
            <p:ph type="title"/>
          </p:nvPr>
        </p:nvSpPr>
        <p:spPr>
          <a:xfrm>
            <a:off x="301385" y="298339"/>
            <a:ext cx="8418747" cy="648512"/>
          </a:xfrm>
          <a:prstGeom prst="rect">
            <a:avLst/>
          </a:prstGeom>
        </p:spPr>
        <p:txBody>
          <a:bodyPr wrap="square" lIns="90000" tIns="46800" rIns="90000" bIns="46800" anchor="t" anchorCtr="0">
            <a:spAutoFit/>
          </a:bodyPr>
          <a:lstStyle/>
          <a:p>
            <a:r>
              <a:rPr lang="en-US"/>
              <a:t>Click to edit Master title style</a:t>
            </a:r>
            <a:endParaRPr lang="nb-NO" dirty="0"/>
          </a:p>
        </p:txBody>
      </p:sp>
      <p:sp>
        <p:nvSpPr>
          <p:cNvPr id="6" name="Plassholder for innhold 2">
            <a:extLst>
              <a:ext uri="{FF2B5EF4-FFF2-40B4-BE49-F238E27FC236}">
                <a16:creationId xmlns:a16="http://schemas.microsoft.com/office/drawing/2014/main" id="{DE8648CE-2671-CD47-B4B1-0ED8BB6803AF}"/>
              </a:ext>
            </a:extLst>
          </p:cNvPr>
          <p:cNvSpPr>
            <a:spLocks noGrp="1"/>
          </p:cNvSpPr>
          <p:nvPr>
            <p:ph idx="1"/>
          </p:nvPr>
        </p:nvSpPr>
        <p:spPr>
          <a:xfrm>
            <a:off x="301385" y="1010266"/>
            <a:ext cx="8418747" cy="3613774"/>
          </a:xfrm>
          <a:prstGeom prst="rect">
            <a:avLst/>
          </a:prstGeom>
        </p:spPr>
        <p:txBody>
          <a:bodyPr lIns="90000" tIns="46800" rIns="90000" bIns="4680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spTree>
    <p:extLst>
      <p:ext uri="{BB962C8B-B14F-4D97-AF65-F5344CB8AC3E}">
        <p14:creationId xmlns:p14="http://schemas.microsoft.com/office/powerpoint/2010/main" val="30250602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nb-NO"/>
          </a:p>
        </p:txBody>
      </p:sp>
      <p:sp>
        <p:nvSpPr>
          <p:cNvPr id="3" name="Plassholder for tekst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Plassholder for lysbildenummer 5"/>
          <p:cNvSpPr>
            <a:spLocks noGrp="1"/>
          </p:cNvSpPr>
          <p:nvPr>
            <p:ph type="sldNum" sz="quarter" idx="12"/>
          </p:nvPr>
        </p:nvSpPr>
        <p:spPr>
          <a:xfrm>
            <a:off x="8241294" y="4815936"/>
            <a:ext cx="426966" cy="273844"/>
          </a:xfrm>
          <a:prstGeom prst="rect">
            <a:avLst/>
          </a:prstGeom>
        </p:spPr>
        <p:txBody>
          <a:bodyPr/>
          <a:lstStyle>
            <a:lvl1pPr>
              <a:defRPr sz="1000"/>
            </a:lvl1pPr>
          </a:lstStyle>
          <a:p>
            <a:pPr algn="r"/>
            <a:fld id="{91853A39-49B3-554A-AE82-85611CEBD8E3}" type="slidenum">
              <a:rPr lang="nb-NO" smtClean="0">
                <a:latin typeface="Arial"/>
                <a:cs typeface="Arial"/>
              </a:rPr>
              <a:pPr algn="r"/>
              <a:t>‹#›</a:t>
            </a:fld>
            <a:endParaRPr lang="nb-NO" dirty="0">
              <a:latin typeface="Arial"/>
              <a:cs typeface="Arial"/>
            </a:endParaRPr>
          </a:p>
        </p:txBody>
      </p:sp>
    </p:spTree>
    <p:extLst>
      <p:ext uri="{BB962C8B-B14F-4D97-AF65-F5344CB8AC3E}">
        <p14:creationId xmlns:p14="http://schemas.microsoft.com/office/powerpoint/2010/main" val="26610126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US"/>
              <a:t>Click to edit Master title style</a:t>
            </a:r>
            <a:endParaRPr lang="nb-NO"/>
          </a:p>
        </p:txBody>
      </p:sp>
      <p:sp>
        <p:nvSpPr>
          <p:cNvPr id="3" name="Plassholder for innhold 2"/>
          <p:cNvSpPr>
            <a:spLocks noGrp="1"/>
          </p:cNvSpPr>
          <p:nvPr>
            <p:ph sz="half" idx="1"/>
          </p:nvPr>
        </p:nvSpPr>
        <p:spPr>
          <a:xfrm>
            <a:off x="249043"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sp>
        <p:nvSpPr>
          <p:cNvPr id="4" name="Plassholder for innhold 3"/>
          <p:cNvSpPr>
            <a:spLocks noGrp="1"/>
          </p:cNvSpPr>
          <p:nvPr>
            <p:ph sz="half" idx="2"/>
          </p:nvPr>
        </p:nvSpPr>
        <p:spPr>
          <a:xfrm>
            <a:off x="4440043"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Tree>
    <p:extLst>
      <p:ext uri="{BB962C8B-B14F-4D97-AF65-F5344CB8AC3E}">
        <p14:creationId xmlns:p14="http://schemas.microsoft.com/office/powerpoint/2010/main" val="38504498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ammenligning">
    <p:spTree>
      <p:nvGrpSpPr>
        <p:cNvPr id="1" name=""/>
        <p:cNvGrpSpPr/>
        <p:nvPr/>
      </p:nvGrpSpPr>
      <p:grpSpPr>
        <a:xfrm>
          <a:off x="0" y="0"/>
          <a:ext cx="0" cy="0"/>
          <a:chOff x="0" y="0"/>
          <a:chExt cx="0" cy="0"/>
        </a:xfrm>
      </p:grpSpPr>
      <p:sp>
        <p:nvSpPr>
          <p:cNvPr id="7" name="Tittel 1">
            <a:extLst>
              <a:ext uri="{FF2B5EF4-FFF2-40B4-BE49-F238E27FC236}">
                <a16:creationId xmlns:a16="http://schemas.microsoft.com/office/drawing/2014/main" id="{15AB0DDD-5101-CF40-8356-9C539FE928C5}"/>
              </a:ext>
            </a:extLst>
          </p:cNvPr>
          <p:cNvSpPr>
            <a:spLocks noGrp="1"/>
          </p:cNvSpPr>
          <p:nvPr>
            <p:ph type="title"/>
          </p:nvPr>
        </p:nvSpPr>
        <p:spPr>
          <a:xfrm>
            <a:off x="280219" y="205979"/>
            <a:ext cx="8229600" cy="646331"/>
          </a:xfrm>
        </p:spPr>
        <p:txBody>
          <a:bodyPr/>
          <a:lstStyle>
            <a:lvl1pPr>
              <a:defRPr/>
            </a:lvl1pPr>
          </a:lstStyle>
          <a:p>
            <a:r>
              <a:rPr lang="en-US"/>
              <a:t>Click to edit Master title style</a:t>
            </a:r>
            <a:endParaRPr lang="nb-NO"/>
          </a:p>
        </p:txBody>
      </p:sp>
      <p:sp>
        <p:nvSpPr>
          <p:cNvPr id="8" name="Plassholder for innhold 3">
            <a:extLst>
              <a:ext uri="{FF2B5EF4-FFF2-40B4-BE49-F238E27FC236}">
                <a16:creationId xmlns:a16="http://schemas.microsoft.com/office/drawing/2014/main" id="{234AFF7B-7C34-7B47-812A-63DDBA93AB47}"/>
              </a:ext>
            </a:extLst>
          </p:cNvPr>
          <p:cNvSpPr>
            <a:spLocks noGrp="1"/>
          </p:cNvSpPr>
          <p:nvPr>
            <p:ph sz="half" idx="2"/>
          </p:nvPr>
        </p:nvSpPr>
        <p:spPr>
          <a:xfrm>
            <a:off x="280219" y="1444342"/>
            <a:ext cx="4040188" cy="336363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9" name="Plassholder for tekst 4">
            <a:extLst>
              <a:ext uri="{FF2B5EF4-FFF2-40B4-BE49-F238E27FC236}">
                <a16:creationId xmlns:a16="http://schemas.microsoft.com/office/drawing/2014/main" id="{47B44B46-B0BE-A64D-8CD4-1109D4692A49}"/>
              </a:ext>
            </a:extLst>
          </p:cNvPr>
          <p:cNvSpPr>
            <a:spLocks noGrp="1"/>
          </p:cNvSpPr>
          <p:nvPr>
            <p:ph type="body" sz="quarter" idx="3"/>
          </p:nvPr>
        </p:nvSpPr>
        <p:spPr>
          <a:xfrm>
            <a:off x="4468045" y="964522"/>
            <a:ext cx="4041775" cy="479822"/>
          </a:xfrm>
        </p:spPr>
        <p:txBody>
          <a:bodyPr anchor="t" anchorCtr="0"/>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Plassholder for innhold 5">
            <a:extLst>
              <a:ext uri="{FF2B5EF4-FFF2-40B4-BE49-F238E27FC236}">
                <a16:creationId xmlns:a16="http://schemas.microsoft.com/office/drawing/2014/main" id="{1C4D38D1-6ECD-794C-8B46-83AEE26790A5}"/>
              </a:ext>
            </a:extLst>
          </p:cNvPr>
          <p:cNvSpPr>
            <a:spLocks noGrp="1"/>
          </p:cNvSpPr>
          <p:nvPr>
            <p:ph sz="quarter" idx="4"/>
          </p:nvPr>
        </p:nvSpPr>
        <p:spPr>
          <a:xfrm>
            <a:off x="4468045" y="1444342"/>
            <a:ext cx="4041775" cy="336363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11" name="Plassholder for tekst 4">
            <a:extLst>
              <a:ext uri="{FF2B5EF4-FFF2-40B4-BE49-F238E27FC236}">
                <a16:creationId xmlns:a16="http://schemas.microsoft.com/office/drawing/2014/main" id="{BD8E673F-9EC8-124B-9ACB-8BF4AAF39D9D}"/>
              </a:ext>
            </a:extLst>
          </p:cNvPr>
          <p:cNvSpPr>
            <a:spLocks noGrp="1"/>
          </p:cNvSpPr>
          <p:nvPr>
            <p:ph type="body" sz="quarter" idx="10"/>
          </p:nvPr>
        </p:nvSpPr>
        <p:spPr>
          <a:xfrm>
            <a:off x="280218" y="964521"/>
            <a:ext cx="4041775" cy="479822"/>
          </a:xfrm>
        </p:spPr>
        <p:txBody>
          <a:bodyPr anchor="t" anchorCtr="0"/>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Tree>
    <p:extLst>
      <p:ext uri="{BB962C8B-B14F-4D97-AF65-F5344CB8AC3E}">
        <p14:creationId xmlns:p14="http://schemas.microsoft.com/office/powerpoint/2010/main" val="18212616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US"/>
              <a:t>Click to edit Master title style</a:t>
            </a:r>
            <a:endParaRPr lang="nb-NO"/>
          </a:p>
        </p:txBody>
      </p:sp>
    </p:spTree>
    <p:extLst>
      <p:ext uri="{BB962C8B-B14F-4D97-AF65-F5344CB8AC3E}">
        <p14:creationId xmlns:p14="http://schemas.microsoft.com/office/powerpoint/2010/main" val="11901429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7505703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nb-NO"/>
          </a:p>
        </p:txBody>
      </p:sp>
      <p:sp>
        <p:nvSpPr>
          <p:cNvPr id="3" name="Plassholder for innhold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4" name="Plassholder for tekst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10107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tel og innhold">
    <p:spTree>
      <p:nvGrpSpPr>
        <p:cNvPr id="1" name=""/>
        <p:cNvGrpSpPr/>
        <p:nvPr/>
      </p:nvGrpSpPr>
      <p:grpSpPr>
        <a:xfrm>
          <a:off x="0" y="0"/>
          <a:ext cx="0" cy="0"/>
          <a:chOff x="0" y="0"/>
          <a:chExt cx="0" cy="0"/>
        </a:xfrm>
      </p:grpSpPr>
      <p:sp>
        <p:nvSpPr>
          <p:cNvPr id="7" name="Plassholder for lysbildenummer 5"/>
          <p:cNvSpPr txBox="1">
            <a:spLocks/>
          </p:cNvSpPr>
          <p:nvPr userDrawn="1"/>
        </p:nvSpPr>
        <p:spPr>
          <a:xfrm>
            <a:off x="-1" y="4815936"/>
            <a:ext cx="640523" cy="273844"/>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b="1" i="0" smtClean="0">
                <a:latin typeface="Arial"/>
                <a:cs typeface="Arial"/>
              </a:rPr>
              <a:pPr algn="ctr"/>
              <a:t>‹#›</a:t>
            </a:fld>
            <a:endParaRPr lang="nb-NO" b="1" i="0" dirty="0">
              <a:latin typeface="Arial"/>
              <a:cs typeface="Arial"/>
            </a:endParaRPr>
          </a:p>
        </p:txBody>
      </p:sp>
      <p:sp>
        <p:nvSpPr>
          <p:cNvPr id="5" name="Tittel 1">
            <a:extLst>
              <a:ext uri="{FF2B5EF4-FFF2-40B4-BE49-F238E27FC236}">
                <a16:creationId xmlns:a16="http://schemas.microsoft.com/office/drawing/2014/main" id="{DD937378-229C-1949-B054-BBD9C0C8DD71}"/>
              </a:ext>
            </a:extLst>
          </p:cNvPr>
          <p:cNvSpPr>
            <a:spLocks noGrp="1"/>
          </p:cNvSpPr>
          <p:nvPr>
            <p:ph type="title"/>
          </p:nvPr>
        </p:nvSpPr>
        <p:spPr>
          <a:xfrm>
            <a:off x="982193" y="205979"/>
            <a:ext cx="7681516" cy="646331"/>
          </a:xfrm>
        </p:spPr>
        <p:txBody>
          <a:bodyPr wrap="square" anchor="t" anchorCtr="0">
            <a:spAutoFit/>
          </a:bodyPr>
          <a:lstStyle/>
          <a:p>
            <a:r>
              <a:rPr lang="en-US"/>
              <a:t>Click to edit Master title style</a:t>
            </a:r>
            <a:endParaRPr lang="nb-NO" dirty="0"/>
          </a:p>
        </p:txBody>
      </p:sp>
      <p:sp>
        <p:nvSpPr>
          <p:cNvPr id="6" name="Plassholder for innhold 2">
            <a:extLst>
              <a:ext uri="{FF2B5EF4-FFF2-40B4-BE49-F238E27FC236}">
                <a16:creationId xmlns:a16="http://schemas.microsoft.com/office/drawing/2014/main" id="{DC91E42C-57DE-0347-977E-6B972EE463BD}"/>
              </a:ext>
            </a:extLst>
          </p:cNvPr>
          <p:cNvSpPr>
            <a:spLocks noGrp="1"/>
          </p:cNvSpPr>
          <p:nvPr>
            <p:ph idx="1"/>
          </p:nvPr>
        </p:nvSpPr>
        <p:spPr>
          <a:xfrm>
            <a:off x="982193" y="943896"/>
            <a:ext cx="7681516" cy="387203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spTree>
    <p:extLst>
      <p:ext uri="{BB962C8B-B14F-4D97-AF65-F5344CB8AC3E}">
        <p14:creationId xmlns:p14="http://schemas.microsoft.com/office/powerpoint/2010/main" val="20600198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nb-NO"/>
          </a:p>
        </p:txBody>
      </p:sp>
      <p:sp>
        <p:nvSpPr>
          <p:cNvPr id="3" name="Plassholder for bilde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nb-NO"/>
          </a:p>
        </p:txBody>
      </p:sp>
      <p:sp>
        <p:nvSpPr>
          <p:cNvPr id="4" name="Plassholder for tekst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8136858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US"/>
              <a:t>Click to edit Master title style</a:t>
            </a:r>
            <a:endParaRPr lang="nb-NO"/>
          </a:p>
        </p:txBody>
      </p:sp>
      <p:sp>
        <p:nvSpPr>
          <p:cNvPr id="3" name="Plassholder for loddrett tekst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Tree>
    <p:extLst>
      <p:ext uri="{BB962C8B-B14F-4D97-AF65-F5344CB8AC3E}">
        <p14:creationId xmlns:p14="http://schemas.microsoft.com/office/powerpoint/2010/main" val="9353475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05979"/>
            <a:ext cx="2057400" cy="4388644"/>
          </a:xfrm>
        </p:spPr>
        <p:txBody>
          <a:bodyPr vert="eaVert"/>
          <a:lstStyle/>
          <a:p>
            <a:r>
              <a:rPr lang="en-US"/>
              <a:t>Click to edit Master title style</a:t>
            </a:r>
            <a:endParaRPr lang="nb-NO"/>
          </a:p>
        </p:txBody>
      </p:sp>
      <p:sp>
        <p:nvSpPr>
          <p:cNvPr id="3" name="Plassholder for loddrett tekst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Tree>
    <p:extLst>
      <p:ext uri="{BB962C8B-B14F-4D97-AF65-F5344CB8AC3E}">
        <p14:creationId xmlns:p14="http://schemas.microsoft.com/office/powerpoint/2010/main" val="14696695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368315" y="2008061"/>
            <a:ext cx="7772400" cy="675821"/>
          </a:xfrm>
        </p:spPr>
        <p:txBody>
          <a:bodyPr anchor="t" anchorCtr="0"/>
          <a:lstStyle/>
          <a:p>
            <a:r>
              <a:rPr lang="nb-NO" dirty="0"/>
              <a:t>Klikk for å redigere tittelstil</a:t>
            </a:r>
          </a:p>
        </p:txBody>
      </p:sp>
      <p:sp>
        <p:nvSpPr>
          <p:cNvPr id="3" name="Undertittel 2"/>
          <p:cNvSpPr>
            <a:spLocks noGrp="1"/>
          </p:cNvSpPr>
          <p:nvPr>
            <p:ph type="subTitle" idx="1"/>
          </p:nvPr>
        </p:nvSpPr>
        <p:spPr>
          <a:xfrm>
            <a:off x="368315" y="2733866"/>
            <a:ext cx="7772400" cy="1314450"/>
          </a:xfrm>
        </p:spPr>
        <p:txBody>
          <a:bodyPr/>
          <a:lstStyle>
            <a:lvl1pPr marL="0" indent="0" algn="l">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nb-NO" dirty="0"/>
              <a:t>Klikk for å redigere undertittelstil i malen</a:t>
            </a:r>
          </a:p>
        </p:txBody>
      </p:sp>
    </p:spTree>
    <p:extLst>
      <p:ext uri="{BB962C8B-B14F-4D97-AF65-F5344CB8AC3E}">
        <p14:creationId xmlns:p14="http://schemas.microsoft.com/office/powerpoint/2010/main" val="15766752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14" name="Plassholder for lysbildenummer 5"/>
          <p:cNvSpPr txBox="1">
            <a:spLocks/>
          </p:cNvSpPr>
          <p:nvPr userDrawn="1"/>
        </p:nvSpPr>
        <p:spPr>
          <a:xfrm>
            <a:off x="115120" y="4903402"/>
            <a:ext cx="342081" cy="189077"/>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sz="750" b="1" i="0" smtClean="0">
                <a:solidFill>
                  <a:schemeClr val="bg1"/>
                </a:solidFill>
                <a:latin typeface="Arial"/>
                <a:cs typeface="Arial"/>
              </a:rPr>
              <a:pPr algn="ctr"/>
              <a:t>‹#›</a:t>
            </a:fld>
            <a:endParaRPr lang="nb-NO" sz="750" b="1" i="0" dirty="0">
              <a:solidFill>
                <a:schemeClr val="bg1"/>
              </a:solidFill>
              <a:latin typeface="Arial"/>
              <a:cs typeface="Arial"/>
            </a:endParaRPr>
          </a:p>
        </p:txBody>
      </p:sp>
    </p:spTree>
    <p:extLst>
      <p:ext uri="{BB962C8B-B14F-4D97-AF65-F5344CB8AC3E}">
        <p14:creationId xmlns:p14="http://schemas.microsoft.com/office/powerpoint/2010/main" val="19246501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3305176"/>
            <a:ext cx="7772400" cy="1021556"/>
          </a:xfrm>
        </p:spPr>
        <p:txBody>
          <a:bodyPr anchor="t"/>
          <a:lstStyle>
            <a:lvl1pPr algn="l">
              <a:defRPr sz="3000" b="1" cap="all"/>
            </a:lvl1pPr>
          </a:lstStyle>
          <a:p>
            <a:r>
              <a:rPr lang="nb-NO"/>
              <a:t>Klikk for å redigere tittelstil</a:t>
            </a:r>
          </a:p>
        </p:txBody>
      </p:sp>
      <p:sp>
        <p:nvSpPr>
          <p:cNvPr id="3" name="Plassholder for tekst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nb-NO"/>
              <a:t>Klikk for å redigere tekststiler i malen</a:t>
            </a:r>
          </a:p>
        </p:txBody>
      </p:sp>
    </p:spTree>
    <p:extLst>
      <p:ext uri="{BB962C8B-B14F-4D97-AF65-F5344CB8AC3E}">
        <p14:creationId xmlns:p14="http://schemas.microsoft.com/office/powerpoint/2010/main" val="11897124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Tree>
    <p:extLst>
      <p:ext uri="{BB962C8B-B14F-4D97-AF65-F5344CB8AC3E}">
        <p14:creationId xmlns:p14="http://schemas.microsoft.com/office/powerpoint/2010/main" val="37203633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lstStyle>
          <a:p>
            <a:r>
              <a:rPr lang="nb-NO"/>
              <a:t>Klikk for å redigere tittelstil</a:t>
            </a:r>
          </a:p>
        </p:txBody>
      </p:sp>
      <p:sp>
        <p:nvSpPr>
          <p:cNvPr id="3" name="Plassholder for tekst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b-NO"/>
              <a:t>Klikk for å redigere tekststiler i malen</a:t>
            </a:r>
          </a:p>
        </p:txBody>
      </p:sp>
      <p:sp>
        <p:nvSpPr>
          <p:cNvPr id="4" name="Plassholder for innhold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b-NO"/>
              <a:t>Klikk for å redigere tekststiler i malen</a:t>
            </a:r>
          </a:p>
        </p:txBody>
      </p:sp>
      <p:sp>
        <p:nvSpPr>
          <p:cNvPr id="6" name="Plassholder for innhold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Tree>
    <p:extLst>
      <p:ext uri="{BB962C8B-B14F-4D97-AF65-F5344CB8AC3E}">
        <p14:creationId xmlns:p14="http://schemas.microsoft.com/office/powerpoint/2010/main" val="15512627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Tree>
    <p:extLst>
      <p:ext uri="{BB962C8B-B14F-4D97-AF65-F5344CB8AC3E}">
        <p14:creationId xmlns:p14="http://schemas.microsoft.com/office/powerpoint/2010/main" val="68472081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2576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1035765" y="3305176"/>
            <a:ext cx="7458948" cy="1021556"/>
          </a:xfrm>
        </p:spPr>
        <p:txBody>
          <a:bodyPr anchor="t"/>
          <a:lstStyle>
            <a:lvl1pPr algn="l">
              <a:defRPr sz="4000" b="1" cap="all"/>
            </a:lvl1pPr>
          </a:lstStyle>
          <a:p>
            <a:r>
              <a:rPr lang="en-US"/>
              <a:t>Click to edit Master title style</a:t>
            </a:r>
            <a:endParaRPr lang="nb-NO" dirty="0"/>
          </a:p>
        </p:txBody>
      </p:sp>
      <p:sp>
        <p:nvSpPr>
          <p:cNvPr id="3" name="Plassholder for tekst 2"/>
          <p:cNvSpPr>
            <a:spLocks noGrp="1"/>
          </p:cNvSpPr>
          <p:nvPr>
            <p:ph type="body" idx="1"/>
          </p:nvPr>
        </p:nvSpPr>
        <p:spPr>
          <a:xfrm>
            <a:off x="1035765" y="2180035"/>
            <a:ext cx="7458948"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98246049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1" y="204787"/>
            <a:ext cx="3008313" cy="871538"/>
          </a:xfrm>
        </p:spPr>
        <p:txBody>
          <a:bodyPr anchor="b"/>
          <a:lstStyle>
            <a:lvl1pPr algn="l">
              <a:defRPr sz="1500" b="1"/>
            </a:lvl1pPr>
          </a:lstStyle>
          <a:p>
            <a:r>
              <a:rPr lang="nb-NO"/>
              <a:t>Klikk for å redigere tittelstil</a:t>
            </a:r>
          </a:p>
        </p:txBody>
      </p:sp>
      <p:sp>
        <p:nvSpPr>
          <p:cNvPr id="3" name="Plassholder for innhold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nb-NO"/>
              <a:t>Klikk for å redigere tekststiler i malen</a:t>
            </a:r>
          </a:p>
        </p:txBody>
      </p:sp>
    </p:spTree>
    <p:extLst>
      <p:ext uri="{BB962C8B-B14F-4D97-AF65-F5344CB8AC3E}">
        <p14:creationId xmlns:p14="http://schemas.microsoft.com/office/powerpoint/2010/main" val="90490542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3600450"/>
            <a:ext cx="5486400" cy="425054"/>
          </a:xfrm>
        </p:spPr>
        <p:txBody>
          <a:bodyPr anchor="b"/>
          <a:lstStyle>
            <a:lvl1pPr algn="l">
              <a:defRPr sz="1500" b="1"/>
            </a:lvl1pPr>
          </a:lstStyle>
          <a:p>
            <a:r>
              <a:rPr lang="nb-NO"/>
              <a:t>Klikk for å redigere tittelstil</a:t>
            </a:r>
          </a:p>
        </p:txBody>
      </p:sp>
      <p:sp>
        <p:nvSpPr>
          <p:cNvPr id="3" name="Plassholder for bilde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nb-NO"/>
          </a:p>
        </p:txBody>
      </p:sp>
      <p:sp>
        <p:nvSpPr>
          <p:cNvPr id="4" name="Plassholder for tekst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nb-NO"/>
              <a:t>Klikk for å redigere tekststiler i malen</a:t>
            </a:r>
          </a:p>
        </p:txBody>
      </p:sp>
    </p:spTree>
    <p:extLst>
      <p:ext uri="{BB962C8B-B14F-4D97-AF65-F5344CB8AC3E}">
        <p14:creationId xmlns:p14="http://schemas.microsoft.com/office/powerpoint/2010/main" val="365896162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loddrett tekst 2"/>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Tree>
    <p:extLst>
      <p:ext uri="{BB962C8B-B14F-4D97-AF65-F5344CB8AC3E}">
        <p14:creationId xmlns:p14="http://schemas.microsoft.com/office/powerpoint/2010/main" val="95008531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05979"/>
            <a:ext cx="2057400" cy="4388644"/>
          </a:xfrm>
        </p:spPr>
        <p:txBody>
          <a:bodyPr vert="eaVert"/>
          <a:lstStyle/>
          <a:p>
            <a:r>
              <a:rPr lang="nb-NO"/>
              <a:t>Klikk for å redigere tittelstil</a:t>
            </a:r>
          </a:p>
        </p:txBody>
      </p:sp>
      <p:sp>
        <p:nvSpPr>
          <p:cNvPr id="3" name="Plassholder for loddrett tekst 2"/>
          <p:cNvSpPr>
            <a:spLocks noGrp="1"/>
          </p:cNvSpPr>
          <p:nvPr>
            <p:ph type="body" orient="vert" idx="1"/>
          </p:nvPr>
        </p:nvSpPr>
        <p:spPr>
          <a:xfrm>
            <a:off x="457200" y="205979"/>
            <a:ext cx="6019800" cy="4388644"/>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Tree>
    <p:extLst>
      <p:ext uri="{BB962C8B-B14F-4D97-AF65-F5344CB8AC3E}">
        <p14:creationId xmlns:p14="http://schemas.microsoft.com/office/powerpoint/2010/main" val="2796397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a:xfrm>
            <a:off x="1095551" y="205979"/>
            <a:ext cx="7407404" cy="857250"/>
          </a:xfrm>
        </p:spPr>
        <p:txBody>
          <a:bodyPr/>
          <a:lstStyle/>
          <a:p>
            <a:r>
              <a:rPr lang="en-US"/>
              <a:t>Click to edit Master title style</a:t>
            </a:r>
            <a:endParaRPr lang="nb-NO" dirty="0"/>
          </a:p>
        </p:txBody>
      </p:sp>
      <p:sp>
        <p:nvSpPr>
          <p:cNvPr id="3" name="Plassholder for innhold 2"/>
          <p:cNvSpPr>
            <a:spLocks noGrp="1"/>
          </p:cNvSpPr>
          <p:nvPr>
            <p:ph sz="half" idx="1"/>
          </p:nvPr>
        </p:nvSpPr>
        <p:spPr>
          <a:xfrm>
            <a:off x="1114712" y="1200151"/>
            <a:ext cx="3667845"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4" name="Plassholder for innhold 3"/>
          <p:cNvSpPr>
            <a:spLocks noGrp="1"/>
          </p:cNvSpPr>
          <p:nvPr>
            <p:ph sz="half" idx="2"/>
          </p:nvPr>
        </p:nvSpPr>
        <p:spPr>
          <a:xfrm>
            <a:off x="5305712" y="1200151"/>
            <a:ext cx="3673943"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dirty="0"/>
          </a:p>
        </p:txBody>
      </p:sp>
    </p:spTree>
    <p:extLst>
      <p:ext uri="{BB962C8B-B14F-4D97-AF65-F5344CB8AC3E}">
        <p14:creationId xmlns:p14="http://schemas.microsoft.com/office/powerpoint/2010/main" val="1372914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ammenligning">
    <p:spTree>
      <p:nvGrpSpPr>
        <p:cNvPr id="1" name=""/>
        <p:cNvGrpSpPr/>
        <p:nvPr/>
      </p:nvGrpSpPr>
      <p:grpSpPr>
        <a:xfrm>
          <a:off x="0" y="0"/>
          <a:ext cx="0" cy="0"/>
          <a:chOff x="0" y="0"/>
          <a:chExt cx="0" cy="0"/>
        </a:xfrm>
      </p:grpSpPr>
      <p:sp>
        <p:nvSpPr>
          <p:cNvPr id="7" name="Tittel 1">
            <a:extLst>
              <a:ext uri="{FF2B5EF4-FFF2-40B4-BE49-F238E27FC236}">
                <a16:creationId xmlns:a16="http://schemas.microsoft.com/office/drawing/2014/main" id="{FCDCCE35-0F13-7E43-B915-27AECD9F81E9}"/>
              </a:ext>
            </a:extLst>
          </p:cNvPr>
          <p:cNvSpPr>
            <a:spLocks noGrp="1"/>
          </p:cNvSpPr>
          <p:nvPr>
            <p:ph type="title"/>
          </p:nvPr>
        </p:nvSpPr>
        <p:spPr>
          <a:xfrm>
            <a:off x="926986" y="243149"/>
            <a:ext cx="7934515" cy="646331"/>
          </a:xfrm>
        </p:spPr>
        <p:txBody>
          <a:bodyPr/>
          <a:lstStyle>
            <a:lvl1pPr>
              <a:defRPr/>
            </a:lvl1pPr>
          </a:lstStyle>
          <a:p>
            <a:r>
              <a:rPr lang="en-US"/>
              <a:t>Click to edit Master title style</a:t>
            </a:r>
            <a:endParaRPr lang="nb-NO"/>
          </a:p>
        </p:txBody>
      </p:sp>
      <p:sp>
        <p:nvSpPr>
          <p:cNvPr id="8" name="Plassholder for innhold 3">
            <a:extLst>
              <a:ext uri="{FF2B5EF4-FFF2-40B4-BE49-F238E27FC236}">
                <a16:creationId xmlns:a16="http://schemas.microsoft.com/office/drawing/2014/main" id="{6C7D8F5B-4488-624E-9B7E-DA67D4873075}"/>
              </a:ext>
            </a:extLst>
          </p:cNvPr>
          <p:cNvSpPr>
            <a:spLocks noGrp="1"/>
          </p:cNvSpPr>
          <p:nvPr>
            <p:ph sz="half" idx="2"/>
          </p:nvPr>
        </p:nvSpPr>
        <p:spPr>
          <a:xfrm>
            <a:off x="926986" y="1481512"/>
            <a:ext cx="3860602" cy="336363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9" name="Plassholder for tekst 4">
            <a:extLst>
              <a:ext uri="{FF2B5EF4-FFF2-40B4-BE49-F238E27FC236}">
                <a16:creationId xmlns:a16="http://schemas.microsoft.com/office/drawing/2014/main" id="{A4593312-CBE8-2646-A9D3-533DF0750349}"/>
              </a:ext>
            </a:extLst>
          </p:cNvPr>
          <p:cNvSpPr>
            <a:spLocks noGrp="1"/>
          </p:cNvSpPr>
          <p:nvPr>
            <p:ph type="body" sz="quarter" idx="3"/>
          </p:nvPr>
        </p:nvSpPr>
        <p:spPr>
          <a:xfrm>
            <a:off x="4928959" y="1001692"/>
            <a:ext cx="3932542" cy="479822"/>
          </a:xfrm>
        </p:spPr>
        <p:txBody>
          <a:bodyPr anchor="t" anchorCtr="0"/>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Plassholder for innhold 5">
            <a:extLst>
              <a:ext uri="{FF2B5EF4-FFF2-40B4-BE49-F238E27FC236}">
                <a16:creationId xmlns:a16="http://schemas.microsoft.com/office/drawing/2014/main" id="{3EB26063-6A57-B84C-A306-43905FC0652D}"/>
              </a:ext>
            </a:extLst>
          </p:cNvPr>
          <p:cNvSpPr>
            <a:spLocks noGrp="1"/>
          </p:cNvSpPr>
          <p:nvPr>
            <p:ph sz="quarter" idx="4"/>
          </p:nvPr>
        </p:nvSpPr>
        <p:spPr>
          <a:xfrm>
            <a:off x="4928959" y="1481512"/>
            <a:ext cx="3932542" cy="336363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11" name="Plassholder for tekst 4">
            <a:extLst>
              <a:ext uri="{FF2B5EF4-FFF2-40B4-BE49-F238E27FC236}">
                <a16:creationId xmlns:a16="http://schemas.microsoft.com/office/drawing/2014/main" id="{DB91E079-BBA0-8E45-BAA3-55605ED0A24E}"/>
              </a:ext>
            </a:extLst>
          </p:cNvPr>
          <p:cNvSpPr>
            <a:spLocks noGrp="1"/>
          </p:cNvSpPr>
          <p:nvPr>
            <p:ph type="body" sz="quarter" idx="10"/>
          </p:nvPr>
        </p:nvSpPr>
        <p:spPr>
          <a:xfrm>
            <a:off x="926986" y="1001691"/>
            <a:ext cx="3862118" cy="479822"/>
          </a:xfrm>
        </p:spPr>
        <p:txBody>
          <a:bodyPr anchor="t" anchorCtr="0"/>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Tree>
    <p:extLst>
      <p:ext uri="{BB962C8B-B14F-4D97-AF65-F5344CB8AC3E}">
        <p14:creationId xmlns:p14="http://schemas.microsoft.com/office/powerpoint/2010/main" val="702236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US"/>
              <a:t>Click to edit Master title style</a:t>
            </a:r>
            <a:endParaRPr lang="nb-NO"/>
          </a:p>
        </p:txBody>
      </p:sp>
    </p:spTree>
    <p:extLst>
      <p:ext uri="{BB962C8B-B14F-4D97-AF65-F5344CB8AC3E}">
        <p14:creationId xmlns:p14="http://schemas.microsoft.com/office/powerpoint/2010/main" val="3172249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649718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024642" y="204787"/>
            <a:ext cx="3008313" cy="871538"/>
          </a:xfrm>
        </p:spPr>
        <p:txBody>
          <a:bodyPr anchor="b"/>
          <a:lstStyle>
            <a:lvl1pPr algn="l">
              <a:defRPr sz="2000" b="1"/>
            </a:lvl1pPr>
          </a:lstStyle>
          <a:p>
            <a:r>
              <a:rPr lang="en-US"/>
              <a:t>Click to edit Master title style</a:t>
            </a:r>
            <a:endParaRPr lang="nb-NO"/>
          </a:p>
        </p:txBody>
      </p:sp>
      <p:sp>
        <p:nvSpPr>
          <p:cNvPr id="3" name="Plassholder for innhold 2"/>
          <p:cNvSpPr>
            <a:spLocks noGrp="1"/>
          </p:cNvSpPr>
          <p:nvPr>
            <p:ph idx="1"/>
          </p:nvPr>
        </p:nvSpPr>
        <p:spPr>
          <a:xfrm>
            <a:off x="4142491" y="204788"/>
            <a:ext cx="4765084"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4" name="Plassholder for tekst 3"/>
          <p:cNvSpPr>
            <a:spLocks noGrp="1"/>
          </p:cNvSpPr>
          <p:nvPr>
            <p:ph type="body" sz="half" idx="2"/>
          </p:nvPr>
        </p:nvSpPr>
        <p:spPr>
          <a:xfrm>
            <a:off x="1024642"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596486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nb-NO"/>
          </a:p>
        </p:txBody>
      </p:sp>
      <p:sp>
        <p:nvSpPr>
          <p:cNvPr id="3" name="Plassholder for bilde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nb-NO"/>
          </a:p>
        </p:txBody>
      </p:sp>
      <p:sp>
        <p:nvSpPr>
          <p:cNvPr id="4" name="Plassholder for tekst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532236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868297" y="205979"/>
            <a:ext cx="7933731" cy="646331"/>
          </a:xfrm>
          <a:prstGeom prst="rect">
            <a:avLst/>
          </a:prstGeom>
        </p:spPr>
        <p:txBody>
          <a:bodyPr vert="horz" lIns="91440" tIns="45720" rIns="91440" bIns="45720" rtlCol="0" anchor="t" anchorCtr="0">
            <a:spAutoFit/>
          </a:bodyPr>
          <a:lstStyle/>
          <a:p>
            <a:r>
              <a:rPr lang="nb-NO" dirty="0"/>
              <a:t>Klikk for å redigere tittelstil</a:t>
            </a:r>
          </a:p>
        </p:txBody>
      </p:sp>
      <p:sp>
        <p:nvSpPr>
          <p:cNvPr id="3" name="Plassholder for tekst 2"/>
          <p:cNvSpPr>
            <a:spLocks noGrp="1"/>
          </p:cNvSpPr>
          <p:nvPr>
            <p:ph type="body" idx="1"/>
          </p:nvPr>
        </p:nvSpPr>
        <p:spPr>
          <a:xfrm>
            <a:off x="868297" y="934065"/>
            <a:ext cx="7933731" cy="4003456"/>
          </a:xfrm>
          <a:prstGeom prst="rect">
            <a:avLst/>
          </a:prstGeom>
        </p:spPr>
        <p:txBody>
          <a:bodyPr vert="horz" lIns="91440" tIns="45720" rIns="91440" bIns="45720" rtlCol="0">
            <a:normAutofit/>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pic>
        <p:nvPicPr>
          <p:cNvPr id="4" name="Bilde 3" descr="stripe_16_9.jp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645602" cy="5143500"/>
          </a:xfrm>
          <a:prstGeom prst="rect">
            <a:avLst/>
          </a:prstGeom>
        </p:spPr>
      </p:pic>
    </p:spTree>
    <p:extLst>
      <p:ext uri="{BB962C8B-B14F-4D97-AF65-F5344CB8AC3E}">
        <p14:creationId xmlns:p14="http://schemas.microsoft.com/office/powerpoint/2010/main" val="57779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3600" b="1" i="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0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18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249043" y="205979"/>
            <a:ext cx="8552985" cy="646331"/>
          </a:xfrm>
          <a:prstGeom prst="rect">
            <a:avLst/>
          </a:prstGeom>
        </p:spPr>
        <p:txBody>
          <a:bodyPr vert="horz" lIns="91440" tIns="45720" rIns="91440" bIns="45720" rtlCol="0" anchor="t" anchorCtr="0">
            <a:spAutoFit/>
          </a:bodyPr>
          <a:lstStyle/>
          <a:p>
            <a:r>
              <a:rPr lang="nb-NO" dirty="0"/>
              <a:t>Klikk for å redigere tittelstil</a:t>
            </a:r>
          </a:p>
        </p:txBody>
      </p:sp>
      <p:sp>
        <p:nvSpPr>
          <p:cNvPr id="3" name="Plassholder for tekst 2"/>
          <p:cNvSpPr>
            <a:spLocks noGrp="1"/>
          </p:cNvSpPr>
          <p:nvPr>
            <p:ph type="body" idx="1"/>
          </p:nvPr>
        </p:nvSpPr>
        <p:spPr>
          <a:xfrm>
            <a:off x="249043" y="952901"/>
            <a:ext cx="8552985" cy="3641722"/>
          </a:xfrm>
          <a:prstGeom prst="rect">
            <a:avLst/>
          </a:prstGeom>
        </p:spPr>
        <p:txBody>
          <a:bodyPr vert="horz" lIns="91440" tIns="45720" rIns="91440" bIns="45720" rtlCol="0">
            <a:normAutofit/>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pic>
        <p:nvPicPr>
          <p:cNvPr id="5" name="Bilde 4" descr="hor_blaa_stripe.jp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4783836"/>
            <a:ext cx="9144000" cy="359664"/>
          </a:xfrm>
          <a:prstGeom prst="rect">
            <a:avLst/>
          </a:prstGeom>
        </p:spPr>
      </p:pic>
    </p:spTree>
    <p:extLst>
      <p:ext uri="{BB962C8B-B14F-4D97-AF65-F5344CB8AC3E}">
        <p14:creationId xmlns:p14="http://schemas.microsoft.com/office/powerpoint/2010/main" val="12668790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3600" b="1" i="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0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18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nb-NO" dirty="0"/>
              <a:t>Klikk for å redigere tittelstil</a:t>
            </a:r>
          </a:p>
        </p:txBody>
      </p:sp>
      <p:sp>
        <p:nvSpPr>
          <p:cNvPr id="3" name="Plassholder for tekst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pic>
        <p:nvPicPr>
          <p:cNvPr id="5" name="Bilde 4" descr="hor_blaa_stripe.jp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4873752"/>
            <a:ext cx="9144000" cy="269748"/>
          </a:xfrm>
          <a:prstGeom prst="rect">
            <a:avLst/>
          </a:prstGeom>
        </p:spPr>
      </p:pic>
    </p:spTree>
    <p:extLst>
      <p:ext uri="{BB962C8B-B14F-4D97-AF65-F5344CB8AC3E}">
        <p14:creationId xmlns:p14="http://schemas.microsoft.com/office/powerpoint/2010/main" val="7796377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42900" rtl="0" eaLnBrk="1" latinLnBrk="0" hangingPunct="1">
        <a:spcBef>
          <a:spcPct val="0"/>
        </a:spcBef>
        <a:buNone/>
        <a:defRPr sz="2700" b="1" i="0" kern="1200">
          <a:solidFill>
            <a:schemeClr val="tx1"/>
          </a:solidFill>
          <a:latin typeface="Arial"/>
          <a:ea typeface="+mj-ea"/>
          <a:cs typeface="Arial"/>
        </a:defRPr>
      </a:lvl1pPr>
    </p:titleStyle>
    <p:bodyStyle>
      <a:lvl1pPr marL="257175" indent="-257175" algn="l" defTabSz="342900" rtl="0" eaLnBrk="1" latinLnBrk="0" hangingPunct="1">
        <a:spcBef>
          <a:spcPct val="20000"/>
        </a:spcBef>
        <a:buFont typeface="Arial"/>
        <a:buChar char="•"/>
        <a:defRPr sz="1800" kern="1200">
          <a:solidFill>
            <a:schemeClr val="tx1"/>
          </a:solidFill>
          <a:latin typeface="Arial"/>
          <a:ea typeface="+mn-ea"/>
          <a:cs typeface="Arial"/>
        </a:defRPr>
      </a:lvl1pPr>
      <a:lvl2pPr marL="557213" indent="-214313" algn="l" defTabSz="342900" rtl="0" eaLnBrk="1" latinLnBrk="0" hangingPunct="1">
        <a:spcBef>
          <a:spcPct val="20000"/>
        </a:spcBef>
        <a:buFont typeface="Arial"/>
        <a:buChar char="–"/>
        <a:defRPr sz="1500" kern="1200">
          <a:solidFill>
            <a:schemeClr val="tx1"/>
          </a:solidFill>
          <a:latin typeface="Arial"/>
          <a:ea typeface="+mn-ea"/>
          <a:cs typeface="Arial"/>
        </a:defRPr>
      </a:lvl2pPr>
      <a:lvl3pPr marL="857250" indent="-171450" algn="l" defTabSz="342900" rtl="0" eaLnBrk="1" latinLnBrk="0" hangingPunct="1">
        <a:spcBef>
          <a:spcPct val="20000"/>
        </a:spcBef>
        <a:buFont typeface="Arial"/>
        <a:buChar char="•"/>
        <a:defRPr sz="1350" kern="1200">
          <a:solidFill>
            <a:schemeClr val="tx1"/>
          </a:solidFill>
          <a:latin typeface="Arial"/>
          <a:ea typeface="+mn-ea"/>
          <a:cs typeface="Arial"/>
        </a:defRPr>
      </a:lvl3pPr>
      <a:lvl4pPr marL="1200150" indent="-171450" algn="l" defTabSz="342900" rtl="0" eaLnBrk="1" latinLnBrk="0" hangingPunct="1">
        <a:spcBef>
          <a:spcPct val="20000"/>
        </a:spcBef>
        <a:buFont typeface="Arial"/>
        <a:buChar char="–"/>
        <a:defRPr sz="1200" kern="1200">
          <a:solidFill>
            <a:schemeClr val="tx1"/>
          </a:solidFill>
          <a:latin typeface="Arial"/>
          <a:ea typeface="+mn-ea"/>
          <a:cs typeface="Arial"/>
        </a:defRPr>
      </a:lvl4pPr>
      <a:lvl5pPr marL="1543050" indent="-171450" algn="l" defTabSz="342900" rtl="0" eaLnBrk="1" latinLnBrk="0" hangingPunct="1">
        <a:spcBef>
          <a:spcPct val="20000"/>
        </a:spcBef>
        <a:buFont typeface="Arial"/>
        <a:buChar char="»"/>
        <a:defRPr sz="1050" kern="1200">
          <a:solidFill>
            <a:schemeClr val="tx1"/>
          </a:solidFill>
          <a:latin typeface="Arial"/>
          <a:ea typeface="+mn-ea"/>
          <a:cs typeface="Arial"/>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nb-NO"/>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youtube.com/watch?v=ptLKQT4I8RI" TargetMode="Externa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enmax.com/LegalSite/Documents/ENMAX_Principles_Business_Ethics.pdf" TargetMode="Externa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hyperlink" Target="https://www.ntnu.no/ntnus-strategi/visjon-og-verdier" TargetMode="Externa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simonogn@stud.ntnu.no" TargetMode="External"/><Relationship Id="rId2" Type="http://schemas.openxmlformats.org/officeDocument/2006/relationships/hyperlink" Target="mailto:emilmop@stud.ntnu.no" TargetMode="External"/><Relationship Id="rId1" Type="http://schemas.openxmlformats.org/officeDocument/2006/relationships/slideLayout" Target="../slideLayouts/slideLayout2.xml"/><Relationship Id="rId5" Type="http://schemas.openxmlformats.org/officeDocument/2006/relationships/hyperlink" Target="mailto:idasbru@stud.ntnu.no" TargetMode="External"/><Relationship Id="rId4" Type="http://schemas.openxmlformats.org/officeDocument/2006/relationships/hyperlink" Target="mailto:danialk@stud.ntnu.no"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youtube.com/watch?v=fAkqh9pfVkc"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1267185" y="1100410"/>
            <a:ext cx="7772400" cy="646331"/>
          </a:xfrm>
        </p:spPr>
        <p:txBody>
          <a:bodyPr/>
          <a:lstStyle/>
          <a:p>
            <a:r>
              <a:rPr lang="nb-NO" dirty="0"/>
              <a:t>Uke 3 – Etikk 1</a:t>
            </a:r>
          </a:p>
        </p:txBody>
      </p:sp>
      <p:sp>
        <p:nvSpPr>
          <p:cNvPr id="3" name="Undertittel 2"/>
          <p:cNvSpPr>
            <a:spLocks noGrp="1"/>
          </p:cNvSpPr>
          <p:nvPr>
            <p:ph type="subTitle" idx="1"/>
          </p:nvPr>
        </p:nvSpPr>
        <p:spPr>
          <a:xfrm>
            <a:off x="1267185" y="1744145"/>
            <a:ext cx="7352029" cy="1314450"/>
          </a:xfrm>
        </p:spPr>
        <p:txBody>
          <a:bodyPr>
            <a:normAutofit/>
          </a:bodyPr>
          <a:lstStyle/>
          <a:p>
            <a:r>
              <a:rPr lang="nb-NO" dirty="0"/>
              <a:t>Martina Ortova</a:t>
            </a:r>
          </a:p>
        </p:txBody>
      </p:sp>
      <p:sp>
        <p:nvSpPr>
          <p:cNvPr id="5" name="TekstSylinder 4">
            <a:extLst>
              <a:ext uri="{FF2B5EF4-FFF2-40B4-BE49-F238E27FC236}">
                <a16:creationId xmlns:a16="http://schemas.microsoft.com/office/drawing/2014/main" id="{5381CA1A-7C5C-7340-A843-93C9A64E89B5}"/>
              </a:ext>
            </a:extLst>
          </p:cNvPr>
          <p:cNvSpPr txBox="1"/>
          <p:nvPr/>
        </p:nvSpPr>
        <p:spPr>
          <a:xfrm rot="16200000">
            <a:off x="-910022" y="2166813"/>
            <a:ext cx="2427772" cy="292388"/>
          </a:xfrm>
          <a:prstGeom prst="rect">
            <a:avLst/>
          </a:prstGeom>
          <a:noFill/>
        </p:spPr>
        <p:txBody>
          <a:bodyPr wrap="square" rtlCol="0">
            <a:spAutoFit/>
          </a:bodyPr>
          <a:lstStyle/>
          <a:p>
            <a:r>
              <a:rPr lang="nb-NO" sz="1300" dirty="0">
                <a:solidFill>
                  <a:schemeClr val="bg1"/>
                </a:solidFill>
              </a:rPr>
              <a:t>Kunnskap for en bedre verden</a:t>
            </a:r>
          </a:p>
        </p:txBody>
      </p:sp>
    </p:spTree>
    <p:extLst>
      <p:ext uri="{BB962C8B-B14F-4D97-AF65-F5344CB8AC3E}">
        <p14:creationId xmlns:p14="http://schemas.microsoft.com/office/powerpoint/2010/main" val="3243102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2D84C-D369-C17C-430E-42B1226BADE9}"/>
              </a:ext>
            </a:extLst>
          </p:cNvPr>
          <p:cNvSpPr>
            <a:spLocks noGrp="1"/>
          </p:cNvSpPr>
          <p:nvPr>
            <p:ph type="title"/>
          </p:nvPr>
        </p:nvSpPr>
        <p:spPr/>
        <p:txBody>
          <a:bodyPr/>
          <a:lstStyle/>
          <a:p>
            <a:r>
              <a:rPr lang="nb-NO" dirty="0"/>
              <a:t>Hva er etikk og moral?</a:t>
            </a:r>
          </a:p>
        </p:txBody>
      </p:sp>
      <p:sp>
        <p:nvSpPr>
          <p:cNvPr id="3" name="Content Placeholder 2">
            <a:extLst>
              <a:ext uri="{FF2B5EF4-FFF2-40B4-BE49-F238E27FC236}">
                <a16:creationId xmlns:a16="http://schemas.microsoft.com/office/drawing/2014/main" id="{0D3402F9-F6E3-E2C6-EE0A-E4BEF864B672}"/>
              </a:ext>
            </a:extLst>
          </p:cNvPr>
          <p:cNvSpPr>
            <a:spLocks noGrp="1"/>
          </p:cNvSpPr>
          <p:nvPr>
            <p:ph idx="1"/>
          </p:nvPr>
        </p:nvSpPr>
        <p:spPr/>
        <p:txBody>
          <a:bodyPr/>
          <a:lstStyle/>
          <a:p>
            <a:r>
              <a:rPr lang="nb-NO" dirty="0"/>
              <a:t>Moral er noen som alle mennesker har.</a:t>
            </a:r>
          </a:p>
          <a:p>
            <a:endParaRPr lang="nb-NO" dirty="0"/>
          </a:p>
          <a:p>
            <a:r>
              <a:rPr lang="nb-NO" dirty="0"/>
              <a:t>Etikk innebærer at vi begynner å tenke over og argumenterer for våre beslutning. </a:t>
            </a:r>
          </a:p>
          <a:p>
            <a:endParaRPr lang="nb-NO" dirty="0"/>
          </a:p>
          <a:p>
            <a:pPr marL="0" indent="0">
              <a:buNone/>
            </a:pPr>
            <a:endParaRPr lang="nb-NO" dirty="0"/>
          </a:p>
          <a:p>
            <a:endParaRPr lang="nb-NO" dirty="0"/>
          </a:p>
          <a:p>
            <a:endParaRPr lang="nb-NO" dirty="0"/>
          </a:p>
        </p:txBody>
      </p:sp>
    </p:spTree>
    <p:extLst>
      <p:ext uri="{BB962C8B-B14F-4D97-AF65-F5344CB8AC3E}">
        <p14:creationId xmlns:p14="http://schemas.microsoft.com/office/powerpoint/2010/main" val="2545423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34D1F4-42A3-06E8-58A2-9CDC658E6E22}"/>
              </a:ext>
            </a:extLst>
          </p:cNvPr>
          <p:cNvSpPr>
            <a:spLocks noGrp="1"/>
          </p:cNvSpPr>
          <p:nvPr>
            <p:ph idx="1"/>
          </p:nvPr>
        </p:nvSpPr>
        <p:spPr/>
        <p:txBody>
          <a:bodyPr>
            <a:normAutofit lnSpcReduction="10000"/>
          </a:bodyPr>
          <a:lstStyle/>
          <a:p>
            <a:r>
              <a:rPr lang="nb-NO" dirty="0"/>
              <a:t>Etikk versus moral  </a:t>
            </a:r>
          </a:p>
          <a:p>
            <a:r>
              <a:rPr lang="nb-NO" dirty="0"/>
              <a:t>Etikk = teori </a:t>
            </a:r>
          </a:p>
          <a:p>
            <a:r>
              <a:rPr lang="nb-NO" dirty="0"/>
              <a:t>Moral = normer </a:t>
            </a:r>
          </a:p>
          <a:p>
            <a:r>
              <a:rPr lang="nb-NO" dirty="0"/>
              <a:t>Etiske dilemma = dilemma mellom hvilke teorier/ prinsipp vi skal velge </a:t>
            </a:r>
          </a:p>
          <a:p>
            <a:r>
              <a:rPr lang="nb-NO" dirty="0"/>
              <a:t>Moralske dilemma = dilemma mellom hva vi faktisk burde gjøre </a:t>
            </a:r>
          </a:p>
          <a:p>
            <a:r>
              <a:rPr lang="nb-NO" dirty="0"/>
              <a:t>Avhenger av kontekst og den aktuelle situasjonen. </a:t>
            </a:r>
          </a:p>
          <a:p>
            <a:r>
              <a:rPr lang="nb-NO" dirty="0"/>
              <a:t>Hva er Kontekst? Geografi, kultur, tradisjon, prinsipper</a:t>
            </a:r>
          </a:p>
        </p:txBody>
      </p:sp>
    </p:spTree>
    <p:extLst>
      <p:ext uri="{BB962C8B-B14F-4D97-AF65-F5344CB8AC3E}">
        <p14:creationId xmlns:p14="http://schemas.microsoft.com/office/powerpoint/2010/main" val="1485761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63ACF-BB42-9454-6180-7C39EF539B27}"/>
              </a:ext>
            </a:extLst>
          </p:cNvPr>
          <p:cNvSpPr>
            <a:spLocks noGrp="1"/>
          </p:cNvSpPr>
          <p:nvPr>
            <p:ph type="title"/>
          </p:nvPr>
        </p:nvSpPr>
        <p:spPr/>
        <p:txBody>
          <a:bodyPr/>
          <a:lstStyle/>
          <a:p>
            <a:r>
              <a:rPr lang="nb-NO" dirty="0"/>
              <a:t>Forskjellen mellom….</a:t>
            </a:r>
          </a:p>
        </p:txBody>
      </p:sp>
      <p:sp>
        <p:nvSpPr>
          <p:cNvPr id="3" name="Content Placeholder 2">
            <a:extLst>
              <a:ext uri="{FF2B5EF4-FFF2-40B4-BE49-F238E27FC236}">
                <a16:creationId xmlns:a16="http://schemas.microsoft.com/office/drawing/2014/main" id="{7AED8BB9-1CDD-57A1-C843-5B1D07B80D71}"/>
              </a:ext>
            </a:extLst>
          </p:cNvPr>
          <p:cNvSpPr>
            <a:spLocks noGrp="1"/>
          </p:cNvSpPr>
          <p:nvPr>
            <p:ph idx="1"/>
          </p:nvPr>
        </p:nvSpPr>
        <p:spPr/>
        <p:txBody>
          <a:bodyPr>
            <a:normAutofit fontScale="62500" lnSpcReduction="20000"/>
          </a:bodyPr>
          <a:lstStyle/>
          <a:p>
            <a:pPr algn="l">
              <a:buFont typeface="+mj-lt"/>
              <a:buAutoNum type="arabicPeriod"/>
            </a:pPr>
            <a:r>
              <a:rPr lang="nb-NO" b="1" i="0" dirty="0">
                <a:solidFill>
                  <a:srgbClr val="242424"/>
                </a:solidFill>
                <a:effectLst/>
                <a:latin typeface="Segoe UI" panose="020B0502040204020203" pitchFamily="34" charset="0"/>
              </a:rPr>
              <a:t>Etikk</a:t>
            </a:r>
            <a:r>
              <a:rPr lang="nb-NO" b="0" i="0" dirty="0">
                <a:solidFill>
                  <a:srgbClr val="242424"/>
                </a:solidFill>
                <a:effectLst/>
                <a:latin typeface="Segoe UI" panose="020B0502040204020203" pitchFamily="34" charset="0"/>
              </a:rPr>
              <a:t>:</a:t>
            </a:r>
          </a:p>
          <a:p>
            <a:pPr marL="457200" lvl="1" indent="0" algn="l">
              <a:spcBef>
                <a:spcPts val="750"/>
              </a:spcBef>
              <a:spcAft>
                <a:spcPts val="750"/>
              </a:spcAft>
              <a:buNone/>
            </a:pPr>
            <a:r>
              <a:rPr lang="nb-NO" b="0" i="0" dirty="0">
                <a:solidFill>
                  <a:srgbClr val="242424"/>
                </a:solidFill>
                <a:effectLst/>
                <a:latin typeface="Segoe UI" panose="020B0502040204020203" pitchFamily="34" charset="0"/>
              </a:rPr>
              <a:t>Etikk er læren om hva som er riktig og galt, og hvordan vi bør handle. Det er en filosofisk disiplin som undersøker moralske verdier, prinsipper og regler. Etikk handler om å forstå og begrunne hvorfor visse handlinger er riktige eller gale, og det gir oss retningslinjer for hvordan vi bør oppføre oss</a:t>
            </a:r>
            <a:r>
              <a:rPr lang="nb-NO" dirty="0">
                <a:solidFill>
                  <a:srgbClr val="242424"/>
                </a:solidFill>
                <a:latin typeface="var(--fontFamilyBase)"/>
              </a:rPr>
              <a:t>.</a:t>
            </a:r>
            <a:endParaRPr lang="nb-NO" b="0" i="0" dirty="0">
              <a:solidFill>
                <a:srgbClr val="242424"/>
              </a:solidFill>
              <a:effectLst/>
              <a:latin typeface="Segoe UI" panose="020B0502040204020203" pitchFamily="34" charset="0"/>
            </a:endParaRPr>
          </a:p>
          <a:p>
            <a:pPr marL="457200" lvl="1" indent="0" algn="l">
              <a:spcBef>
                <a:spcPts val="750"/>
              </a:spcBef>
              <a:spcAft>
                <a:spcPts val="750"/>
              </a:spcAft>
              <a:buNone/>
            </a:pPr>
            <a:endParaRPr lang="nb-NO" b="0" i="0" dirty="0">
              <a:solidFill>
                <a:srgbClr val="242424"/>
              </a:solidFill>
              <a:effectLst/>
              <a:latin typeface="Segoe UI" panose="020B0502040204020203" pitchFamily="34" charset="0"/>
            </a:endParaRPr>
          </a:p>
          <a:p>
            <a:pPr algn="l">
              <a:buFont typeface="+mj-lt"/>
              <a:buAutoNum type="arabicPeriod"/>
            </a:pPr>
            <a:r>
              <a:rPr lang="nb-NO" b="1" i="0" dirty="0">
                <a:solidFill>
                  <a:srgbClr val="242424"/>
                </a:solidFill>
                <a:effectLst/>
                <a:latin typeface="Segoe UI" panose="020B0502040204020203" pitchFamily="34" charset="0"/>
              </a:rPr>
              <a:t>Moral</a:t>
            </a:r>
            <a:r>
              <a:rPr lang="nb-NO" b="0" i="0" dirty="0">
                <a:solidFill>
                  <a:srgbClr val="242424"/>
                </a:solidFill>
                <a:effectLst/>
                <a:latin typeface="Segoe UI" panose="020B0502040204020203" pitchFamily="34" charset="0"/>
              </a:rPr>
              <a:t>:</a:t>
            </a:r>
          </a:p>
          <a:p>
            <a:pPr marL="457200" lvl="1" indent="0" algn="l">
              <a:spcBef>
                <a:spcPts val="750"/>
              </a:spcBef>
              <a:spcAft>
                <a:spcPts val="750"/>
              </a:spcAft>
              <a:buNone/>
            </a:pPr>
            <a:r>
              <a:rPr lang="nb-NO" b="0" i="0" dirty="0">
                <a:solidFill>
                  <a:srgbClr val="242424"/>
                </a:solidFill>
                <a:effectLst/>
                <a:latin typeface="Segoe UI" panose="020B0502040204020203" pitchFamily="34" charset="0"/>
              </a:rPr>
              <a:t>Moral refererer til de faktiske normene, verdiene og holdningene som mennesker og samfunn har om hva som er riktig og galt. Det er de konkrete reglene og standardene som styrer vår atferd i hverdagen. Mens etikk er mer teoretisk og analytisk, er moral praktisk og kulturelt betinget</a:t>
            </a:r>
            <a:r>
              <a:rPr lang="nb-NO" dirty="0">
                <a:solidFill>
                  <a:srgbClr val="242424"/>
                </a:solidFill>
                <a:latin typeface="var(--fontFamilyBase)"/>
              </a:rPr>
              <a:t>.</a:t>
            </a:r>
            <a:endParaRPr lang="nb-NO" b="0" i="0" dirty="0">
              <a:solidFill>
                <a:srgbClr val="242424"/>
              </a:solidFill>
              <a:effectLst/>
              <a:latin typeface="Segoe UI" panose="020B0502040204020203" pitchFamily="34" charset="0"/>
            </a:endParaRPr>
          </a:p>
          <a:p>
            <a:pPr marL="457200" lvl="1" indent="0" algn="l">
              <a:spcBef>
                <a:spcPts val="750"/>
              </a:spcBef>
              <a:spcAft>
                <a:spcPts val="750"/>
              </a:spcAft>
              <a:buNone/>
            </a:pPr>
            <a:endParaRPr lang="nb-NO" b="0" i="0" dirty="0">
              <a:solidFill>
                <a:srgbClr val="242424"/>
              </a:solidFill>
              <a:effectLst/>
              <a:latin typeface="Segoe UI" panose="020B0502040204020203" pitchFamily="34" charset="0"/>
            </a:endParaRPr>
          </a:p>
          <a:p>
            <a:pPr algn="l">
              <a:buFont typeface="+mj-lt"/>
              <a:buAutoNum type="arabicPeriod"/>
            </a:pPr>
            <a:r>
              <a:rPr lang="nb-NO" b="1" i="0" dirty="0">
                <a:solidFill>
                  <a:srgbClr val="242424"/>
                </a:solidFill>
                <a:effectLst/>
                <a:latin typeface="Segoe UI" panose="020B0502040204020203" pitchFamily="34" charset="0"/>
              </a:rPr>
              <a:t>Jus</a:t>
            </a:r>
            <a:r>
              <a:rPr lang="nb-NO" b="0" i="0" dirty="0">
                <a:solidFill>
                  <a:srgbClr val="242424"/>
                </a:solidFill>
                <a:effectLst/>
                <a:latin typeface="Segoe UI" panose="020B0502040204020203" pitchFamily="34" charset="0"/>
              </a:rPr>
              <a:t>:</a:t>
            </a:r>
          </a:p>
          <a:p>
            <a:pPr marL="457200" lvl="1" indent="0" algn="l">
              <a:spcBef>
                <a:spcPts val="750"/>
              </a:spcBef>
              <a:spcAft>
                <a:spcPts val="750"/>
              </a:spcAft>
              <a:buNone/>
            </a:pPr>
            <a:r>
              <a:rPr lang="nb-NO" b="0" i="0" dirty="0">
                <a:solidFill>
                  <a:srgbClr val="242424"/>
                </a:solidFill>
                <a:effectLst/>
                <a:latin typeface="Segoe UI" panose="020B0502040204020203" pitchFamily="34" charset="0"/>
              </a:rPr>
              <a:t>Jus (eller lov) er det formelle systemet av regler og forskrifter som styrer samfunnets atferd. Jus er håndhevet av myndighetene og har rettslige konsekvenser ved brudd. Lovene er ofte basert på etiske og moralske prinsipper, men de er kodifisert og håndhevet gjennom rettssystemet.</a:t>
            </a:r>
          </a:p>
          <a:p>
            <a:endParaRPr lang="nb-NO" dirty="0"/>
          </a:p>
        </p:txBody>
      </p:sp>
    </p:spTree>
    <p:extLst>
      <p:ext uri="{BB962C8B-B14F-4D97-AF65-F5344CB8AC3E}">
        <p14:creationId xmlns:p14="http://schemas.microsoft.com/office/powerpoint/2010/main" val="3526502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CAB5D-BB58-65F0-667B-FAC25F1DE41A}"/>
              </a:ext>
            </a:extLst>
          </p:cNvPr>
          <p:cNvSpPr>
            <a:spLocks noGrp="1"/>
          </p:cNvSpPr>
          <p:nvPr>
            <p:ph type="title"/>
          </p:nvPr>
        </p:nvSpPr>
        <p:spPr>
          <a:xfrm>
            <a:off x="982193" y="205979"/>
            <a:ext cx="7681516" cy="338554"/>
          </a:xfrm>
        </p:spPr>
        <p:txBody>
          <a:bodyPr/>
          <a:lstStyle/>
          <a:p>
            <a:r>
              <a:rPr lang="nb-NO" sz="1600" dirty="0"/>
              <a:t>Morals relativisme – pensum B, s. 12</a:t>
            </a:r>
          </a:p>
        </p:txBody>
      </p:sp>
      <p:sp>
        <p:nvSpPr>
          <p:cNvPr id="3" name="Content Placeholder 2">
            <a:extLst>
              <a:ext uri="{FF2B5EF4-FFF2-40B4-BE49-F238E27FC236}">
                <a16:creationId xmlns:a16="http://schemas.microsoft.com/office/drawing/2014/main" id="{87BBF688-27D0-81B4-3FB4-7AC2FCBBF7EF}"/>
              </a:ext>
            </a:extLst>
          </p:cNvPr>
          <p:cNvSpPr>
            <a:spLocks noGrp="1"/>
          </p:cNvSpPr>
          <p:nvPr>
            <p:ph idx="1"/>
          </p:nvPr>
        </p:nvSpPr>
        <p:spPr/>
        <p:txBody>
          <a:bodyPr/>
          <a:lstStyle/>
          <a:p>
            <a:r>
              <a:rPr lang="nb-NO" dirty="0"/>
              <a:t>Det fines ikke absolutte, uforanderlige moralsk verdier, men at disse er relativ og varierer med omstendighetene. </a:t>
            </a:r>
          </a:p>
          <a:p>
            <a:r>
              <a:rPr lang="nb-NO" dirty="0"/>
              <a:t>«Mennesket er alle tings mål»  - alt er subjektiv. </a:t>
            </a:r>
          </a:p>
          <a:p>
            <a:endParaRPr lang="nb-NO" dirty="0"/>
          </a:p>
          <a:p>
            <a:r>
              <a:rPr lang="nb-NO" dirty="0"/>
              <a:t>……………</a:t>
            </a:r>
            <a:r>
              <a:rPr lang="nb-NO" dirty="0">
                <a:highlight>
                  <a:srgbClr val="FFFF00"/>
                </a:highlight>
              </a:rPr>
              <a:t>kultur forskjeller</a:t>
            </a:r>
            <a:r>
              <a:rPr lang="nb-NO" dirty="0"/>
              <a:t>…………….</a:t>
            </a:r>
          </a:p>
          <a:p>
            <a:pPr marL="0" indent="0">
              <a:buNone/>
            </a:pPr>
            <a:endParaRPr lang="nb-NO" dirty="0"/>
          </a:p>
        </p:txBody>
      </p:sp>
    </p:spTree>
    <p:extLst>
      <p:ext uri="{BB962C8B-B14F-4D97-AF65-F5344CB8AC3E}">
        <p14:creationId xmlns:p14="http://schemas.microsoft.com/office/powerpoint/2010/main" val="23615964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DDEFF-5528-4791-8766-009EB05852AA}"/>
              </a:ext>
            </a:extLst>
          </p:cNvPr>
          <p:cNvSpPr>
            <a:spLocks noGrp="1"/>
          </p:cNvSpPr>
          <p:nvPr>
            <p:ph type="title"/>
          </p:nvPr>
        </p:nvSpPr>
        <p:spPr/>
        <p:txBody>
          <a:bodyPr/>
          <a:lstStyle/>
          <a:p>
            <a:r>
              <a:rPr lang="nb-NO" dirty="0"/>
              <a:t>Hva er normativ og deskriptiv etikk?</a:t>
            </a:r>
          </a:p>
        </p:txBody>
      </p:sp>
      <p:sp>
        <p:nvSpPr>
          <p:cNvPr id="3" name="Content Placeholder 2">
            <a:extLst>
              <a:ext uri="{FF2B5EF4-FFF2-40B4-BE49-F238E27FC236}">
                <a16:creationId xmlns:a16="http://schemas.microsoft.com/office/drawing/2014/main" id="{CDD8C1BF-D4F7-4D4E-B24A-CDBCC30D835E}"/>
              </a:ext>
            </a:extLst>
          </p:cNvPr>
          <p:cNvSpPr>
            <a:spLocks noGrp="1"/>
          </p:cNvSpPr>
          <p:nvPr>
            <p:ph idx="1"/>
          </p:nvPr>
        </p:nvSpPr>
        <p:spPr/>
        <p:txBody>
          <a:bodyPr/>
          <a:lstStyle/>
          <a:p>
            <a:r>
              <a:rPr lang="nb-NO" dirty="0"/>
              <a:t>Normativ etikk er teorier om hvilke moralske normer og verdier som </a:t>
            </a:r>
            <a:r>
              <a:rPr lang="nb-NO" dirty="0">
                <a:highlight>
                  <a:srgbClr val="FFFF00"/>
                </a:highlight>
              </a:rPr>
              <a:t>bør</a:t>
            </a:r>
            <a:r>
              <a:rPr lang="nb-NO" dirty="0"/>
              <a:t> gjelde, er deskriptiv etikk beskrivelser av hva som </a:t>
            </a:r>
            <a:r>
              <a:rPr lang="nb-NO" dirty="0">
                <a:highlight>
                  <a:srgbClr val="FFFF00"/>
                </a:highlight>
              </a:rPr>
              <a:t>er</a:t>
            </a:r>
            <a:r>
              <a:rPr lang="nb-NO" dirty="0"/>
              <a:t> gjeldene syn på rett og galt. </a:t>
            </a:r>
          </a:p>
          <a:p>
            <a:r>
              <a:rPr lang="nb-NO" dirty="0"/>
              <a:t>Video: </a:t>
            </a:r>
            <a:r>
              <a:rPr lang="nb-NO" dirty="0">
                <a:hlinkClick r:id="rId2"/>
              </a:rPr>
              <a:t>https://www.youtube.com/watch?v=ptLKQT4I8RI</a:t>
            </a:r>
            <a:endParaRPr lang="nb-NO" dirty="0"/>
          </a:p>
          <a:p>
            <a:r>
              <a:rPr lang="nb-NO" b="1" i="0" dirty="0">
                <a:solidFill>
                  <a:srgbClr val="242424"/>
                </a:solidFill>
                <a:effectLst/>
                <a:latin typeface="Segoe UI" panose="020B0502040204020203" pitchFamily="34" charset="0"/>
              </a:rPr>
              <a:t>Normativ etikk</a:t>
            </a:r>
            <a:r>
              <a:rPr lang="nb-NO" b="0" i="0" dirty="0">
                <a:solidFill>
                  <a:srgbClr val="242424"/>
                </a:solidFill>
                <a:effectLst/>
                <a:latin typeface="Segoe UI" panose="020B0502040204020203" pitchFamily="34" charset="0"/>
              </a:rPr>
              <a:t>: Forsøker å fastsette hva som er moralsk riktig og galt, og </a:t>
            </a:r>
            <a:r>
              <a:rPr lang="nb-NO" b="0" i="0" dirty="0">
                <a:solidFill>
                  <a:srgbClr val="242424"/>
                </a:solidFill>
                <a:effectLst/>
                <a:highlight>
                  <a:srgbClr val="FFFF00"/>
                </a:highlight>
                <a:latin typeface="Segoe UI" panose="020B0502040204020203" pitchFamily="34" charset="0"/>
              </a:rPr>
              <a:t>gir veiledning </a:t>
            </a:r>
            <a:r>
              <a:rPr lang="nb-NO" b="0" i="0" dirty="0">
                <a:solidFill>
                  <a:srgbClr val="242424"/>
                </a:solidFill>
                <a:effectLst/>
                <a:latin typeface="Segoe UI" panose="020B0502040204020203" pitchFamily="34" charset="0"/>
              </a:rPr>
              <a:t>om hvordan vi bør handle.</a:t>
            </a:r>
          </a:p>
          <a:p>
            <a:r>
              <a:rPr lang="nb-NO" b="1" i="0" dirty="0">
                <a:solidFill>
                  <a:srgbClr val="242424"/>
                </a:solidFill>
                <a:effectLst/>
                <a:latin typeface="Segoe UI" panose="020B0502040204020203" pitchFamily="34" charset="0"/>
              </a:rPr>
              <a:t>Deskriptiv etikk</a:t>
            </a:r>
            <a:r>
              <a:rPr lang="nb-NO" b="0" i="0" dirty="0">
                <a:solidFill>
                  <a:srgbClr val="242424"/>
                </a:solidFill>
                <a:effectLst/>
                <a:latin typeface="Segoe UI" panose="020B0502040204020203" pitchFamily="34" charset="0"/>
              </a:rPr>
              <a:t>: Beskriver og analyserer hva mennesker faktisk tror om moral og hvordan de handler, </a:t>
            </a:r>
            <a:r>
              <a:rPr lang="nb-NO" b="0" i="0" dirty="0">
                <a:solidFill>
                  <a:srgbClr val="242424"/>
                </a:solidFill>
                <a:effectLst/>
                <a:highlight>
                  <a:srgbClr val="FFFF00"/>
                </a:highlight>
                <a:latin typeface="Segoe UI" panose="020B0502040204020203" pitchFamily="34" charset="0"/>
              </a:rPr>
              <a:t>uten å bedømme eller anbefale.</a:t>
            </a:r>
          </a:p>
          <a:p>
            <a:endParaRPr lang="nb-NO" b="0" i="0" dirty="0">
              <a:solidFill>
                <a:srgbClr val="242424"/>
              </a:solidFill>
              <a:effectLst/>
              <a:latin typeface="Segoe UI" panose="020B0502040204020203" pitchFamily="34" charset="0"/>
            </a:endParaRPr>
          </a:p>
          <a:p>
            <a:endParaRPr lang="nb-NO" dirty="0"/>
          </a:p>
        </p:txBody>
      </p:sp>
    </p:spTree>
    <p:extLst>
      <p:ext uri="{BB962C8B-B14F-4D97-AF65-F5344CB8AC3E}">
        <p14:creationId xmlns:p14="http://schemas.microsoft.com/office/powerpoint/2010/main" val="2808167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9A8FD-8C84-46DA-8D1D-2773B41B42DE}"/>
              </a:ext>
            </a:extLst>
          </p:cNvPr>
          <p:cNvSpPr>
            <a:spLocks noGrp="1"/>
          </p:cNvSpPr>
          <p:nvPr>
            <p:ph type="title"/>
          </p:nvPr>
        </p:nvSpPr>
        <p:spPr/>
        <p:txBody>
          <a:bodyPr/>
          <a:lstStyle/>
          <a:p>
            <a:r>
              <a:rPr lang="nb-NO" dirty="0"/>
              <a:t>Hva er etiske prinsipper?</a:t>
            </a:r>
          </a:p>
        </p:txBody>
      </p:sp>
      <p:sp>
        <p:nvSpPr>
          <p:cNvPr id="3" name="Content Placeholder 2">
            <a:extLst>
              <a:ext uri="{FF2B5EF4-FFF2-40B4-BE49-F238E27FC236}">
                <a16:creationId xmlns:a16="http://schemas.microsoft.com/office/drawing/2014/main" id="{7996B0CF-A81C-4EBC-B3FF-4D149F65565F}"/>
              </a:ext>
            </a:extLst>
          </p:cNvPr>
          <p:cNvSpPr>
            <a:spLocks noGrp="1"/>
          </p:cNvSpPr>
          <p:nvPr>
            <p:ph idx="1"/>
          </p:nvPr>
        </p:nvSpPr>
        <p:spPr/>
        <p:txBody>
          <a:bodyPr/>
          <a:lstStyle/>
          <a:p>
            <a:r>
              <a:rPr lang="nb-NO" dirty="0"/>
              <a:t>Ordet «prinsipp» kommer fra det latinske </a:t>
            </a:r>
            <a:r>
              <a:rPr lang="nb-NO" dirty="0" err="1"/>
              <a:t>principium</a:t>
            </a:r>
            <a:r>
              <a:rPr lang="nb-NO" dirty="0"/>
              <a:t>, som betyr «begynnelse» eller «</a:t>
            </a:r>
            <a:r>
              <a:rPr lang="nb-NO" dirty="0" err="1"/>
              <a:t>utganspunkt</a:t>
            </a:r>
            <a:r>
              <a:rPr lang="nb-NO" dirty="0"/>
              <a:t>».</a:t>
            </a:r>
          </a:p>
          <a:p>
            <a:endParaRPr lang="nb-NO" dirty="0"/>
          </a:p>
          <a:p>
            <a:r>
              <a:rPr lang="nb-NO" dirty="0"/>
              <a:t>Vi kan tenke oss at de etiske prinsippene er et slags skilt som vi orienterer oss etter. </a:t>
            </a:r>
          </a:p>
          <a:p>
            <a:endParaRPr lang="nb-NO" dirty="0"/>
          </a:p>
          <a:p>
            <a:r>
              <a:rPr lang="nb-NO" dirty="0"/>
              <a:t>Hva skal jeg gjøre?</a:t>
            </a:r>
          </a:p>
        </p:txBody>
      </p:sp>
    </p:spTree>
    <p:extLst>
      <p:ext uri="{BB962C8B-B14F-4D97-AF65-F5344CB8AC3E}">
        <p14:creationId xmlns:p14="http://schemas.microsoft.com/office/powerpoint/2010/main" val="30654281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nb-NO" dirty="0"/>
              <a:t>1) Likhetsprinsippet- The </a:t>
            </a:r>
            <a:r>
              <a:rPr lang="nb-NO" dirty="0" err="1"/>
              <a:t>principle</a:t>
            </a:r>
            <a:r>
              <a:rPr lang="nb-NO" dirty="0"/>
              <a:t> </a:t>
            </a:r>
            <a:r>
              <a:rPr lang="nb-NO" dirty="0" err="1"/>
              <a:t>of</a:t>
            </a:r>
            <a:r>
              <a:rPr lang="nb-NO" dirty="0"/>
              <a:t> </a:t>
            </a:r>
            <a:r>
              <a:rPr lang="nb-NO" dirty="0" err="1"/>
              <a:t>equality</a:t>
            </a:r>
            <a:endParaRPr lang="nb-NO" dirty="0"/>
          </a:p>
          <a:p>
            <a:pPr marL="0" indent="0">
              <a:buNone/>
            </a:pPr>
            <a:endParaRPr lang="nb-NO" dirty="0"/>
          </a:p>
          <a:p>
            <a:pPr marL="0" indent="0">
              <a:buNone/>
            </a:pPr>
            <a:r>
              <a:rPr lang="nb-NO" dirty="0"/>
              <a:t>Medisinsk etiske prinsipper som kan brukes også i næringslivet</a:t>
            </a:r>
          </a:p>
          <a:p>
            <a:r>
              <a:rPr lang="nb-NO" dirty="0"/>
              <a:t>2) Autonomiprinsippet - </a:t>
            </a:r>
            <a:r>
              <a:rPr lang="en-US" dirty="0"/>
              <a:t>the principle of respect for autonomy</a:t>
            </a:r>
            <a:endParaRPr lang="nb-NO" dirty="0"/>
          </a:p>
          <a:p>
            <a:r>
              <a:rPr lang="nb-NO" dirty="0"/>
              <a:t>3) Velgjørenhetsprinsippet - Beneficence</a:t>
            </a:r>
          </a:p>
          <a:p>
            <a:r>
              <a:rPr lang="nb-NO" dirty="0"/>
              <a:t>4) Ikke-skade prinsippet - Non – </a:t>
            </a:r>
            <a:r>
              <a:rPr lang="nb-NO" dirty="0" err="1"/>
              <a:t>maleficence</a:t>
            </a:r>
            <a:endParaRPr lang="nb-NO" dirty="0"/>
          </a:p>
          <a:p>
            <a:r>
              <a:rPr lang="nb-NO" dirty="0"/>
              <a:t>5) Rettferdighetsprinsippet - Justice</a:t>
            </a:r>
          </a:p>
          <a:p>
            <a:pPr marL="0" indent="0">
              <a:buNone/>
            </a:pPr>
            <a:endParaRPr lang="nb-NO" dirty="0"/>
          </a:p>
          <a:p>
            <a:pPr marL="0" indent="0">
              <a:buNone/>
            </a:pPr>
            <a:r>
              <a:rPr lang="nb-NO" dirty="0"/>
              <a:t>6) Føre-var-prinsippet - The </a:t>
            </a:r>
            <a:r>
              <a:rPr lang="nb-NO" dirty="0" err="1"/>
              <a:t>prcautionary</a:t>
            </a:r>
            <a:r>
              <a:rPr lang="nb-NO" dirty="0"/>
              <a:t> </a:t>
            </a:r>
            <a:r>
              <a:rPr lang="nb-NO" dirty="0" err="1"/>
              <a:t>prinsiple</a:t>
            </a:r>
            <a:endParaRPr lang="nb-NO" dirty="0"/>
          </a:p>
          <a:p>
            <a:endParaRPr lang="nb-NO" dirty="0"/>
          </a:p>
          <a:p>
            <a:endParaRPr lang="nb-NO" dirty="0"/>
          </a:p>
          <a:p>
            <a:pPr marL="0" indent="0">
              <a:buNone/>
            </a:pPr>
            <a:endParaRPr lang="nb-NO" dirty="0"/>
          </a:p>
          <a:p>
            <a:pPr marL="0" indent="0">
              <a:buNone/>
            </a:pPr>
            <a:endParaRPr lang="nb-NO" dirty="0"/>
          </a:p>
          <a:p>
            <a:pPr marL="0" indent="0">
              <a:buNone/>
            </a:pPr>
            <a:endParaRPr lang="nb-NO" dirty="0"/>
          </a:p>
        </p:txBody>
      </p:sp>
    </p:spTree>
    <p:extLst>
      <p:ext uri="{BB962C8B-B14F-4D97-AF65-F5344CB8AC3E}">
        <p14:creationId xmlns:p14="http://schemas.microsoft.com/office/powerpoint/2010/main" val="41044612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b-NO" dirty="0"/>
              <a:t>Det formale likhetsprinsippet </a:t>
            </a:r>
            <a:br>
              <a:rPr lang="nb-NO" dirty="0"/>
            </a:br>
            <a:r>
              <a:rPr lang="nb-NO" dirty="0"/>
              <a:t>(The </a:t>
            </a:r>
            <a:r>
              <a:rPr lang="nb-NO" dirty="0" err="1"/>
              <a:t>principle</a:t>
            </a:r>
            <a:r>
              <a:rPr lang="nb-NO" dirty="0"/>
              <a:t> </a:t>
            </a:r>
            <a:r>
              <a:rPr lang="nb-NO" dirty="0" err="1"/>
              <a:t>of</a:t>
            </a:r>
            <a:r>
              <a:rPr lang="nb-NO" dirty="0"/>
              <a:t> </a:t>
            </a:r>
            <a:r>
              <a:rPr lang="nb-NO" dirty="0" err="1"/>
              <a:t>equality</a:t>
            </a:r>
            <a:r>
              <a:rPr lang="nb-NO" dirty="0"/>
              <a:t>)</a:t>
            </a:r>
          </a:p>
        </p:txBody>
      </p:sp>
      <p:sp>
        <p:nvSpPr>
          <p:cNvPr id="3" name="Content Placeholder 2"/>
          <p:cNvSpPr>
            <a:spLocks noGrp="1"/>
          </p:cNvSpPr>
          <p:nvPr>
            <p:ph idx="1"/>
          </p:nvPr>
        </p:nvSpPr>
        <p:spPr/>
        <p:txBody>
          <a:bodyPr/>
          <a:lstStyle/>
          <a:p>
            <a:r>
              <a:rPr lang="nb-NO" dirty="0"/>
              <a:t> - </a:t>
            </a:r>
            <a:r>
              <a:rPr lang="nb-NO" dirty="0">
                <a:highlight>
                  <a:srgbClr val="FFFF00"/>
                </a:highlight>
              </a:rPr>
              <a:t>like tilfeller skal behandles likt</a:t>
            </a:r>
          </a:p>
          <a:p>
            <a:endParaRPr lang="nb-NO" dirty="0"/>
          </a:p>
          <a:p>
            <a:r>
              <a:rPr lang="nb-NO" b="0" i="0" dirty="0">
                <a:solidFill>
                  <a:srgbClr val="242424"/>
                </a:solidFill>
                <a:effectLst/>
                <a:latin typeface="Segoe UI" panose="020B0502040204020203" pitchFamily="34" charset="0"/>
              </a:rPr>
              <a:t>Dette prinsippet handler om at </a:t>
            </a:r>
            <a:r>
              <a:rPr lang="nb-NO" b="0" i="0" dirty="0">
                <a:solidFill>
                  <a:srgbClr val="242424"/>
                </a:solidFill>
                <a:effectLst/>
                <a:highlight>
                  <a:srgbClr val="FFFF00"/>
                </a:highlight>
                <a:latin typeface="Segoe UI" panose="020B0502040204020203" pitchFamily="34" charset="0"/>
              </a:rPr>
              <a:t>alle skal behandles likt og få de samme mulighetene. </a:t>
            </a:r>
            <a:r>
              <a:rPr lang="nb-NO" b="0" i="0" dirty="0">
                <a:solidFill>
                  <a:srgbClr val="242424"/>
                </a:solidFill>
                <a:effectLst/>
                <a:latin typeface="Segoe UI" panose="020B0502040204020203" pitchFamily="34" charset="0"/>
              </a:rPr>
              <a:t>Det innebærer at like tilfeller skal behandles på samme måte, uten forskjellsbehandling.</a:t>
            </a:r>
            <a:endParaRPr lang="nb-NO" dirty="0"/>
          </a:p>
          <a:p>
            <a:endParaRPr lang="nb-NO" dirty="0"/>
          </a:p>
          <a:p>
            <a:r>
              <a:rPr lang="en-AU" dirty="0"/>
              <a:t>Gender equality – implement in Human Resource Management in company. </a:t>
            </a:r>
          </a:p>
          <a:p>
            <a:endParaRPr lang="nb-NO" dirty="0"/>
          </a:p>
          <a:p>
            <a:endParaRPr lang="nb-NO" dirty="0"/>
          </a:p>
          <a:p>
            <a:endParaRPr lang="nb-NO" dirty="0"/>
          </a:p>
          <a:p>
            <a:endParaRPr lang="nb-NO" dirty="0"/>
          </a:p>
        </p:txBody>
      </p:sp>
    </p:spTree>
    <p:extLst>
      <p:ext uri="{BB962C8B-B14F-4D97-AF65-F5344CB8AC3E}">
        <p14:creationId xmlns:p14="http://schemas.microsoft.com/office/powerpoint/2010/main" val="7050551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53097-87EB-0BF7-9A35-A8DB11B5E9C3}"/>
              </a:ext>
            </a:extLst>
          </p:cNvPr>
          <p:cNvSpPr>
            <a:spLocks noGrp="1"/>
          </p:cNvSpPr>
          <p:nvPr>
            <p:ph type="title"/>
          </p:nvPr>
        </p:nvSpPr>
        <p:spPr/>
        <p:txBody>
          <a:bodyPr/>
          <a:lstStyle/>
          <a:p>
            <a:r>
              <a:rPr lang="nb-NO" dirty="0" err="1"/>
              <a:t>Eksepler</a:t>
            </a:r>
            <a:r>
              <a:rPr lang="nb-NO" dirty="0"/>
              <a:t>: likhetsprinsippet</a:t>
            </a:r>
          </a:p>
        </p:txBody>
      </p:sp>
      <p:sp>
        <p:nvSpPr>
          <p:cNvPr id="3" name="Content Placeholder 2">
            <a:extLst>
              <a:ext uri="{FF2B5EF4-FFF2-40B4-BE49-F238E27FC236}">
                <a16:creationId xmlns:a16="http://schemas.microsoft.com/office/drawing/2014/main" id="{C785DE00-FAFA-F13D-0236-43A8FE90DC32}"/>
              </a:ext>
            </a:extLst>
          </p:cNvPr>
          <p:cNvSpPr>
            <a:spLocks noGrp="1"/>
          </p:cNvSpPr>
          <p:nvPr>
            <p:ph idx="1"/>
          </p:nvPr>
        </p:nvSpPr>
        <p:spPr/>
        <p:txBody>
          <a:bodyPr/>
          <a:lstStyle/>
          <a:p>
            <a:r>
              <a:rPr lang="nb-NO" b="0" i="0" dirty="0">
                <a:solidFill>
                  <a:srgbClr val="242424"/>
                </a:solidFill>
                <a:effectLst/>
                <a:latin typeface="Segoe UI" panose="020B0502040204020203" pitchFamily="34" charset="0"/>
              </a:rPr>
              <a:t>Likhetsprinsippet i arbeidslivet innebærer at alle ansatte skal behandles likt og ha </a:t>
            </a:r>
            <a:r>
              <a:rPr lang="nb-NO" b="0" i="0" dirty="0">
                <a:solidFill>
                  <a:srgbClr val="242424"/>
                </a:solidFill>
                <a:effectLst/>
                <a:highlight>
                  <a:srgbClr val="FFFF00"/>
                </a:highlight>
                <a:latin typeface="Segoe UI" panose="020B0502040204020203" pitchFamily="34" charset="0"/>
              </a:rPr>
              <a:t>like muligheter for ansettelse, forfremmelse og lønn</a:t>
            </a:r>
            <a:r>
              <a:rPr lang="nb-NO" b="0" i="0" dirty="0">
                <a:solidFill>
                  <a:srgbClr val="242424"/>
                </a:solidFill>
                <a:effectLst/>
                <a:latin typeface="Segoe UI" panose="020B0502040204020203" pitchFamily="34" charset="0"/>
              </a:rPr>
              <a:t>, uavhengig av kjønn, etnisitet, religion eller andre personlige kjennetegn. For eksempel, en bedrift kan ha retningslinjer for likelønn for likt arbeid og tiltak for å fremme mangfold og inkludering.</a:t>
            </a:r>
          </a:p>
          <a:p>
            <a:pPr algn="l">
              <a:spcBef>
                <a:spcPts val="750"/>
              </a:spcBef>
              <a:spcAft>
                <a:spcPts val="750"/>
              </a:spcAft>
              <a:buFont typeface="Arial" panose="020B0604020202020204" pitchFamily="34" charset="0"/>
              <a:buChar char="•"/>
            </a:pPr>
            <a:r>
              <a:rPr lang="nb-NO" b="0" i="0" dirty="0">
                <a:solidFill>
                  <a:srgbClr val="242424"/>
                </a:solidFill>
                <a:effectLst/>
                <a:latin typeface="Segoe UI" panose="020B0502040204020203" pitchFamily="34" charset="0"/>
              </a:rPr>
              <a:t>I det norske helsevesenet er likhetsprinsippet sentralt. Dette betyr at alle pasienter skal ha </a:t>
            </a:r>
            <a:r>
              <a:rPr lang="nb-NO" b="0" i="0" dirty="0">
                <a:solidFill>
                  <a:srgbClr val="242424"/>
                </a:solidFill>
                <a:effectLst/>
                <a:highlight>
                  <a:srgbClr val="FFFF00"/>
                </a:highlight>
                <a:latin typeface="Segoe UI" panose="020B0502040204020203" pitchFamily="34" charset="0"/>
              </a:rPr>
              <a:t>lik tilgang til helsetjenester</a:t>
            </a:r>
            <a:r>
              <a:rPr lang="nb-NO" b="0" i="0" dirty="0">
                <a:solidFill>
                  <a:srgbClr val="242424"/>
                </a:solidFill>
                <a:effectLst/>
                <a:latin typeface="Segoe UI" panose="020B0502040204020203" pitchFamily="34" charset="0"/>
              </a:rPr>
              <a:t>, uavhengig av deres sosiale eller økonomiske status</a:t>
            </a:r>
            <a:r>
              <a:rPr lang="nb-NO" dirty="0">
                <a:solidFill>
                  <a:srgbClr val="242424"/>
                </a:solidFill>
                <a:latin typeface="var(--fontFamilyBase)"/>
              </a:rPr>
              <a:t>. </a:t>
            </a:r>
            <a:r>
              <a:rPr lang="nb-NO" b="0" i="0" dirty="0">
                <a:solidFill>
                  <a:srgbClr val="242424"/>
                </a:solidFill>
                <a:effectLst/>
                <a:latin typeface="Segoe UI" panose="020B0502040204020203" pitchFamily="34" charset="0"/>
              </a:rPr>
              <a:t>For eksempel, alle som trenger en bestemt medisinsk behandling, skal ha samme mulighet til å få den, uavhengig av deres bakgrunn.</a:t>
            </a:r>
          </a:p>
          <a:p>
            <a:endParaRPr lang="nb-NO" dirty="0"/>
          </a:p>
        </p:txBody>
      </p:sp>
    </p:spTree>
    <p:extLst>
      <p:ext uri="{BB962C8B-B14F-4D97-AF65-F5344CB8AC3E}">
        <p14:creationId xmlns:p14="http://schemas.microsoft.com/office/powerpoint/2010/main" val="16329284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nb-NO" sz="2100" dirty="0"/>
              <a:t>Prinsippet om respekt for autonomi,</a:t>
            </a:r>
            <a:r>
              <a:rPr lang="en-US" sz="2100" dirty="0"/>
              <a:t> </a:t>
            </a:r>
            <a:br>
              <a:rPr lang="en-US" sz="2100" dirty="0"/>
            </a:br>
            <a:r>
              <a:rPr lang="en-US" sz="2100" dirty="0"/>
              <a:t>(the principle of respect for autonomy)</a:t>
            </a:r>
            <a:r>
              <a:rPr lang="nb-NO" sz="2100" dirty="0"/>
              <a:t> </a:t>
            </a:r>
            <a:br>
              <a:rPr lang="nb-NO" sz="2100" dirty="0"/>
            </a:br>
            <a:endParaRPr lang="nb-NO" sz="2100" dirty="0"/>
          </a:p>
        </p:txBody>
      </p:sp>
      <p:sp>
        <p:nvSpPr>
          <p:cNvPr id="3" name="Content Placeholder 2"/>
          <p:cNvSpPr>
            <a:spLocks noGrp="1"/>
          </p:cNvSpPr>
          <p:nvPr>
            <p:ph idx="1"/>
          </p:nvPr>
        </p:nvSpPr>
        <p:spPr/>
        <p:txBody>
          <a:bodyPr>
            <a:normAutofit lnSpcReduction="10000"/>
          </a:bodyPr>
          <a:lstStyle/>
          <a:p>
            <a:r>
              <a:rPr lang="nb-NO" dirty="0">
                <a:highlight>
                  <a:srgbClr val="FFFF00"/>
                </a:highlight>
              </a:rPr>
              <a:t>Å </a:t>
            </a:r>
            <a:r>
              <a:rPr lang="nb-NO" dirty="0" err="1">
                <a:highlight>
                  <a:srgbClr val="FFFF00"/>
                </a:highlight>
              </a:rPr>
              <a:t>besteme</a:t>
            </a:r>
            <a:r>
              <a:rPr lang="nb-NO" dirty="0">
                <a:highlight>
                  <a:srgbClr val="FFFF00"/>
                </a:highlight>
              </a:rPr>
              <a:t> over seg selv.</a:t>
            </a:r>
          </a:p>
          <a:p>
            <a:r>
              <a:rPr lang="nb-NO" dirty="0"/>
              <a:t>Mennesket eier seg selv, sin kropp, sitt liv og har personlig handlefrihet i saker som gjelder en selv.</a:t>
            </a:r>
          </a:p>
          <a:p>
            <a:endParaRPr lang="nb-NO" dirty="0"/>
          </a:p>
          <a:p>
            <a:r>
              <a:rPr lang="nb-NO" dirty="0"/>
              <a:t>FN : «Alle mennesker er født frie og med samme menneskeverd og menneskerettigheter»</a:t>
            </a:r>
          </a:p>
          <a:p>
            <a:pPr marL="0" indent="0">
              <a:buNone/>
            </a:pPr>
            <a:endParaRPr lang="nb-NO" dirty="0"/>
          </a:p>
          <a:p>
            <a:pPr algn="l"/>
            <a:r>
              <a:rPr lang="nb-NO" b="0" i="0" dirty="0">
                <a:solidFill>
                  <a:srgbClr val="242424"/>
                </a:solidFill>
                <a:effectLst/>
                <a:latin typeface="Segoe UI" panose="020B0502040204020203" pitchFamily="34" charset="0"/>
              </a:rPr>
              <a:t>Menneskerettigheter – implementer i bedrifters samfunnsansvar og leverandørrelasjoner.</a:t>
            </a:r>
          </a:p>
          <a:p>
            <a:pPr marL="0" indent="0" algn="l">
              <a:buNone/>
            </a:pPr>
            <a:endParaRPr lang="nb-NO" b="0" i="0" dirty="0">
              <a:solidFill>
                <a:srgbClr val="242424"/>
              </a:solidFill>
              <a:effectLst/>
              <a:latin typeface="Segoe UI" panose="020B0502040204020203" pitchFamily="34" charset="0"/>
            </a:endParaRPr>
          </a:p>
          <a:p>
            <a:pPr algn="l"/>
            <a:r>
              <a:rPr lang="nb-NO" b="0" i="0" dirty="0">
                <a:solidFill>
                  <a:srgbClr val="242424"/>
                </a:solidFill>
                <a:effectLst/>
                <a:latin typeface="Segoe UI" panose="020B0502040204020203" pitchFamily="34" charset="0"/>
              </a:rPr>
              <a:t>Globale selskaper bør implementere menneskerettigheter i sine beslutninger.</a:t>
            </a:r>
          </a:p>
        </p:txBody>
      </p:sp>
    </p:spTree>
    <p:extLst>
      <p:ext uri="{BB962C8B-B14F-4D97-AF65-F5344CB8AC3E}">
        <p14:creationId xmlns:p14="http://schemas.microsoft.com/office/powerpoint/2010/main" val="1268831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A951B-A342-B4CC-3B98-6789988FAB1C}"/>
              </a:ext>
            </a:extLst>
          </p:cNvPr>
          <p:cNvSpPr>
            <a:spLocks noGrp="1"/>
          </p:cNvSpPr>
          <p:nvPr>
            <p:ph type="title"/>
          </p:nvPr>
        </p:nvSpPr>
        <p:spPr/>
        <p:txBody>
          <a:bodyPr/>
          <a:lstStyle/>
          <a:p>
            <a:r>
              <a:rPr lang="nb-NO" dirty="0"/>
              <a:t>Uke 2: </a:t>
            </a:r>
            <a:r>
              <a:rPr lang="nb-NO" b="0" i="0" dirty="0">
                <a:solidFill>
                  <a:srgbClr val="242424"/>
                </a:solidFill>
                <a:effectLst/>
                <a:latin typeface="Segoe UI" panose="020B0502040204020203" pitchFamily="34" charset="0"/>
              </a:rPr>
              <a:t>Hva har vi gjort?</a:t>
            </a:r>
            <a:endParaRPr lang="nb-NO" dirty="0"/>
          </a:p>
        </p:txBody>
      </p:sp>
      <p:sp>
        <p:nvSpPr>
          <p:cNvPr id="3" name="Content Placeholder 2">
            <a:extLst>
              <a:ext uri="{FF2B5EF4-FFF2-40B4-BE49-F238E27FC236}">
                <a16:creationId xmlns:a16="http://schemas.microsoft.com/office/drawing/2014/main" id="{53EAC104-4729-5BD7-87B6-2B403C4A8D29}"/>
              </a:ext>
            </a:extLst>
          </p:cNvPr>
          <p:cNvSpPr>
            <a:spLocks noGrp="1"/>
          </p:cNvSpPr>
          <p:nvPr>
            <p:ph idx="1"/>
          </p:nvPr>
        </p:nvSpPr>
        <p:spPr/>
        <p:txBody>
          <a:bodyPr/>
          <a:lstStyle/>
          <a:p>
            <a:r>
              <a:rPr lang="nb-NO" dirty="0"/>
              <a:t>Begreper</a:t>
            </a:r>
          </a:p>
          <a:p>
            <a:r>
              <a:rPr lang="nb-NO" dirty="0"/>
              <a:t>Introduksjon</a:t>
            </a:r>
          </a:p>
          <a:p>
            <a:r>
              <a:rPr lang="nb-NO" dirty="0"/>
              <a:t>Forventning</a:t>
            </a:r>
          </a:p>
        </p:txBody>
      </p:sp>
    </p:spTree>
    <p:extLst>
      <p:ext uri="{BB962C8B-B14F-4D97-AF65-F5344CB8AC3E}">
        <p14:creationId xmlns:p14="http://schemas.microsoft.com/office/powerpoint/2010/main" val="26243053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B6566-EBE4-BC8C-4BB9-E59E0F33B776}"/>
              </a:ext>
            </a:extLst>
          </p:cNvPr>
          <p:cNvSpPr>
            <a:spLocks noGrp="1"/>
          </p:cNvSpPr>
          <p:nvPr>
            <p:ph type="title"/>
          </p:nvPr>
        </p:nvSpPr>
        <p:spPr/>
        <p:txBody>
          <a:bodyPr/>
          <a:lstStyle/>
          <a:p>
            <a:r>
              <a:rPr lang="nb-NO" dirty="0"/>
              <a:t>Eksempler: Respekt for autonomi</a:t>
            </a:r>
          </a:p>
        </p:txBody>
      </p:sp>
      <p:sp>
        <p:nvSpPr>
          <p:cNvPr id="3" name="Content Placeholder 2">
            <a:extLst>
              <a:ext uri="{FF2B5EF4-FFF2-40B4-BE49-F238E27FC236}">
                <a16:creationId xmlns:a16="http://schemas.microsoft.com/office/drawing/2014/main" id="{F9A85B3E-499B-2667-E38F-5C179E03F35F}"/>
              </a:ext>
            </a:extLst>
          </p:cNvPr>
          <p:cNvSpPr>
            <a:spLocks noGrp="1"/>
          </p:cNvSpPr>
          <p:nvPr>
            <p:ph idx="1"/>
          </p:nvPr>
        </p:nvSpPr>
        <p:spPr/>
        <p:txBody>
          <a:bodyPr/>
          <a:lstStyle/>
          <a:p>
            <a:r>
              <a:rPr lang="nb-NO" b="0" i="0" dirty="0">
                <a:solidFill>
                  <a:srgbClr val="242424"/>
                </a:solidFill>
                <a:effectLst/>
                <a:latin typeface="Segoe UI" panose="020B0502040204020203" pitchFamily="34" charset="0"/>
              </a:rPr>
              <a:t>Individers </a:t>
            </a:r>
            <a:r>
              <a:rPr lang="nb-NO" b="0" i="0" dirty="0">
                <a:solidFill>
                  <a:srgbClr val="242424"/>
                </a:solidFill>
                <a:effectLst/>
                <a:highlight>
                  <a:srgbClr val="FFFF00"/>
                </a:highlight>
                <a:latin typeface="Segoe UI" panose="020B0502040204020203" pitchFamily="34" charset="0"/>
              </a:rPr>
              <a:t>rett til å ta beslutninger om deres personlige liv</a:t>
            </a:r>
            <a:r>
              <a:rPr lang="nb-NO" b="0" i="0" dirty="0">
                <a:solidFill>
                  <a:srgbClr val="242424"/>
                </a:solidFill>
                <a:effectLst/>
                <a:latin typeface="Segoe UI" panose="020B0502040204020203" pitchFamily="34" charset="0"/>
              </a:rPr>
              <a:t>, som hvor de vil bo, hvem de vil gifte seg med, og hvordan de vil oppdra sine barn. Dette prinsippet understøtter ideen om at hver person har rett til å leve sitt liv i henhold til sine egne verdier og preferanser.</a:t>
            </a:r>
          </a:p>
          <a:p>
            <a:r>
              <a:rPr lang="nb-NO" b="0" i="0" dirty="0">
                <a:solidFill>
                  <a:srgbClr val="242424"/>
                </a:solidFill>
                <a:effectLst/>
                <a:latin typeface="Segoe UI" panose="020B0502040204020203" pitchFamily="34" charset="0"/>
              </a:rPr>
              <a:t>Ansatte </a:t>
            </a:r>
            <a:r>
              <a:rPr lang="nb-NO" b="0" i="0" dirty="0">
                <a:solidFill>
                  <a:srgbClr val="242424"/>
                </a:solidFill>
                <a:effectLst/>
                <a:highlight>
                  <a:srgbClr val="FFFF00"/>
                </a:highlight>
                <a:latin typeface="Segoe UI" panose="020B0502040204020203" pitchFamily="34" charset="0"/>
              </a:rPr>
              <a:t>har rett til å ta beslutninger om sin egen karriereutvikling</a:t>
            </a:r>
            <a:r>
              <a:rPr lang="nb-NO" b="0" i="0" dirty="0">
                <a:solidFill>
                  <a:srgbClr val="242424"/>
                </a:solidFill>
                <a:effectLst/>
                <a:latin typeface="Segoe UI" panose="020B0502040204020203" pitchFamily="34" charset="0"/>
              </a:rPr>
              <a:t>, som å velge videreutdanning eller spesialiseringer. Bedrifter kan støtte dette ved å tilby fleksible arbeidstider og muligheter for faglig utvikling</a:t>
            </a:r>
            <a:r>
              <a:rPr lang="nb-NO" dirty="0">
                <a:solidFill>
                  <a:srgbClr val="242424"/>
                </a:solidFill>
                <a:latin typeface="Segoe UI" panose="020B0502040204020203" pitchFamily="34" charset="0"/>
              </a:rPr>
              <a:t>.</a:t>
            </a:r>
            <a:endParaRPr lang="nb-NO" dirty="0"/>
          </a:p>
        </p:txBody>
      </p:sp>
    </p:spTree>
    <p:extLst>
      <p:ext uri="{BB962C8B-B14F-4D97-AF65-F5344CB8AC3E}">
        <p14:creationId xmlns:p14="http://schemas.microsoft.com/office/powerpoint/2010/main" val="37932218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b-NO" dirty="0"/>
              <a:t>Velgjørenhetsprinsippet</a:t>
            </a:r>
            <a:br>
              <a:rPr lang="nb-NO" dirty="0"/>
            </a:br>
            <a:r>
              <a:rPr lang="nb-NO" dirty="0"/>
              <a:t>   (</a:t>
            </a:r>
            <a:r>
              <a:rPr lang="nb-NO" dirty="0" err="1"/>
              <a:t>Beneficence</a:t>
            </a:r>
            <a:r>
              <a:rPr lang="nb-NO" dirty="0"/>
              <a:t>)</a:t>
            </a:r>
          </a:p>
        </p:txBody>
      </p:sp>
      <p:sp>
        <p:nvSpPr>
          <p:cNvPr id="3" name="Content Placeholder 2"/>
          <p:cNvSpPr>
            <a:spLocks noGrp="1"/>
          </p:cNvSpPr>
          <p:nvPr>
            <p:ph idx="1"/>
          </p:nvPr>
        </p:nvSpPr>
        <p:spPr/>
        <p:txBody>
          <a:bodyPr>
            <a:normAutofit/>
          </a:bodyPr>
          <a:lstStyle/>
          <a:p>
            <a:r>
              <a:rPr lang="nb-NO" dirty="0">
                <a:highlight>
                  <a:srgbClr val="FFFF00"/>
                </a:highlight>
              </a:rPr>
              <a:t>Å gjøre godt mot andre</a:t>
            </a:r>
          </a:p>
          <a:p>
            <a:pPr marL="0" indent="0">
              <a:buNone/>
            </a:pPr>
            <a:endParaRPr lang="nb-NO" dirty="0">
              <a:highlight>
                <a:srgbClr val="FFFF00"/>
              </a:highlight>
            </a:endParaRPr>
          </a:p>
          <a:p>
            <a:r>
              <a:rPr lang="nb-NO" b="0" i="0" dirty="0">
                <a:solidFill>
                  <a:srgbClr val="242424"/>
                </a:solidFill>
                <a:effectLst/>
                <a:latin typeface="Segoe UI" panose="020B0502040204020203" pitchFamily="34" charset="0"/>
              </a:rPr>
              <a:t>Det innebærer en forpliktelse til å handle til fordel for andre, bidra til deres velvære, og forhindre eller fjerne skade. </a:t>
            </a:r>
            <a:endParaRPr lang="nb-NO" dirty="0">
              <a:highlight>
                <a:srgbClr val="FFFF00"/>
              </a:highlight>
            </a:endParaRPr>
          </a:p>
          <a:p>
            <a:endParaRPr lang="nb-NO" dirty="0"/>
          </a:p>
          <a:p>
            <a:pPr marL="0" indent="0">
              <a:buNone/>
            </a:pPr>
            <a:br>
              <a:rPr lang="nb-NO" dirty="0"/>
            </a:br>
            <a:endParaRPr lang="nb-NO" dirty="0"/>
          </a:p>
        </p:txBody>
      </p:sp>
    </p:spTree>
    <p:extLst>
      <p:ext uri="{BB962C8B-B14F-4D97-AF65-F5344CB8AC3E}">
        <p14:creationId xmlns:p14="http://schemas.microsoft.com/office/powerpoint/2010/main" val="38729040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AE457-C50F-14D8-71F4-D7FB0F7B2188}"/>
              </a:ext>
            </a:extLst>
          </p:cNvPr>
          <p:cNvSpPr>
            <a:spLocks noGrp="1"/>
          </p:cNvSpPr>
          <p:nvPr>
            <p:ph type="title"/>
          </p:nvPr>
        </p:nvSpPr>
        <p:spPr/>
        <p:txBody>
          <a:bodyPr/>
          <a:lstStyle/>
          <a:p>
            <a:r>
              <a:rPr lang="nb-NO" dirty="0"/>
              <a:t>Eksempler: Velgjørenhetsprinsippet</a:t>
            </a:r>
          </a:p>
        </p:txBody>
      </p:sp>
      <p:sp>
        <p:nvSpPr>
          <p:cNvPr id="3" name="Content Placeholder 2">
            <a:extLst>
              <a:ext uri="{FF2B5EF4-FFF2-40B4-BE49-F238E27FC236}">
                <a16:creationId xmlns:a16="http://schemas.microsoft.com/office/drawing/2014/main" id="{D0E30BFB-1ADD-2454-8838-47158352DC9E}"/>
              </a:ext>
            </a:extLst>
          </p:cNvPr>
          <p:cNvSpPr>
            <a:spLocks noGrp="1"/>
          </p:cNvSpPr>
          <p:nvPr>
            <p:ph idx="1"/>
          </p:nvPr>
        </p:nvSpPr>
        <p:spPr/>
        <p:txBody>
          <a:bodyPr/>
          <a:lstStyle/>
          <a:p>
            <a:r>
              <a:rPr lang="nb-NO" b="0" i="0" dirty="0">
                <a:solidFill>
                  <a:srgbClr val="242424"/>
                </a:solidFill>
                <a:effectLst/>
                <a:latin typeface="Segoe UI" panose="020B0502040204020203" pitchFamily="34" charset="0"/>
              </a:rPr>
              <a:t>Et selskap som </a:t>
            </a:r>
            <a:r>
              <a:rPr lang="nb-NO" b="0" i="0" dirty="0">
                <a:solidFill>
                  <a:srgbClr val="242424"/>
                </a:solidFill>
                <a:effectLst/>
                <a:highlight>
                  <a:srgbClr val="FFFF00"/>
                </a:highlight>
                <a:latin typeface="Segoe UI" panose="020B0502040204020203" pitchFamily="34" charset="0"/>
              </a:rPr>
              <a:t>donerer en del av overskuddet </a:t>
            </a:r>
            <a:r>
              <a:rPr lang="nb-NO" b="0" i="0" dirty="0">
                <a:solidFill>
                  <a:srgbClr val="242424"/>
                </a:solidFill>
                <a:effectLst/>
                <a:latin typeface="Segoe UI" panose="020B0502040204020203" pitchFamily="34" charset="0"/>
              </a:rPr>
              <a:t>sitt til veldedige formål, som å støtte utdanningsprogrammer, helseinitiativer eller miljøvernprosjekter. For eksempel, Bill og Melinda Gates Foundation som støtter globale helse- og utdanningsprosjekter (Filantropi – begrep).</a:t>
            </a:r>
          </a:p>
          <a:p>
            <a:pPr marL="0" indent="0">
              <a:buNone/>
            </a:pPr>
            <a:endParaRPr lang="nb-NO" b="0" i="0" dirty="0">
              <a:solidFill>
                <a:srgbClr val="242424"/>
              </a:solidFill>
              <a:effectLst/>
              <a:latin typeface="Segoe UI" panose="020B0502040204020203" pitchFamily="34" charset="0"/>
            </a:endParaRPr>
          </a:p>
          <a:p>
            <a:r>
              <a:rPr lang="nb-NO" b="0" i="0" dirty="0">
                <a:solidFill>
                  <a:srgbClr val="242424"/>
                </a:solidFill>
                <a:effectLst/>
                <a:latin typeface="Segoe UI" panose="020B0502040204020203" pitchFamily="34" charset="0"/>
              </a:rPr>
              <a:t>En person som </a:t>
            </a:r>
            <a:r>
              <a:rPr lang="nb-NO" b="0" i="0" dirty="0">
                <a:solidFill>
                  <a:srgbClr val="242424"/>
                </a:solidFill>
                <a:effectLst/>
                <a:highlight>
                  <a:srgbClr val="FFFF00"/>
                </a:highlight>
                <a:latin typeface="Segoe UI" panose="020B0502040204020203" pitchFamily="34" charset="0"/>
              </a:rPr>
              <a:t>frivillig bruker sin tid </a:t>
            </a:r>
            <a:r>
              <a:rPr lang="nb-NO" b="0" i="0" dirty="0">
                <a:solidFill>
                  <a:srgbClr val="242424"/>
                </a:solidFill>
                <a:effectLst/>
                <a:latin typeface="Segoe UI" panose="020B0502040204020203" pitchFamily="34" charset="0"/>
              </a:rPr>
              <a:t>til å hjelpe eldre med daglige gjøremål, som å handle matvarer eller gå turer. Dette kan forbedre livskvaliteten til eldre og gi dem nødvendig støtte og selskap</a:t>
            </a:r>
            <a:endParaRPr lang="nb-NO" dirty="0"/>
          </a:p>
        </p:txBody>
      </p:sp>
    </p:spTree>
    <p:extLst>
      <p:ext uri="{BB962C8B-B14F-4D97-AF65-F5344CB8AC3E}">
        <p14:creationId xmlns:p14="http://schemas.microsoft.com/office/powerpoint/2010/main" val="18186398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b-NO" dirty="0"/>
              <a:t>Ikke skade prinsippet</a:t>
            </a:r>
            <a:br>
              <a:rPr lang="nb-NO" dirty="0"/>
            </a:br>
            <a:r>
              <a:rPr lang="nb-NO" dirty="0"/>
              <a:t> (Non – </a:t>
            </a:r>
            <a:r>
              <a:rPr lang="nb-NO" dirty="0" err="1"/>
              <a:t>maleficence</a:t>
            </a:r>
            <a:r>
              <a:rPr lang="nb-NO" dirty="0"/>
              <a:t>)</a:t>
            </a:r>
          </a:p>
        </p:txBody>
      </p:sp>
      <p:sp>
        <p:nvSpPr>
          <p:cNvPr id="3" name="Content Placeholder 2"/>
          <p:cNvSpPr>
            <a:spLocks noGrp="1"/>
          </p:cNvSpPr>
          <p:nvPr>
            <p:ph idx="1"/>
          </p:nvPr>
        </p:nvSpPr>
        <p:spPr/>
        <p:txBody>
          <a:bodyPr>
            <a:normAutofit fontScale="85000" lnSpcReduction="20000"/>
          </a:bodyPr>
          <a:lstStyle/>
          <a:p>
            <a:pPr marL="0" indent="0">
              <a:buNone/>
            </a:pPr>
            <a:r>
              <a:rPr lang="nb-NO" dirty="0">
                <a:highlight>
                  <a:srgbClr val="FFFF00"/>
                </a:highlight>
              </a:rPr>
              <a:t>En forpliktelse til å sikre at vi ikke skader andre gjennom våre handlinger eller unnlatelser.</a:t>
            </a:r>
          </a:p>
          <a:p>
            <a:pPr marL="0" indent="0">
              <a:buNone/>
            </a:pPr>
            <a:endParaRPr lang="nb-NO" dirty="0"/>
          </a:p>
          <a:p>
            <a:pPr marL="0" indent="0">
              <a:buNone/>
            </a:pPr>
            <a:r>
              <a:rPr lang="nb-NO" dirty="0"/>
              <a:t> - </a:t>
            </a:r>
            <a:r>
              <a:rPr lang="nb-NO" dirty="0">
                <a:solidFill>
                  <a:srgbClr val="FF0000"/>
                </a:solidFill>
              </a:rPr>
              <a:t>Før var- prinsippet</a:t>
            </a:r>
            <a:r>
              <a:rPr lang="nb-NO" dirty="0"/>
              <a:t>: bedre føre var enn etter snar</a:t>
            </a:r>
          </a:p>
          <a:p>
            <a:pPr marL="0" indent="0">
              <a:buNone/>
            </a:pPr>
            <a:endParaRPr lang="nb-NO" dirty="0"/>
          </a:p>
          <a:p>
            <a:pPr algn="l"/>
            <a:r>
              <a:rPr lang="nb-NO" b="0" i="0" dirty="0">
                <a:solidFill>
                  <a:srgbClr val="242424"/>
                </a:solidFill>
                <a:effectLst/>
                <a:latin typeface="Segoe UI" panose="020B0502040204020203" pitchFamily="34" charset="0"/>
              </a:rPr>
              <a:t>Dette prinsippet kommer til anvendelse når det er stor vitenskapelig usikkerhet, og når mulige skadevirkninger kan være alvorlige eller uopprettelige for nålevende og kommende generasjoner</a:t>
            </a:r>
            <a:r>
              <a:rPr lang="nb-NO" b="0" i="0" u="none" strike="noStrike" dirty="0">
                <a:solidFill>
                  <a:srgbClr val="242424"/>
                </a:solidFill>
                <a:effectLst/>
                <a:latin typeface="var(--fontFamilyBase)"/>
              </a:rPr>
              <a:t>3</a:t>
            </a:r>
            <a:endParaRPr lang="nb-NO" b="0" i="0" dirty="0">
              <a:solidFill>
                <a:srgbClr val="242424"/>
              </a:solidFill>
              <a:effectLst/>
              <a:latin typeface="Segoe UI" panose="020B0502040204020203" pitchFamily="34" charset="0"/>
            </a:endParaRPr>
          </a:p>
          <a:p>
            <a:r>
              <a:rPr lang="nb-NO" b="0" i="0" dirty="0">
                <a:solidFill>
                  <a:srgbClr val="242424"/>
                </a:solidFill>
                <a:effectLst/>
                <a:latin typeface="Segoe UI" panose="020B0502040204020203" pitchFamily="34" charset="0"/>
              </a:rPr>
              <a:t>Det er bedre å være føre var enn etter snar, som ordtaket sier, og prinsippet oppfordrer til å ta forholdsregler selv om det ikke er fullstendig vitenskapelig sikkerhet om konsekvensene</a:t>
            </a:r>
            <a:endParaRPr lang="nb-NO" dirty="0"/>
          </a:p>
          <a:p>
            <a:pPr marL="0" indent="0">
              <a:buNone/>
            </a:pPr>
            <a:endParaRPr lang="nb-NO" dirty="0"/>
          </a:p>
          <a:p>
            <a:pPr marL="0" indent="0">
              <a:buNone/>
            </a:pPr>
            <a:endParaRPr lang="nb-NO" dirty="0"/>
          </a:p>
          <a:p>
            <a:pPr marL="0" indent="0">
              <a:buNone/>
            </a:pPr>
            <a:endParaRPr lang="nb-NO" dirty="0"/>
          </a:p>
          <a:p>
            <a:pPr marL="0" indent="0">
              <a:buNone/>
            </a:pPr>
            <a:endParaRPr lang="nb-NO" dirty="0"/>
          </a:p>
          <a:p>
            <a:pPr marL="0" indent="0">
              <a:buNone/>
            </a:pPr>
            <a:r>
              <a:rPr lang="en-AU" dirty="0"/>
              <a:t>(</a:t>
            </a:r>
            <a:r>
              <a:rPr lang="en-AU" dirty="0" err="1"/>
              <a:t>Før</a:t>
            </a:r>
            <a:r>
              <a:rPr lang="en-AU" dirty="0"/>
              <a:t> var – </a:t>
            </a:r>
            <a:r>
              <a:rPr lang="en-AU" dirty="0" err="1"/>
              <a:t>prinsipet</a:t>
            </a:r>
            <a:r>
              <a:rPr lang="en-AU" dirty="0"/>
              <a:t> – </a:t>
            </a:r>
            <a:r>
              <a:rPr lang="en-AU" dirty="0" err="1"/>
              <a:t>Engelsk</a:t>
            </a:r>
            <a:r>
              <a:rPr lang="en-AU" dirty="0"/>
              <a:t>: </a:t>
            </a:r>
            <a:r>
              <a:rPr lang="en-AU" b="1" dirty="0">
                <a:highlight>
                  <a:srgbClr val="BBAC76"/>
                </a:highlight>
              </a:rPr>
              <a:t>Precautionary principle </a:t>
            </a:r>
            <a:r>
              <a:rPr lang="en-AU" dirty="0"/>
              <a:t>– something that is done to prevent possible harm or trouble from happening in the future.) </a:t>
            </a:r>
          </a:p>
          <a:p>
            <a:pPr marL="0" indent="0">
              <a:buNone/>
            </a:pPr>
            <a:endParaRPr lang="nb-NO" dirty="0"/>
          </a:p>
          <a:p>
            <a:pPr marL="0" indent="0">
              <a:buNone/>
            </a:pPr>
            <a:endParaRPr lang="nb-NO" dirty="0"/>
          </a:p>
          <a:p>
            <a:pPr marL="0" indent="0">
              <a:buNone/>
            </a:pPr>
            <a:endParaRPr lang="nb-NO" dirty="0"/>
          </a:p>
          <a:p>
            <a:pPr marL="0" indent="0">
              <a:buNone/>
            </a:pPr>
            <a:endParaRPr lang="nb-NO" dirty="0"/>
          </a:p>
          <a:p>
            <a:pPr marL="0" indent="0">
              <a:buNone/>
            </a:pPr>
            <a:endParaRPr lang="nb-NO" dirty="0"/>
          </a:p>
        </p:txBody>
      </p:sp>
    </p:spTree>
    <p:extLst>
      <p:ext uri="{BB962C8B-B14F-4D97-AF65-F5344CB8AC3E}">
        <p14:creationId xmlns:p14="http://schemas.microsoft.com/office/powerpoint/2010/main" val="8754860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AF46B-A88F-B400-EB84-36040DFCFFF0}"/>
              </a:ext>
            </a:extLst>
          </p:cNvPr>
          <p:cNvSpPr>
            <a:spLocks noGrp="1"/>
          </p:cNvSpPr>
          <p:nvPr>
            <p:ph type="title"/>
          </p:nvPr>
        </p:nvSpPr>
        <p:spPr/>
        <p:txBody>
          <a:bodyPr/>
          <a:lstStyle/>
          <a:p>
            <a:r>
              <a:rPr lang="nb-NO" dirty="0"/>
              <a:t>Ikke skade </a:t>
            </a:r>
            <a:r>
              <a:rPr lang="nb-NO" dirty="0" err="1"/>
              <a:t>prinsipett</a:t>
            </a:r>
            <a:r>
              <a:rPr lang="nb-NO" dirty="0"/>
              <a:t> x føre-var-prinsippet</a:t>
            </a:r>
          </a:p>
        </p:txBody>
      </p:sp>
      <p:sp>
        <p:nvSpPr>
          <p:cNvPr id="3" name="Content Placeholder 2">
            <a:extLst>
              <a:ext uri="{FF2B5EF4-FFF2-40B4-BE49-F238E27FC236}">
                <a16:creationId xmlns:a16="http://schemas.microsoft.com/office/drawing/2014/main" id="{3C402F98-37C8-80A1-58FD-39B662490113}"/>
              </a:ext>
            </a:extLst>
          </p:cNvPr>
          <p:cNvSpPr>
            <a:spLocks noGrp="1"/>
          </p:cNvSpPr>
          <p:nvPr>
            <p:ph idx="1"/>
          </p:nvPr>
        </p:nvSpPr>
        <p:spPr/>
        <p:txBody>
          <a:bodyPr/>
          <a:lstStyle/>
          <a:p>
            <a:r>
              <a:rPr lang="nb-NO" b="0" i="0" dirty="0">
                <a:solidFill>
                  <a:srgbClr val="242424"/>
                </a:solidFill>
                <a:effectLst/>
                <a:latin typeface="Segoe UI" panose="020B0502040204020203" pitchFamily="34" charset="0"/>
              </a:rPr>
              <a:t>Kort sagt, </a:t>
            </a:r>
            <a:r>
              <a:rPr lang="nb-NO" b="0" i="0" dirty="0">
                <a:solidFill>
                  <a:srgbClr val="242424"/>
                </a:solidFill>
                <a:effectLst/>
                <a:highlight>
                  <a:srgbClr val="00FFFF"/>
                </a:highlight>
                <a:latin typeface="Segoe UI" panose="020B0502040204020203" pitchFamily="34" charset="0"/>
              </a:rPr>
              <a:t>ikke-skade</a:t>
            </a:r>
            <a:r>
              <a:rPr lang="nb-NO" b="0" i="0" dirty="0">
                <a:solidFill>
                  <a:srgbClr val="242424"/>
                </a:solidFill>
                <a:effectLst/>
                <a:latin typeface="Segoe UI" panose="020B0502040204020203" pitchFamily="34" charset="0"/>
              </a:rPr>
              <a:t>-prinsippet fokuserer på å </a:t>
            </a:r>
            <a:r>
              <a:rPr lang="nb-NO" b="0" i="0" dirty="0">
                <a:solidFill>
                  <a:srgbClr val="242424"/>
                </a:solidFill>
                <a:effectLst/>
                <a:highlight>
                  <a:srgbClr val="00FFFF"/>
                </a:highlight>
                <a:latin typeface="Segoe UI" panose="020B0502040204020203" pitchFamily="34" charset="0"/>
              </a:rPr>
              <a:t>unngå direkte skade</a:t>
            </a:r>
            <a:r>
              <a:rPr lang="nb-NO" b="0" i="0" dirty="0">
                <a:solidFill>
                  <a:srgbClr val="242424"/>
                </a:solidFill>
                <a:effectLst/>
                <a:latin typeface="Segoe UI" panose="020B0502040204020203" pitchFamily="34" charset="0"/>
              </a:rPr>
              <a:t>, mens </a:t>
            </a:r>
            <a:r>
              <a:rPr lang="nb-NO" b="0" i="0" dirty="0">
                <a:solidFill>
                  <a:srgbClr val="242424"/>
                </a:solidFill>
                <a:effectLst/>
                <a:highlight>
                  <a:srgbClr val="FFFF00"/>
                </a:highlight>
                <a:latin typeface="Segoe UI" panose="020B0502040204020203" pitchFamily="34" charset="0"/>
              </a:rPr>
              <a:t>føre-var</a:t>
            </a:r>
            <a:r>
              <a:rPr lang="nb-NO" b="0" i="0" dirty="0">
                <a:solidFill>
                  <a:srgbClr val="242424"/>
                </a:solidFill>
                <a:effectLst/>
                <a:latin typeface="Segoe UI" panose="020B0502040204020203" pitchFamily="34" charset="0"/>
              </a:rPr>
              <a:t>-prinsippet handler om å ta forholdsregler for </a:t>
            </a:r>
            <a:r>
              <a:rPr lang="nb-NO" b="0" i="0" dirty="0">
                <a:solidFill>
                  <a:srgbClr val="242424"/>
                </a:solidFill>
                <a:effectLst/>
                <a:highlight>
                  <a:srgbClr val="FFFF00"/>
                </a:highlight>
                <a:latin typeface="Segoe UI" panose="020B0502040204020203" pitchFamily="34" charset="0"/>
              </a:rPr>
              <a:t>å unngå potensielle skader </a:t>
            </a:r>
            <a:r>
              <a:rPr lang="nb-NO" b="0" i="0" dirty="0">
                <a:solidFill>
                  <a:srgbClr val="242424"/>
                </a:solidFill>
                <a:effectLst/>
                <a:latin typeface="Segoe UI" panose="020B0502040204020203" pitchFamily="34" charset="0"/>
              </a:rPr>
              <a:t>når det er usikkerhet.</a:t>
            </a:r>
            <a:endParaRPr lang="nb-NO" dirty="0"/>
          </a:p>
        </p:txBody>
      </p:sp>
    </p:spTree>
    <p:extLst>
      <p:ext uri="{BB962C8B-B14F-4D97-AF65-F5344CB8AC3E}">
        <p14:creationId xmlns:p14="http://schemas.microsoft.com/office/powerpoint/2010/main" val="30061942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58305-ADB2-42AA-89B8-DF647F25B36E}"/>
              </a:ext>
            </a:extLst>
          </p:cNvPr>
          <p:cNvSpPr>
            <a:spLocks noGrp="1"/>
          </p:cNvSpPr>
          <p:nvPr>
            <p:ph type="title"/>
          </p:nvPr>
        </p:nvSpPr>
        <p:spPr/>
        <p:txBody>
          <a:bodyPr/>
          <a:lstStyle/>
          <a:p>
            <a:r>
              <a:rPr lang="nb-NO" dirty="0"/>
              <a:t>Eksempler: Ikke skade prinsippet</a:t>
            </a:r>
          </a:p>
        </p:txBody>
      </p:sp>
      <p:sp>
        <p:nvSpPr>
          <p:cNvPr id="3" name="Content Placeholder 2">
            <a:extLst>
              <a:ext uri="{FF2B5EF4-FFF2-40B4-BE49-F238E27FC236}">
                <a16:creationId xmlns:a16="http://schemas.microsoft.com/office/drawing/2014/main" id="{7EA87EFA-FEAA-7350-8786-F38A7FAAFCE4}"/>
              </a:ext>
            </a:extLst>
          </p:cNvPr>
          <p:cNvSpPr>
            <a:spLocks noGrp="1"/>
          </p:cNvSpPr>
          <p:nvPr>
            <p:ph idx="1"/>
          </p:nvPr>
        </p:nvSpPr>
        <p:spPr/>
        <p:txBody>
          <a:bodyPr/>
          <a:lstStyle/>
          <a:p>
            <a:r>
              <a:rPr lang="nb-NO" b="0" i="0" dirty="0">
                <a:solidFill>
                  <a:srgbClr val="242424"/>
                </a:solidFill>
                <a:effectLst/>
                <a:latin typeface="Segoe UI" panose="020B0502040204020203" pitchFamily="34" charset="0"/>
              </a:rPr>
              <a:t>En arbeidsgiver sørger for at arbeidsplassen er trygg ved å implementere </a:t>
            </a:r>
            <a:r>
              <a:rPr lang="nb-NO" b="0" i="0" dirty="0">
                <a:solidFill>
                  <a:srgbClr val="242424"/>
                </a:solidFill>
                <a:effectLst/>
                <a:highlight>
                  <a:srgbClr val="FFFF00"/>
                </a:highlight>
                <a:latin typeface="Segoe UI" panose="020B0502040204020203" pitchFamily="34" charset="0"/>
              </a:rPr>
              <a:t>sikkerhetsprotokoller</a:t>
            </a:r>
            <a:r>
              <a:rPr lang="nb-NO" b="0" i="0" dirty="0">
                <a:solidFill>
                  <a:srgbClr val="242424"/>
                </a:solidFill>
                <a:effectLst/>
                <a:latin typeface="Segoe UI" panose="020B0502040204020203" pitchFamily="34" charset="0"/>
              </a:rPr>
              <a:t> og gi nødvendig opplæring til ansatte for å unngå arbeidsulykker og skader.</a:t>
            </a:r>
          </a:p>
          <a:p>
            <a:pPr marL="0" indent="0">
              <a:buNone/>
            </a:pPr>
            <a:endParaRPr lang="nb-NO" b="0" i="0" dirty="0">
              <a:solidFill>
                <a:srgbClr val="242424"/>
              </a:solidFill>
              <a:effectLst/>
              <a:latin typeface="Segoe UI" panose="020B0502040204020203" pitchFamily="34" charset="0"/>
            </a:endParaRPr>
          </a:p>
          <a:p>
            <a:r>
              <a:rPr lang="nb-NO" b="0" i="0" dirty="0">
                <a:solidFill>
                  <a:srgbClr val="242424"/>
                </a:solidFill>
                <a:effectLst/>
                <a:latin typeface="Segoe UI" panose="020B0502040204020203" pitchFamily="34" charset="0"/>
              </a:rPr>
              <a:t>En bedrift </a:t>
            </a:r>
            <a:r>
              <a:rPr lang="nb-NO" b="0" i="0" dirty="0">
                <a:solidFill>
                  <a:srgbClr val="242424"/>
                </a:solidFill>
                <a:effectLst/>
                <a:highlight>
                  <a:srgbClr val="FFFF00"/>
                </a:highlight>
                <a:latin typeface="Segoe UI" panose="020B0502040204020203" pitchFamily="34" charset="0"/>
              </a:rPr>
              <a:t>unngår å slippe ut skadelige kjemikalier </a:t>
            </a:r>
            <a:r>
              <a:rPr lang="nb-NO" b="0" i="0" dirty="0">
                <a:solidFill>
                  <a:srgbClr val="242424"/>
                </a:solidFill>
                <a:effectLst/>
                <a:latin typeface="Segoe UI" panose="020B0502040204020203" pitchFamily="34" charset="0"/>
              </a:rPr>
              <a:t>i naturen ved å bruke miljøvennlige produksjonsmetoder og avfallshåndtering for å beskytte </a:t>
            </a:r>
            <a:r>
              <a:rPr lang="nb-NO" b="0" i="0" dirty="0" err="1">
                <a:solidFill>
                  <a:srgbClr val="242424"/>
                </a:solidFill>
                <a:effectLst/>
                <a:latin typeface="Segoe UI" panose="020B0502040204020203" pitchFamily="34" charset="0"/>
              </a:rPr>
              <a:t>miljøe</a:t>
            </a:r>
            <a:endParaRPr lang="nb-NO" dirty="0"/>
          </a:p>
        </p:txBody>
      </p:sp>
    </p:spTree>
    <p:extLst>
      <p:ext uri="{BB962C8B-B14F-4D97-AF65-F5344CB8AC3E}">
        <p14:creationId xmlns:p14="http://schemas.microsoft.com/office/powerpoint/2010/main" val="18330191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06E1D-7A6A-3973-EBE5-E5380294AA7E}"/>
              </a:ext>
            </a:extLst>
          </p:cNvPr>
          <p:cNvSpPr>
            <a:spLocks noGrp="1"/>
          </p:cNvSpPr>
          <p:nvPr>
            <p:ph type="title"/>
          </p:nvPr>
        </p:nvSpPr>
        <p:spPr/>
        <p:txBody>
          <a:bodyPr/>
          <a:lstStyle/>
          <a:p>
            <a:r>
              <a:rPr lang="nb-NO" dirty="0"/>
              <a:t>Eksempler: Føre-var-prinsippet</a:t>
            </a:r>
          </a:p>
        </p:txBody>
      </p:sp>
      <p:sp>
        <p:nvSpPr>
          <p:cNvPr id="3" name="Content Placeholder 2">
            <a:extLst>
              <a:ext uri="{FF2B5EF4-FFF2-40B4-BE49-F238E27FC236}">
                <a16:creationId xmlns:a16="http://schemas.microsoft.com/office/drawing/2014/main" id="{949B788B-3DBE-01E6-AF49-931727422AA7}"/>
              </a:ext>
            </a:extLst>
          </p:cNvPr>
          <p:cNvSpPr>
            <a:spLocks noGrp="1"/>
          </p:cNvSpPr>
          <p:nvPr>
            <p:ph idx="1"/>
          </p:nvPr>
        </p:nvSpPr>
        <p:spPr/>
        <p:txBody>
          <a:bodyPr/>
          <a:lstStyle/>
          <a:p>
            <a:r>
              <a:rPr lang="nb-NO" b="0" i="0" dirty="0">
                <a:solidFill>
                  <a:srgbClr val="242424"/>
                </a:solidFill>
                <a:effectLst/>
                <a:latin typeface="Segoe UI" panose="020B0502040204020203" pitchFamily="34" charset="0"/>
              </a:rPr>
              <a:t>Myndighetene innfører strenge reguleringer på bruk av visse kjemikalier som kan være skadelige for miljøet, selv om det ikke er fullstendig vitenskapelig sikkerhet om skadevirkningene. Dette gjøres for å forhindre potensielle miljøskader.</a:t>
            </a:r>
          </a:p>
          <a:p>
            <a:r>
              <a:rPr lang="nb-NO" b="0" i="0" dirty="0">
                <a:solidFill>
                  <a:srgbClr val="242424"/>
                </a:solidFill>
                <a:effectLst/>
                <a:latin typeface="Segoe UI" panose="020B0502040204020203" pitchFamily="34" charset="0"/>
              </a:rPr>
              <a:t>Regjeringer kan vedta tiltak for å redusere klimagassutslipp, selv om det er usikkerhet om nøyaktig hvor stor effekt disse utslippene har på klimaendringer. Dette gjøres for å unngå potensielt alvorlige og irreversible skader på klimaet</a:t>
            </a:r>
            <a:r>
              <a:rPr lang="nb-NO" dirty="0">
                <a:solidFill>
                  <a:srgbClr val="242424"/>
                </a:solidFill>
                <a:latin typeface="Segoe UI" panose="020B0502040204020203" pitchFamily="34" charset="0"/>
              </a:rPr>
              <a:t>.</a:t>
            </a:r>
            <a:endParaRPr lang="nb-NO" dirty="0"/>
          </a:p>
        </p:txBody>
      </p:sp>
    </p:spTree>
    <p:extLst>
      <p:ext uri="{BB962C8B-B14F-4D97-AF65-F5344CB8AC3E}">
        <p14:creationId xmlns:p14="http://schemas.microsoft.com/office/powerpoint/2010/main" val="16499953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b-NO" dirty="0"/>
              <a:t>Rettferdighetsprinsippet</a:t>
            </a:r>
            <a:br>
              <a:rPr lang="nb-NO" dirty="0"/>
            </a:br>
            <a:r>
              <a:rPr lang="nb-NO" dirty="0"/>
              <a:t>(</a:t>
            </a:r>
            <a:r>
              <a:rPr lang="nb-NO" dirty="0" err="1"/>
              <a:t>Justice</a:t>
            </a:r>
            <a:r>
              <a:rPr lang="nb-NO" dirty="0"/>
              <a:t>)</a:t>
            </a:r>
          </a:p>
        </p:txBody>
      </p:sp>
      <p:sp>
        <p:nvSpPr>
          <p:cNvPr id="3" name="Content Placeholder 2"/>
          <p:cNvSpPr>
            <a:spLocks noGrp="1"/>
          </p:cNvSpPr>
          <p:nvPr>
            <p:ph idx="1"/>
          </p:nvPr>
        </p:nvSpPr>
        <p:spPr/>
        <p:txBody>
          <a:bodyPr/>
          <a:lstStyle/>
          <a:p>
            <a:r>
              <a:rPr lang="nb-NO" dirty="0"/>
              <a:t>I medisinsk etikk refererer rettferdighetsprinsippet ofte </a:t>
            </a:r>
            <a:r>
              <a:rPr lang="nb-NO" dirty="0">
                <a:highlight>
                  <a:srgbClr val="FFFF00"/>
                </a:highlight>
              </a:rPr>
              <a:t>til lik rett til behandling or rettferdig fordeling av ressurser.</a:t>
            </a:r>
          </a:p>
          <a:p>
            <a:endParaRPr lang="nb-NO" dirty="0"/>
          </a:p>
          <a:p>
            <a:pPr algn="l">
              <a:spcBef>
                <a:spcPts val="750"/>
              </a:spcBef>
              <a:spcAft>
                <a:spcPts val="750"/>
              </a:spcAft>
              <a:buFont typeface="Arial" panose="020B0604020202020204" pitchFamily="34" charset="0"/>
              <a:buChar char="•"/>
            </a:pPr>
            <a:r>
              <a:rPr lang="nb-NO" b="0" i="0" dirty="0">
                <a:solidFill>
                  <a:srgbClr val="242424"/>
                </a:solidFill>
                <a:effectLst/>
                <a:latin typeface="Segoe UI" panose="020B0502040204020203" pitchFamily="34" charset="0"/>
              </a:rPr>
              <a:t>Rettferdighetsprinsippet fokuserer på </a:t>
            </a:r>
            <a:r>
              <a:rPr lang="nb-NO" b="0" i="0" dirty="0">
                <a:solidFill>
                  <a:srgbClr val="242424"/>
                </a:solidFill>
                <a:effectLst/>
                <a:highlight>
                  <a:srgbClr val="FFFF00"/>
                </a:highlight>
                <a:latin typeface="Segoe UI" panose="020B0502040204020203" pitchFamily="34" charset="0"/>
              </a:rPr>
              <a:t>å behandle individer rettferdig</a:t>
            </a:r>
            <a:r>
              <a:rPr lang="nb-NO" b="0" i="0" dirty="0">
                <a:solidFill>
                  <a:srgbClr val="242424"/>
                </a:solidFill>
                <a:effectLst/>
                <a:latin typeface="Segoe UI" panose="020B0502040204020203" pitchFamily="34" charset="0"/>
              </a:rPr>
              <a:t>, som </a:t>
            </a:r>
            <a:r>
              <a:rPr lang="nb-NO" b="0" i="0" dirty="0">
                <a:solidFill>
                  <a:srgbClr val="242424"/>
                </a:solidFill>
                <a:effectLst/>
                <a:highlight>
                  <a:srgbClr val="00FF00"/>
                </a:highlight>
                <a:latin typeface="Segoe UI" panose="020B0502040204020203" pitchFamily="34" charset="0"/>
              </a:rPr>
              <a:t>ikke nødvendigvis betyr likt. </a:t>
            </a:r>
            <a:r>
              <a:rPr lang="nb-NO" b="0" i="0" dirty="0">
                <a:solidFill>
                  <a:srgbClr val="242424"/>
                </a:solidFill>
                <a:effectLst/>
                <a:latin typeface="Segoe UI" panose="020B0502040204020203" pitchFamily="34" charset="0"/>
              </a:rPr>
              <a:t>Det tar hensyn til individuelle behov og situasjoner for å sikre at alle får det de trenger for å ha like muligheter</a:t>
            </a:r>
            <a:r>
              <a:rPr lang="nb-NO" b="0" i="0" u="none" strike="noStrike" dirty="0">
                <a:solidFill>
                  <a:srgbClr val="242424"/>
                </a:solidFill>
                <a:effectLst/>
                <a:latin typeface="var(--fontFamilyBase)"/>
              </a:rPr>
              <a:t>2</a:t>
            </a:r>
            <a:endParaRPr lang="nb-NO" b="0" i="0" dirty="0">
              <a:solidFill>
                <a:srgbClr val="242424"/>
              </a:solidFill>
              <a:effectLst/>
              <a:latin typeface="Segoe UI" panose="020B0502040204020203" pitchFamily="34" charset="0"/>
            </a:endParaRPr>
          </a:p>
          <a:p>
            <a:pPr algn="l">
              <a:spcBef>
                <a:spcPts val="750"/>
              </a:spcBef>
              <a:spcAft>
                <a:spcPts val="750"/>
              </a:spcAft>
              <a:buFont typeface="Arial" panose="020B0604020202020204" pitchFamily="34" charset="0"/>
              <a:buChar char="•"/>
            </a:pPr>
            <a:r>
              <a:rPr lang="nb-NO" b="0" i="0" dirty="0">
                <a:solidFill>
                  <a:srgbClr val="242424"/>
                </a:solidFill>
                <a:effectLst/>
                <a:latin typeface="Segoe UI" panose="020B0502040204020203" pitchFamily="34" charset="0"/>
              </a:rPr>
              <a:t>For eksempel, i arbeidslivet kan dette bety at noen ansatte får mer fleksible arbeidstider for å håndtere personlige forpliktelser, mens andre ikke trenger det.</a:t>
            </a:r>
          </a:p>
        </p:txBody>
      </p:sp>
    </p:spTree>
    <p:extLst>
      <p:ext uri="{BB962C8B-B14F-4D97-AF65-F5344CB8AC3E}">
        <p14:creationId xmlns:p14="http://schemas.microsoft.com/office/powerpoint/2010/main" val="41059693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9CDA1-C0CD-D2BF-ED94-C7242A688857}"/>
              </a:ext>
            </a:extLst>
          </p:cNvPr>
          <p:cNvSpPr>
            <a:spLocks noGrp="1"/>
          </p:cNvSpPr>
          <p:nvPr>
            <p:ph type="title"/>
          </p:nvPr>
        </p:nvSpPr>
        <p:spPr/>
        <p:txBody>
          <a:bodyPr/>
          <a:lstStyle/>
          <a:p>
            <a:r>
              <a:rPr lang="nb-NO" dirty="0" err="1"/>
              <a:t>Likhetsprisippet</a:t>
            </a:r>
            <a:r>
              <a:rPr lang="nb-NO" dirty="0"/>
              <a:t> x </a:t>
            </a:r>
            <a:r>
              <a:rPr lang="nb-NO" dirty="0" err="1"/>
              <a:t>Rettferdighetsprisnippet</a:t>
            </a:r>
            <a:endParaRPr lang="nb-NO" dirty="0"/>
          </a:p>
        </p:txBody>
      </p:sp>
      <p:sp>
        <p:nvSpPr>
          <p:cNvPr id="3" name="Content Placeholder 2">
            <a:extLst>
              <a:ext uri="{FF2B5EF4-FFF2-40B4-BE49-F238E27FC236}">
                <a16:creationId xmlns:a16="http://schemas.microsoft.com/office/drawing/2014/main" id="{F97C2594-2992-DFE1-E62D-B147EA68B8E8}"/>
              </a:ext>
            </a:extLst>
          </p:cNvPr>
          <p:cNvSpPr>
            <a:spLocks noGrp="1"/>
          </p:cNvSpPr>
          <p:nvPr>
            <p:ph idx="1"/>
          </p:nvPr>
        </p:nvSpPr>
        <p:spPr/>
        <p:txBody>
          <a:bodyPr/>
          <a:lstStyle/>
          <a:p>
            <a:r>
              <a:rPr lang="nb-NO" b="0" i="0" dirty="0">
                <a:solidFill>
                  <a:srgbClr val="242424"/>
                </a:solidFill>
                <a:effectLst/>
                <a:latin typeface="Segoe UI" panose="020B0502040204020203" pitchFamily="34" charset="0"/>
              </a:rPr>
              <a:t>Kort sagt, </a:t>
            </a:r>
            <a:r>
              <a:rPr lang="nb-NO" b="0" i="0" dirty="0">
                <a:solidFill>
                  <a:srgbClr val="242424"/>
                </a:solidFill>
                <a:effectLst/>
                <a:highlight>
                  <a:srgbClr val="00FF00"/>
                </a:highlight>
                <a:latin typeface="Segoe UI" panose="020B0502040204020203" pitchFamily="34" charset="0"/>
              </a:rPr>
              <a:t>likhetsprinsippet </a:t>
            </a:r>
            <a:r>
              <a:rPr lang="nb-NO" b="0" i="0" dirty="0">
                <a:solidFill>
                  <a:srgbClr val="242424"/>
                </a:solidFill>
                <a:effectLst/>
                <a:latin typeface="Segoe UI" panose="020B0502040204020203" pitchFamily="34" charset="0"/>
              </a:rPr>
              <a:t>handler om </a:t>
            </a:r>
            <a:r>
              <a:rPr lang="nb-NO" b="0" i="0" dirty="0">
                <a:solidFill>
                  <a:srgbClr val="242424"/>
                </a:solidFill>
                <a:effectLst/>
                <a:highlight>
                  <a:srgbClr val="00FF00"/>
                </a:highlight>
                <a:latin typeface="Segoe UI" panose="020B0502040204020203" pitchFamily="34" charset="0"/>
              </a:rPr>
              <a:t>lik behandling</a:t>
            </a:r>
            <a:r>
              <a:rPr lang="nb-NO" b="0" i="0" dirty="0">
                <a:solidFill>
                  <a:srgbClr val="242424"/>
                </a:solidFill>
                <a:effectLst/>
                <a:latin typeface="Segoe UI" panose="020B0502040204020203" pitchFamily="34" charset="0"/>
              </a:rPr>
              <a:t>, mens </a:t>
            </a:r>
            <a:r>
              <a:rPr lang="nb-NO" b="0" i="0" dirty="0">
                <a:solidFill>
                  <a:srgbClr val="242424"/>
                </a:solidFill>
                <a:effectLst/>
                <a:highlight>
                  <a:srgbClr val="FFFF00"/>
                </a:highlight>
                <a:latin typeface="Segoe UI" panose="020B0502040204020203" pitchFamily="34" charset="0"/>
              </a:rPr>
              <a:t>rettferdighetsprinsippet</a:t>
            </a:r>
            <a:r>
              <a:rPr lang="nb-NO" b="0" i="0" dirty="0">
                <a:solidFill>
                  <a:srgbClr val="242424"/>
                </a:solidFill>
                <a:effectLst/>
                <a:latin typeface="Segoe UI" panose="020B0502040204020203" pitchFamily="34" charset="0"/>
              </a:rPr>
              <a:t> handler om </a:t>
            </a:r>
            <a:r>
              <a:rPr lang="nb-NO" b="0" i="0" dirty="0">
                <a:solidFill>
                  <a:srgbClr val="242424"/>
                </a:solidFill>
                <a:effectLst/>
                <a:highlight>
                  <a:srgbClr val="00FF00"/>
                </a:highlight>
                <a:latin typeface="Segoe UI" panose="020B0502040204020203" pitchFamily="34" charset="0"/>
              </a:rPr>
              <a:t>rettferdig behandling </a:t>
            </a:r>
            <a:r>
              <a:rPr lang="nb-NO" b="0" i="0" dirty="0">
                <a:solidFill>
                  <a:srgbClr val="242424"/>
                </a:solidFill>
                <a:effectLst/>
                <a:latin typeface="Segoe UI" panose="020B0502040204020203" pitchFamily="34" charset="0"/>
              </a:rPr>
              <a:t>basert på individuelle behov og omstendigheter.</a:t>
            </a:r>
            <a:endParaRPr lang="nb-NO" dirty="0"/>
          </a:p>
        </p:txBody>
      </p:sp>
    </p:spTree>
    <p:extLst>
      <p:ext uri="{BB962C8B-B14F-4D97-AF65-F5344CB8AC3E}">
        <p14:creationId xmlns:p14="http://schemas.microsoft.com/office/powerpoint/2010/main" val="22921322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87038-B3CD-0825-ACCA-161CDC0060FB}"/>
              </a:ext>
            </a:extLst>
          </p:cNvPr>
          <p:cNvSpPr>
            <a:spLocks noGrp="1"/>
          </p:cNvSpPr>
          <p:nvPr>
            <p:ph type="title"/>
          </p:nvPr>
        </p:nvSpPr>
        <p:spPr/>
        <p:txBody>
          <a:bodyPr/>
          <a:lstStyle/>
          <a:p>
            <a:r>
              <a:rPr lang="nb-NO" dirty="0"/>
              <a:t>Eksempler: Rettferdighetsprinsippet</a:t>
            </a:r>
          </a:p>
        </p:txBody>
      </p:sp>
      <p:sp>
        <p:nvSpPr>
          <p:cNvPr id="3" name="Content Placeholder 2">
            <a:extLst>
              <a:ext uri="{FF2B5EF4-FFF2-40B4-BE49-F238E27FC236}">
                <a16:creationId xmlns:a16="http://schemas.microsoft.com/office/drawing/2014/main" id="{F8DD75D9-E3FD-8573-05B2-55CA10C12275}"/>
              </a:ext>
            </a:extLst>
          </p:cNvPr>
          <p:cNvSpPr>
            <a:spLocks noGrp="1"/>
          </p:cNvSpPr>
          <p:nvPr>
            <p:ph idx="1"/>
          </p:nvPr>
        </p:nvSpPr>
        <p:spPr/>
        <p:txBody>
          <a:bodyPr/>
          <a:lstStyle/>
          <a:p>
            <a:r>
              <a:rPr lang="nb-NO" b="0" i="0" dirty="0">
                <a:solidFill>
                  <a:srgbClr val="242424"/>
                </a:solidFill>
                <a:effectLst/>
                <a:latin typeface="Segoe UI" panose="020B0502040204020203" pitchFamily="34" charset="0"/>
              </a:rPr>
              <a:t>Skoler og universiteter kan implementere rettferdighetsprinsippet ved å gi alle studenter </a:t>
            </a:r>
            <a:r>
              <a:rPr lang="nb-NO" b="0" i="0" dirty="0">
                <a:solidFill>
                  <a:srgbClr val="242424"/>
                </a:solidFill>
                <a:effectLst/>
                <a:highlight>
                  <a:srgbClr val="00FF00"/>
                </a:highlight>
                <a:latin typeface="Segoe UI" panose="020B0502040204020203" pitchFamily="34" charset="0"/>
              </a:rPr>
              <a:t>like muligheter til å lykkes</a:t>
            </a:r>
            <a:r>
              <a:rPr lang="nb-NO" b="0" i="0" dirty="0">
                <a:solidFill>
                  <a:srgbClr val="242424"/>
                </a:solidFill>
                <a:effectLst/>
                <a:latin typeface="Segoe UI" panose="020B0502040204020203" pitchFamily="34" charset="0"/>
              </a:rPr>
              <a:t>, for eksempel gjennom stipendordninger for studenter fra underprivilegerte bakgrunner eller spesialundervisning for studenter med læringsvansker.</a:t>
            </a:r>
          </a:p>
          <a:p>
            <a:pPr marL="0" indent="0">
              <a:buNone/>
            </a:pPr>
            <a:endParaRPr lang="nb-NO" dirty="0"/>
          </a:p>
        </p:txBody>
      </p:sp>
    </p:spTree>
    <p:extLst>
      <p:ext uri="{BB962C8B-B14F-4D97-AF65-F5344CB8AC3E}">
        <p14:creationId xmlns:p14="http://schemas.microsoft.com/office/powerpoint/2010/main" val="2310950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4B6F7FE-1C5B-314E-9EB6-C3D6F936303D}"/>
              </a:ext>
            </a:extLst>
          </p:cNvPr>
          <p:cNvSpPr>
            <a:spLocks noGrp="1"/>
          </p:cNvSpPr>
          <p:nvPr>
            <p:ph type="title"/>
          </p:nvPr>
        </p:nvSpPr>
        <p:spPr/>
        <p:txBody>
          <a:bodyPr/>
          <a:lstStyle/>
          <a:p>
            <a:r>
              <a:rPr lang="nb-NO" dirty="0"/>
              <a:t>Forventninger er:</a:t>
            </a:r>
          </a:p>
        </p:txBody>
      </p:sp>
      <p:sp>
        <p:nvSpPr>
          <p:cNvPr id="3" name="Plassholder for innhold 2">
            <a:extLst>
              <a:ext uri="{FF2B5EF4-FFF2-40B4-BE49-F238E27FC236}">
                <a16:creationId xmlns:a16="http://schemas.microsoft.com/office/drawing/2014/main" id="{8B10C514-EF45-4E45-AC21-B580BE9D8E1F}"/>
              </a:ext>
            </a:extLst>
          </p:cNvPr>
          <p:cNvSpPr>
            <a:spLocks noGrp="1"/>
          </p:cNvSpPr>
          <p:nvPr>
            <p:ph idx="1"/>
          </p:nvPr>
        </p:nvSpPr>
        <p:spPr/>
        <p:txBody>
          <a:bodyPr/>
          <a:lstStyle/>
          <a:p>
            <a:r>
              <a:rPr lang="nb-NO" b="1" dirty="0"/>
              <a:t>Lære om etikk, bærekraft og samfunnsansvar gjennom praktiske eksempler</a:t>
            </a:r>
            <a:r>
              <a:rPr lang="nb-NO" dirty="0"/>
              <a:t> </a:t>
            </a:r>
          </a:p>
          <a:p>
            <a:pPr marL="0" indent="0">
              <a:buNone/>
            </a:pPr>
            <a:endParaRPr lang="nb-NO" dirty="0"/>
          </a:p>
          <a:p>
            <a:r>
              <a:rPr lang="nb-NO" b="1" dirty="0"/>
              <a:t>Diskusjoner og erfaringsutveksling med andre</a:t>
            </a:r>
            <a:r>
              <a:rPr lang="nb-NO" dirty="0"/>
              <a:t> </a:t>
            </a:r>
          </a:p>
          <a:p>
            <a:pPr marL="0" indent="0">
              <a:buNone/>
            </a:pPr>
            <a:endParaRPr lang="nb-NO" dirty="0"/>
          </a:p>
          <a:p>
            <a:r>
              <a:rPr lang="nb-NO" b="1" dirty="0"/>
              <a:t>Sammendrag og forberedelse til eksamen</a:t>
            </a:r>
            <a:endParaRPr lang="nb-NO" dirty="0"/>
          </a:p>
          <a:p>
            <a:endParaRPr lang="nb-NO" dirty="0"/>
          </a:p>
        </p:txBody>
      </p:sp>
    </p:spTree>
    <p:extLst>
      <p:ext uri="{BB962C8B-B14F-4D97-AF65-F5344CB8AC3E}">
        <p14:creationId xmlns:p14="http://schemas.microsoft.com/office/powerpoint/2010/main" val="35808939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908F7-4379-4EBE-8A33-696EBAF4BC95}"/>
              </a:ext>
            </a:extLst>
          </p:cNvPr>
          <p:cNvSpPr>
            <a:spLocks noGrp="1"/>
          </p:cNvSpPr>
          <p:nvPr>
            <p:ph type="title"/>
          </p:nvPr>
        </p:nvSpPr>
        <p:spPr/>
        <p:txBody>
          <a:bodyPr/>
          <a:lstStyle/>
          <a:p>
            <a:endParaRPr lang="nb-NO"/>
          </a:p>
        </p:txBody>
      </p:sp>
      <p:sp>
        <p:nvSpPr>
          <p:cNvPr id="3" name="Content Placeholder 2">
            <a:extLst>
              <a:ext uri="{FF2B5EF4-FFF2-40B4-BE49-F238E27FC236}">
                <a16:creationId xmlns:a16="http://schemas.microsoft.com/office/drawing/2014/main" id="{E888F32E-7371-4174-9326-B78FC0C3FB51}"/>
              </a:ext>
            </a:extLst>
          </p:cNvPr>
          <p:cNvSpPr>
            <a:spLocks noGrp="1"/>
          </p:cNvSpPr>
          <p:nvPr>
            <p:ph idx="1"/>
          </p:nvPr>
        </p:nvSpPr>
        <p:spPr/>
        <p:txBody>
          <a:bodyPr>
            <a:normAutofit fontScale="92500"/>
          </a:bodyPr>
          <a:lstStyle/>
          <a:p>
            <a:r>
              <a:rPr lang="nb-NO" dirty="0"/>
              <a:t>1) Likhetsprinsippet - like tilfeller skal behandles likt</a:t>
            </a:r>
          </a:p>
          <a:p>
            <a:pPr marL="0" indent="0">
              <a:buNone/>
            </a:pPr>
            <a:endParaRPr lang="nb-NO" dirty="0"/>
          </a:p>
          <a:p>
            <a:pPr marL="0" indent="0">
              <a:buNone/>
            </a:pPr>
            <a:r>
              <a:rPr lang="nb-NO" dirty="0"/>
              <a:t>Medisinsk etiske prinsipper som kan brukes også i næringslivet</a:t>
            </a:r>
          </a:p>
          <a:p>
            <a:r>
              <a:rPr lang="nb-NO" dirty="0"/>
              <a:t>2) Autonomiprinsippet – å </a:t>
            </a:r>
            <a:r>
              <a:rPr lang="nb-NO" dirty="0" err="1"/>
              <a:t>besteme</a:t>
            </a:r>
            <a:r>
              <a:rPr lang="nb-NO" dirty="0"/>
              <a:t> over seg selv.</a:t>
            </a:r>
          </a:p>
          <a:p>
            <a:r>
              <a:rPr lang="nb-NO" dirty="0"/>
              <a:t>3) Velgjørenhetsprinsippet – å gjøre godt mot andre</a:t>
            </a:r>
          </a:p>
          <a:p>
            <a:r>
              <a:rPr lang="nb-NO" dirty="0"/>
              <a:t>4) Ikke-skade prinsippet - en forpliktelse til å sikre at vi ikke skader andre gjennom våre handlinger eller unnlatelser.</a:t>
            </a:r>
          </a:p>
          <a:p>
            <a:r>
              <a:rPr lang="nb-NO" dirty="0"/>
              <a:t>5) Rettferdighetsprinsippet - I medisinsk etikk refererer rettferdighetsprinsippet ofte til lik rett til behandling or rettferdig fordeling av ressurser.</a:t>
            </a:r>
          </a:p>
          <a:p>
            <a:endParaRPr lang="nb-NO" dirty="0"/>
          </a:p>
          <a:p>
            <a:r>
              <a:rPr lang="nb-NO" dirty="0"/>
              <a:t>6) Føre-var-prinsippet - bedre føre var enn etter snar</a:t>
            </a:r>
          </a:p>
        </p:txBody>
      </p:sp>
    </p:spTree>
    <p:extLst>
      <p:ext uri="{BB962C8B-B14F-4D97-AF65-F5344CB8AC3E}">
        <p14:creationId xmlns:p14="http://schemas.microsoft.com/office/powerpoint/2010/main" val="27495047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079623-5DC8-43AD-A344-E6C0BB08524A}"/>
              </a:ext>
            </a:extLst>
          </p:cNvPr>
          <p:cNvSpPr>
            <a:spLocks noGrp="1"/>
          </p:cNvSpPr>
          <p:nvPr>
            <p:ph idx="1"/>
          </p:nvPr>
        </p:nvSpPr>
        <p:spPr>
          <a:xfrm>
            <a:off x="228233" y="237594"/>
            <a:ext cx="8418747" cy="3613774"/>
          </a:xfrm>
        </p:spPr>
        <p:txBody>
          <a:bodyPr/>
          <a:lstStyle/>
          <a:p>
            <a:pPr marL="0" indent="0">
              <a:buNone/>
            </a:pPr>
            <a:r>
              <a:rPr lang="nb-NO" b="1" dirty="0">
                <a:solidFill>
                  <a:schemeClr val="accent1">
                    <a:lumMod val="50000"/>
                  </a:schemeClr>
                </a:solidFill>
              </a:rPr>
              <a:t>Oppgave:</a:t>
            </a:r>
          </a:p>
          <a:p>
            <a:endParaRPr lang="nb-NO" dirty="0"/>
          </a:p>
          <a:p>
            <a:r>
              <a:rPr lang="nb-NO" dirty="0"/>
              <a:t>Hvordan ble føre-var-prinsippet brukt under COVID-19-pandemien?</a:t>
            </a:r>
            <a:br>
              <a:rPr lang="nb-NO" dirty="0"/>
            </a:br>
            <a:r>
              <a:rPr lang="nb-NO" dirty="0"/>
              <a:t>Prøv å gi konkrete eksempler fra praksis.</a:t>
            </a:r>
          </a:p>
          <a:p>
            <a:pPr marL="0" indent="0">
              <a:buNone/>
            </a:pPr>
            <a:endParaRPr lang="nb-NO" dirty="0"/>
          </a:p>
          <a:p>
            <a:pPr marL="0" indent="0">
              <a:buNone/>
            </a:pPr>
            <a:r>
              <a:rPr lang="nb-NO" dirty="0"/>
              <a:t>    </a:t>
            </a:r>
          </a:p>
        </p:txBody>
      </p:sp>
      <p:sp>
        <p:nvSpPr>
          <p:cNvPr id="5" name="TextBox 4">
            <a:extLst>
              <a:ext uri="{FF2B5EF4-FFF2-40B4-BE49-F238E27FC236}">
                <a16:creationId xmlns:a16="http://schemas.microsoft.com/office/drawing/2014/main" id="{7C4C71CD-DF91-476D-BDB8-DA3CF502458F}"/>
              </a:ext>
            </a:extLst>
          </p:cNvPr>
          <p:cNvSpPr txBox="1"/>
          <p:nvPr/>
        </p:nvSpPr>
        <p:spPr>
          <a:xfrm>
            <a:off x="5007264" y="3840846"/>
            <a:ext cx="3835349" cy="2154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000000"/>
                </a:solidFill>
                <a:effectLst/>
                <a:uLnTx/>
                <a:uFillTx/>
                <a:latin typeface="Arial" panose="020B0604020202020204"/>
                <a:ea typeface="+mn-ea"/>
                <a:cs typeface="+mn-cs"/>
              </a:rPr>
              <a:t>)</a:t>
            </a:r>
            <a:endParaRPr kumimoji="0" lang="nb-NO" sz="80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5989931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655910" y="161047"/>
            <a:ext cx="4956201" cy="4484182"/>
          </a:xfrm>
          <a:prstGeom prst="rect">
            <a:avLst/>
          </a:prstGeom>
        </p:spPr>
      </p:pic>
    </p:spTree>
    <p:extLst>
      <p:ext uri="{BB962C8B-B14F-4D97-AF65-F5344CB8AC3E}">
        <p14:creationId xmlns:p14="http://schemas.microsoft.com/office/powerpoint/2010/main" val="24270474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Etisk dilemma</a:t>
            </a:r>
          </a:p>
        </p:txBody>
      </p:sp>
      <p:sp>
        <p:nvSpPr>
          <p:cNvPr id="3" name="Content Placeholder 2"/>
          <p:cNvSpPr>
            <a:spLocks noGrp="1"/>
          </p:cNvSpPr>
          <p:nvPr>
            <p:ph idx="1"/>
          </p:nvPr>
        </p:nvSpPr>
        <p:spPr/>
        <p:txBody>
          <a:bodyPr/>
          <a:lstStyle/>
          <a:p>
            <a:r>
              <a:rPr lang="nb-NO" dirty="0">
                <a:highlight>
                  <a:srgbClr val="BBAC76"/>
                </a:highlight>
              </a:rPr>
              <a:t>Et etisk dilemma oppstår når to eller flere etiske prinsipper (elle teori) står mot hverandre.</a:t>
            </a:r>
          </a:p>
          <a:p>
            <a:pPr marL="0" indent="0">
              <a:buNone/>
            </a:pPr>
            <a:endParaRPr lang="nb-NO" dirty="0"/>
          </a:p>
          <a:p>
            <a:pPr marL="0" indent="0">
              <a:buNone/>
            </a:pPr>
            <a:r>
              <a:rPr lang="nb-NO" dirty="0"/>
              <a:t>Falske eller ekte etisk dilemma</a:t>
            </a:r>
          </a:p>
          <a:p>
            <a:pPr marL="0" indent="0">
              <a:buNone/>
            </a:pPr>
            <a:r>
              <a:rPr lang="nb-NO" dirty="0"/>
              <a:t> </a:t>
            </a:r>
          </a:p>
          <a:p>
            <a:r>
              <a:rPr lang="nb-NO" b="1" dirty="0"/>
              <a:t>Ekte dilemma:</a:t>
            </a:r>
            <a:r>
              <a:rPr lang="nb-NO" dirty="0"/>
              <a:t> Begge handlingsalternativene er like gode – eller i det minste ikke dårligere valg.</a:t>
            </a:r>
          </a:p>
          <a:p>
            <a:r>
              <a:rPr lang="nb-NO" b="1" dirty="0"/>
              <a:t>Falskt dilemma:</a:t>
            </a:r>
            <a:r>
              <a:rPr lang="nb-NO" dirty="0"/>
              <a:t> Skal jeg betale for ølen som er servert, men som servitøren har glemt å ta med på kvitteringen?</a:t>
            </a:r>
          </a:p>
          <a:p>
            <a:endParaRPr lang="nb-NO" dirty="0"/>
          </a:p>
        </p:txBody>
      </p:sp>
    </p:spTree>
    <p:extLst>
      <p:ext uri="{BB962C8B-B14F-4D97-AF65-F5344CB8AC3E}">
        <p14:creationId xmlns:p14="http://schemas.microsoft.com/office/powerpoint/2010/main" val="40632534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8FEC7-C3AA-1E9D-3FC5-F3D330B66F13}"/>
              </a:ext>
            </a:extLst>
          </p:cNvPr>
          <p:cNvSpPr>
            <a:spLocks noGrp="1"/>
          </p:cNvSpPr>
          <p:nvPr>
            <p:ph type="title"/>
          </p:nvPr>
        </p:nvSpPr>
        <p:spPr/>
        <p:txBody>
          <a:bodyPr>
            <a:normAutofit fontScale="90000"/>
          </a:bodyPr>
          <a:lstStyle/>
          <a:p>
            <a:r>
              <a:rPr lang="nb-NO" b="1" i="0" dirty="0">
                <a:solidFill>
                  <a:srgbClr val="242424"/>
                </a:solidFill>
                <a:effectLst/>
                <a:latin typeface="Segoe UI" panose="020B0502040204020203" pitchFamily="34" charset="0"/>
              </a:rPr>
              <a:t>Falske etiske dilemmaer</a:t>
            </a:r>
            <a:br>
              <a:rPr lang="nb-NO" b="1" i="0" dirty="0">
                <a:solidFill>
                  <a:srgbClr val="242424"/>
                </a:solidFill>
                <a:effectLst/>
                <a:latin typeface="Segoe UI" panose="020B0502040204020203" pitchFamily="34" charset="0"/>
              </a:rPr>
            </a:br>
            <a:endParaRPr lang="nb-NO" dirty="0"/>
          </a:p>
        </p:txBody>
      </p:sp>
      <p:sp>
        <p:nvSpPr>
          <p:cNvPr id="3" name="Content Placeholder 2">
            <a:extLst>
              <a:ext uri="{FF2B5EF4-FFF2-40B4-BE49-F238E27FC236}">
                <a16:creationId xmlns:a16="http://schemas.microsoft.com/office/drawing/2014/main" id="{676C891B-79BB-74A7-E06A-C7F7913B0BD0}"/>
              </a:ext>
            </a:extLst>
          </p:cNvPr>
          <p:cNvSpPr>
            <a:spLocks noGrp="1"/>
          </p:cNvSpPr>
          <p:nvPr>
            <p:ph idx="1"/>
          </p:nvPr>
        </p:nvSpPr>
        <p:spPr/>
        <p:txBody>
          <a:bodyPr/>
          <a:lstStyle/>
          <a:p>
            <a:pPr algn="l"/>
            <a:r>
              <a:rPr lang="nb-NO" b="0" i="0" dirty="0">
                <a:solidFill>
                  <a:srgbClr val="242424"/>
                </a:solidFill>
                <a:effectLst/>
                <a:latin typeface="Segoe UI" panose="020B0502040204020203" pitchFamily="34" charset="0"/>
              </a:rPr>
              <a:t>Falske etiske dilemmaer oppstår </a:t>
            </a:r>
            <a:r>
              <a:rPr lang="nb-NO" b="0" i="0" dirty="0">
                <a:solidFill>
                  <a:srgbClr val="242424"/>
                </a:solidFill>
                <a:effectLst/>
                <a:highlight>
                  <a:srgbClr val="FFFF00"/>
                </a:highlight>
                <a:latin typeface="Segoe UI" panose="020B0502040204020203" pitchFamily="34" charset="0"/>
              </a:rPr>
              <a:t>når det er klart hva som er riktig å gjøre</a:t>
            </a:r>
            <a:r>
              <a:rPr lang="nb-NO" b="0" i="0" dirty="0">
                <a:solidFill>
                  <a:srgbClr val="242424"/>
                </a:solidFill>
                <a:effectLst/>
                <a:latin typeface="Segoe UI" panose="020B0502040204020203" pitchFamily="34" charset="0"/>
              </a:rPr>
              <a:t>, men det kan være fristende å velge en annen handling på grunn av personlige interesser eller bekvemmelighet. Her er noen eksempler:</a:t>
            </a:r>
          </a:p>
          <a:p>
            <a:pPr algn="l">
              <a:buFont typeface="+mj-lt"/>
              <a:buAutoNum type="arabicPeriod"/>
            </a:pPr>
            <a:r>
              <a:rPr lang="nb-NO" b="1" i="0" dirty="0">
                <a:solidFill>
                  <a:srgbClr val="242424"/>
                </a:solidFill>
                <a:effectLst/>
                <a:latin typeface="Segoe UI" panose="020B0502040204020203" pitchFamily="34" charset="0"/>
              </a:rPr>
              <a:t>Juks på eksamen</a:t>
            </a:r>
            <a:r>
              <a:rPr lang="nb-NO" b="0" i="0" dirty="0">
                <a:solidFill>
                  <a:srgbClr val="242424"/>
                </a:solidFill>
                <a:effectLst/>
                <a:latin typeface="Segoe UI" panose="020B0502040204020203" pitchFamily="34" charset="0"/>
              </a:rPr>
              <a:t>:</a:t>
            </a:r>
          </a:p>
          <a:p>
            <a:pPr marL="457200" lvl="1" indent="0" algn="l">
              <a:spcBef>
                <a:spcPts val="750"/>
              </a:spcBef>
              <a:spcAft>
                <a:spcPts val="750"/>
              </a:spcAft>
              <a:buNone/>
            </a:pPr>
            <a:r>
              <a:rPr lang="nb-NO" b="0" i="0" dirty="0">
                <a:solidFill>
                  <a:srgbClr val="242424"/>
                </a:solidFill>
                <a:effectLst/>
                <a:latin typeface="Segoe UI" panose="020B0502040204020203" pitchFamily="34" charset="0"/>
              </a:rPr>
              <a:t>En student vurderer å jukse på en eksamen for å få bedre karakterer. Selv om det kan være fristende, er det klart at det riktige er å ikke jukse.</a:t>
            </a:r>
          </a:p>
          <a:p>
            <a:pPr algn="l">
              <a:buFont typeface="+mj-lt"/>
              <a:buAutoNum type="arabicPeriod"/>
            </a:pPr>
            <a:r>
              <a:rPr lang="nb-NO" b="1" i="0" dirty="0">
                <a:solidFill>
                  <a:srgbClr val="242424"/>
                </a:solidFill>
                <a:effectLst/>
                <a:latin typeface="Segoe UI" panose="020B0502040204020203" pitchFamily="34" charset="0"/>
              </a:rPr>
              <a:t>Stjele fra en butikk</a:t>
            </a:r>
            <a:r>
              <a:rPr lang="nb-NO" b="0" i="0" dirty="0">
                <a:solidFill>
                  <a:srgbClr val="242424"/>
                </a:solidFill>
                <a:effectLst/>
                <a:latin typeface="Segoe UI" panose="020B0502040204020203" pitchFamily="34" charset="0"/>
              </a:rPr>
              <a:t>:</a:t>
            </a:r>
          </a:p>
          <a:p>
            <a:pPr marL="457200" lvl="1" indent="0" algn="l">
              <a:spcBef>
                <a:spcPts val="750"/>
              </a:spcBef>
              <a:spcAft>
                <a:spcPts val="750"/>
              </a:spcAft>
              <a:buNone/>
            </a:pPr>
            <a:r>
              <a:rPr lang="nb-NO" b="0" i="0" dirty="0">
                <a:solidFill>
                  <a:srgbClr val="242424"/>
                </a:solidFill>
                <a:effectLst/>
                <a:latin typeface="Segoe UI" panose="020B0502040204020203" pitchFamily="34" charset="0"/>
              </a:rPr>
              <a:t>En person vurderer å stjele fra en butikk fordi de ikke har råd til å betale for varen. Selv om situasjonen kan være vanskelig, er det klart at det riktige er å ikke stjele.</a:t>
            </a:r>
          </a:p>
          <a:p>
            <a:endParaRPr lang="nb-NO" dirty="0"/>
          </a:p>
        </p:txBody>
      </p:sp>
    </p:spTree>
    <p:extLst>
      <p:ext uri="{BB962C8B-B14F-4D97-AF65-F5344CB8AC3E}">
        <p14:creationId xmlns:p14="http://schemas.microsoft.com/office/powerpoint/2010/main" val="29201870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DB9A7-A98B-5EF7-FF36-70BFD354EB5C}"/>
              </a:ext>
            </a:extLst>
          </p:cNvPr>
          <p:cNvSpPr>
            <a:spLocks noGrp="1"/>
          </p:cNvSpPr>
          <p:nvPr>
            <p:ph type="title"/>
          </p:nvPr>
        </p:nvSpPr>
        <p:spPr/>
        <p:txBody>
          <a:bodyPr/>
          <a:lstStyle/>
          <a:p>
            <a:r>
              <a:rPr lang="nb-NO" dirty="0"/>
              <a:t>Ekte etiske </a:t>
            </a:r>
            <a:r>
              <a:rPr lang="nb-NO" dirty="0" err="1"/>
              <a:t>dilema</a:t>
            </a:r>
            <a:endParaRPr lang="nb-NO" dirty="0"/>
          </a:p>
        </p:txBody>
      </p:sp>
      <p:sp>
        <p:nvSpPr>
          <p:cNvPr id="3" name="Content Placeholder 2">
            <a:extLst>
              <a:ext uri="{FF2B5EF4-FFF2-40B4-BE49-F238E27FC236}">
                <a16:creationId xmlns:a16="http://schemas.microsoft.com/office/drawing/2014/main" id="{2BA24B1C-8CAB-39DD-00A3-8FDCAFF1F859}"/>
              </a:ext>
            </a:extLst>
          </p:cNvPr>
          <p:cNvSpPr>
            <a:spLocks noGrp="1"/>
          </p:cNvSpPr>
          <p:nvPr>
            <p:ph idx="1"/>
          </p:nvPr>
        </p:nvSpPr>
        <p:spPr/>
        <p:txBody>
          <a:bodyPr/>
          <a:lstStyle/>
          <a:p>
            <a:pPr marL="0" indent="0" algn="l">
              <a:buNone/>
            </a:pPr>
            <a:r>
              <a:rPr lang="nb-NO" b="1" i="0" dirty="0">
                <a:solidFill>
                  <a:srgbClr val="242424"/>
                </a:solidFill>
                <a:effectLst/>
                <a:latin typeface="Segoe UI" panose="020B0502040204020203" pitchFamily="34" charset="0"/>
              </a:rPr>
              <a:t>Varsling på arbeidsplassen</a:t>
            </a:r>
            <a:r>
              <a:rPr lang="nb-NO" b="0" i="0" dirty="0">
                <a:solidFill>
                  <a:srgbClr val="242424"/>
                </a:solidFill>
                <a:effectLst/>
                <a:latin typeface="Segoe UI" panose="020B0502040204020203" pitchFamily="34" charset="0"/>
              </a:rPr>
              <a:t>:</a:t>
            </a:r>
          </a:p>
          <a:p>
            <a:pPr marL="457200" lvl="1" indent="0" algn="l">
              <a:spcBef>
                <a:spcPts val="750"/>
              </a:spcBef>
              <a:spcAft>
                <a:spcPts val="750"/>
              </a:spcAft>
              <a:buNone/>
            </a:pPr>
            <a:r>
              <a:rPr lang="nb-NO" b="0" i="0" dirty="0">
                <a:solidFill>
                  <a:srgbClr val="242424"/>
                </a:solidFill>
                <a:effectLst/>
                <a:latin typeface="Segoe UI" panose="020B0502040204020203" pitchFamily="34" charset="0"/>
              </a:rPr>
              <a:t>En ansatt oppdager at selskapet de jobber for, bryter miljølover. De må velge mellom å varsle myndighetene, noe som kan føre til at selskapet får store bøter og ansatte mister jobben, eller å tie stille og la miljøskadene fortsette.</a:t>
            </a:r>
          </a:p>
          <a:p>
            <a:pPr marL="457200" lvl="1" indent="0" algn="l">
              <a:spcBef>
                <a:spcPts val="750"/>
              </a:spcBef>
              <a:spcAft>
                <a:spcPts val="750"/>
              </a:spcAft>
              <a:buNone/>
            </a:pPr>
            <a:r>
              <a:rPr lang="nb-NO" dirty="0">
                <a:solidFill>
                  <a:srgbClr val="242424"/>
                </a:solidFill>
                <a:latin typeface="Segoe UI" panose="020B0502040204020203" pitchFamily="34" charset="0"/>
              </a:rPr>
              <a:t>Hva skal han gjøre?</a:t>
            </a:r>
            <a:endParaRPr lang="nb-NO" b="0" i="0" dirty="0">
              <a:solidFill>
                <a:srgbClr val="242424"/>
              </a:solidFill>
              <a:effectLst/>
              <a:latin typeface="Segoe UI" panose="020B0502040204020203" pitchFamily="34" charset="0"/>
            </a:endParaRPr>
          </a:p>
          <a:p>
            <a:endParaRPr lang="nb-NO" dirty="0"/>
          </a:p>
        </p:txBody>
      </p:sp>
    </p:spTree>
    <p:extLst>
      <p:ext uri="{BB962C8B-B14F-4D97-AF65-F5344CB8AC3E}">
        <p14:creationId xmlns:p14="http://schemas.microsoft.com/office/powerpoint/2010/main" val="33185355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89289" y="966698"/>
            <a:ext cx="3068811" cy="857250"/>
          </a:xfrm>
        </p:spPr>
        <p:txBody>
          <a:bodyPr>
            <a:normAutofit fontScale="90000"/>
          </a:bodyPr>
          <a:lstStyle/>
          <a:p>
            <a:r>
              <a:rPr lang="en-AU" dirty="0" err="1"/>
              <a:t>Bedrifter</a:t>
            </a:r>
            <a:r>
              <a:rPr lang="en-AU" dirty="0"/>
              <a:t> </a:t>
            </a:r>
            <a:r>
              <a:rPr lang="en-AU" dirty="0" err="1"/>
              <a:t>velger</a:t>
            </a:r>
            <a:r>
              <a:rPr lang="en-AU" dirty="0"/>
              <a:t> sine </a:t>
            </a:r>
            <a:r>
              <a:rPr lang="en-AU" dirty="0" err="1"/>
              <a:t>prinsipper</a:t>
            </a:r>
            <a:br>
              <a:rPr lang="en-AU" dirty="0"/>
            </a:br>
            <a:br>
              <a:rPr lang="en-AU" dirty="0"/>
            </a:br>
            <a:r>
              <a:rPr lang="en-AU" sz="675" dirty="0">
                <a:hlinkClick r:id="rId2"/>
              </a:rPr>
              <a:t>https://www.enmax.com/LegalSite/Documents/ENMAX_Principles_Business_Ethics.pdf</a:t>
            </a:r>
            <a:br>
              <a:rPr lang="en-AU" sz="675" dirty="0"/>
            </a:br>
            <a:endParaRPr lang="en-AU" sz="675" dirty="0"/>
          </a:p>
        </p:txBody>
      </p:sp>
      <p:pic>
        <p:nvPicPr>
          <p:cNvPr id="4" name="Content Placeholder 3"/>
          <p:cNvPicPr>
            <a:picLocks noGrp="1" noChangeAspect="1"/>
          </p:cNvPicPr>
          <p:nvPr>
            <p:ph idx="1"/>
          </p:nvPr>
        </p:nvPicPr>
        <p:blipFill>
          <a:blip r:embed="rId3"/>
          <a:stretch>
            <a:fillRect/>
          </a:stretch>
        </p:blipFill>
        <p:spPr>
          <a:xfrm>
            <a:off x="208782" y="109585"/>
            <a:ext cx="2985246" cy="4580900"/>
          </a:xfrm>
          <a:prstGeom prst="rect">
            <a:avLst/>
          </a:prstGeom>
        </p:spPr>
      </p:pic>
    </p:spTree>
    <p:extLst>
      <p:ext uri="{BB962C8B-B14F-4D97-AF65-F5344CB8AC3E}">
        <p14:creationId xmlns:p14="http://schemas.microsoft.com/office/powerpoint/2010/main" val="30513255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1FAA4-A9C1-45C1-8935-BFE8F7B6523B}"/>
              </a:ext>
            </a:extLst>
          </p:cNvPr>
          <p:cNvSpPr>
            <a:spLocks noGrp="1"/>
          </p:cNvSpPr>
          <p:nvPr>
            <p:ph type="title"/>
          </p:nvPr>
        </p:nvSpPr>
        <p:spPr/>
        <p:txBody>
          <a:bodyPr/>
          <a:lstStyle/>
          <a:p>
            <a:r>
              <a:rPr lang="nb-NO" dirty="0"/>
              <a:t>NTNU verdier</a:t>
            </a:r>
          </a:p>
        </p:txBody>
      </p:sp>
      <p:sp>
        <p:nvSpPr>
          <p:cNvPr id="3" name="Content Placeholder 2">
            <a:extLst>
              <a:ext uri="{FF2B5EF4-FFF2-40B4-BE49-F238E27FC236}">
                <a16:creationId xmlns:a16="http://schemas.microsoft.com/office/drawing/2014/main" id="{BABE2686-BBCE-4E35-93C0-32F0524F17E5}"/>
              </a:ext>
            </a:extLst>
          </p:cNvPr>
          <p:cNvSpPr>
            <a:spLocks noGrp="1"/>
          </p:cNvSpPr>
          <p:nvPr>
            <p:ph idx="1"/>
          </p:nvPr>
        </p:nvSpPr>
        <p:spPr/>
        <p:txBody>
          <a:bodyPr/>
          <a:lstStyle/>
          <a:p>
            <a:r>
              <a:rPr lang="nb-NO" dirty="0">
                <a:hlinkClick r:id="rId2"/>
              </a:rPr>
              <a:t>https://www.ntnu.no/ntnus-strategi/visjon-og-verdier</a:t>
            </a:r>
            <a:endParaRPr lang="nb-NO" dirty="0"/>
          </a:p>
          <a:p>
            <a:endParaRPr lang="nb-NO" dirty="0"/>
          </a:p>
        </p:txBody>
      </p:sp>
    </p:spTree>
    <p:extLst>
      <p:ext uri="{BB962C8B-B14F-4D97-AF65-F5344CB8AC3E}">
        <p14:creationId xmlns:p14="http://schemas.microsoft.com/office/powerpoint/2010/main" val="2667167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2049E-8FED-0E13-FC6A-7A55D0E96234}"/>
              </a:ext>
            </a:extLst>
          </p:cNvPr>
          <p:cNvSpPr>
            <a:spLocks noGrp="1"/>
          </p:cNvSpPr>
          <p:nvPr>
            <p:ph type="title"/>
          </p:nvPr>
        </p:nvSpPr>
        <p:spPr/>
        <p:txBody>
          <a:bodyPr/>
          <a:lstStyle/>
          <a:p>
            <a:r>
              <a:rPr lang="nb-NO" dirty="0"/>
              <a:t>Mine forventinger er:</a:t>
            </a:r>
          </a:p>
        </p:txBody>
      </p:sp>
      <p:sp>
        <p:nvSpPr>
          <p:cNvPr id="3" name="Content Placeholder 2">
            <a:extLst>
              <a:ext uri="{FF2B5EF4-FFF2-40B4-BE49-F238E27FC236}">
                <a16:creationId xmlns:a16="http://schemas.microsoft.com/office/drawing/2014/main" id="{A0362CE5-3F12-745C-E487-CD81AD91B9EC}"/>
              </a:ext>
            </a:extLst>
          </p:cNvPr>
          <p:cNvSpPr>
            <a:spLocks noGrp="1"/>
          </p:cNvSpPr>
          <p:nvPr>
            <p:ph idx="1"/>
          </p:nvPr>
        </p:nvSpPr>
        <p:spPr/>
        <p:txBody>
          <a:bodyPr/>
          <a:lstStyle/>
          <a:p>
            <a:r>
              <a:rPr lang="nb-NO" dirty="0"/>
              <a:t>Integrer etikk, bærekraft og samfunnsansvar i beslutningene deres. </a:t>
            </a:r>
          </a:p>
          <a:p>
            <a:pPr marL="0" indent="0">
              <a:buNone/>
            </a:pPr>
            <a:endParaRPr lang="nb-NO" dirty="0"/>
          </a:p>
          <a:p>
            <a:r>
              <a:rPr lang="nb-NO" dirty="0"/>
              <a:t>Møt opp på forelesninger. </a:t>
            </a:r>
          </a:p>
          <a:p>
            <a:r>
              <a:rPr lang="nb-NO" dirty="0"/>
              <a:t>Delta aktivt i diskusjoner. </a:t>
            </a:r>
          </a:p>
          <a:p>
            <a:r>
              <a:rPr lang="nb-NO" dirty="0"/>
              <a:t>Les pensum jevnlig (ikke bare av og til 😊). </a:t>
            </a:r>
          </a:p>
          <a:p>
            <a:r>
              <a:rPr lang="nb-NO" dirty="0"/>
              <a:t>Forbered deg godt til eksamen!</a:t>
            </a:r>
          </a:p>
          <a:p>
            <a:endParaRPr lang="nb-NO" dirty="0"/>
          </a:p>
        </p:txBody>
      </p:sp>
    </p:spTree>
    <p:extLst>
      <p:ext uri="{BB962C8B-B14F-4D97-AF65-F5344CB8AC3E}">
        <p14:creationId xmlns:p14="http://schemas.microsoft.com/office/powerpoint/2010/main" val="2230764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B5A44-F06E-20F8-1C4F-067F9D7739E3}"/>
              </a:ext>
            </a:extLst>
          </p:cNvPr>
          <p:cNvSpPr>
            <a:spLocks noGrp="1"/>
          </p:cNvSpPr>
          <p:nvPr>
            <p:ph type="title"/>
          </p:nvPr>
        </p:nvSpPr>
        <p:spPr/>
        <p:txBody>
          <a:bodyPr/>
          <a:lstStyle/>
          <a:p>
            <a:r>
              <a:rPr lang="nb-NO" dirty="0"/>
              <a:t>Referansegruppe</a:t>
            </a:r>
          </a:p>
        </p:txBody>
      </p:sp>
      <p:sp>
        <p:nvSpPr>
          <p:cNvPr id="3" name="Content Placeholder 2">
            <a:extLst>
              <a:ext uri="{FF2B5EF4-FFF2-40B4-BE49-F238E27FC236}">
                <a16:creationId xmlns:a16="http://schemas.microsoft.com/office/drawing/2014/main" id="{4377D15D-4F05-5FFF-3689-08E6D673F96B}"/>
              </a:ext>
            </a:extLst>
          </p:cNvPr>
          <p:cNvSpPr>
            <a:spLocks noGrp="1"/>
          </p:cNvSpPr>
          <p:nvPr>
            <p:ph idx="1"/>
          </p:nvPr>
        </p:nvSpPr>
        <p:spPr>
          <a:xfrm>
            <a:off x="914400" y="1176949"/>
            <a:ext cx="7866973" cy="3523291"/>
          </a:xfrm>
        </p:spPr>
        <p:txBody>
          <a:bodyPr/>
          <a:lstStyle/>
          <a:p>
            <a:r>
              <a:rPr lang="nb-NO" dirty="0"/>
              <a:t>Emil Magnusson Oppegård </a:t>
            </a:r>
            <a:r>
              <a:rPr lang="nb-NO" dirty="0">
                <a:hlinkClick r:id="rId2"/>
              </a:rPr>
              <a:t>emilmop@stud.ntnu.no</a:t>
            </a:r>
            <a:endParaRPr lang="nb-NO" dirty="0"/>
          </a:p>
          <a:p>
            <a:r>
              <a:rPr lang="it-IT" dirty="0"/>
              <a:t>Simon Ogne </a:t>
            </a:r>
            <a:r>
              <a:rPr lang="it-IT" dirty="0">
                <a:hlinkClick r:id="rId3"/>
              </a:rPr>
              <a:t>simonogn@stud.ntnu.no</a:t>
            </a:r>
            <a:endParaRPr lang="it-IT" dirty="0"/>
          </a:p>
          <a:p>
            <a:r>
              <a:rPr lang="en-US" dirty="0"/>
              <a:t>Danial </a:t>
            </a:r>
            <a:r>
              <a:rPr lang="en-US" dirty="0" err="1"/>
              <a:t>Khoolia</a:t>
            </a:r>
            <a:r>
              <a:rPr lang="en-US" dirty="0"/>
              <a:t> </a:t>
            </a:r>
            <a:r>
              <a:rPr lang="en-US" dirty="0">
                <a:hlinkClick r:id="rId4"/>
              </a:rPr>
              <a:t>danialk@stud.ntnu.no</a:t>
            </a:r>
            <a:endParaRPr lang="en-US" dirty="0"/>
          </a:p>
          <a:p>
            <a:r>
              <a:rPr lang="nb-NO" dirty="0"/>
              <a:t>Ida </a:t>
            </a:r>
            <a:r>
              <a:rPr lang="nb-NO" dirty="0" err="1"/>
              <a:t>Stabbforsmo</a:t>
            </a:r>
            <a:r>
              <a:rPr lang="nb-NO" dirty="0"/>
              <a:t> </a:t>
            </a:r>
            <a:r>
              <a:rPr lang="nb-NO" dirty="0" err="1"/>
              <a:t>Brunhøj</a:t>
            </a:r>
            <a:r>
              <a:rPr lang="nb-NO" dirty="0"/>
              <a:t> </a:t>
            </a:r>
            <a:r>
              <a:rPr lang="nb-NO" dirty="0">
                <a:hlinkClick r:id="rId5"/>
              </a:rPr>
              <a:t>idasbru@stud.ntnu.no</a:t>
            </a:r>
            <a:endParaRPr lang="nb-NO" dirty="0"/>
          </a:p>
          <a:p>
            <a:pPr marL="0" indent="0">
              <a:buNone/>
            </a:pPr>
            <a:endParaRPr lang="nb-NO" dirty="0"/>
          </a:p>
        </p:txBody>
      </p:sp>
    </p:spTree>
    <p:extLst>
      <p:ext uri="{BB962C8B-B14F-4D97-AF65-F5344CB8AC3E}">
        <p14:creationId xmlns:p14="http://schemas.microsoft.com/office/powerpoint/2010/main" val="4139863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500F3-BC49-76DE-6C06-1C5A7AE890E7}"/>
              </a:ext>
            </a:extLst>
          </p:cNvPr>
          <p:cNvSpPr>
            <a:spLocks noGrp="1"/>
          </p:cNvSpPr>
          <p:nvPr>
            <p:ph type="title"/>
          </p:nvPr>
        </p:nvSpPr>
        <p:spPr/>
        <p:txBody>
          <a:bodyPr/>
          <a:lstStyle/>
          <a:p>
            <a:r>
              <a:rPr lang="nb-NO" dirty="0" err="1"/>
              <a:t>BlackBoard</a:t>
            </a:r>
            <a:endParaRPr lang="nb-NO" dirty="0"/>
          </a:p>
        </p:txBody>
      </p:sp>
      <p:sp>
        <p:nvSpPr>
          <p:cNvPr id="3" name="Content Placeholder 2">
            <a:extLst>
              <a:ext uri="{FF2B5EF4-FFF2-40B4-BE49-F238E27FC236}">
                <a16:creationId xmlns:a16="http://schemas.microsoft.com/office/drawing/2014/main" id="{523A06A5-3512-E98F-4246-6FFB9F628ACF}"/>
              </a:ext>
            </a:extLst>
          </p:cNvPr>
          <p:cNvSpPr>
            <a:spLocks noGrp="1"/>
          </p:cNvSpPr>
          <p:nvPr>
            <p:ph idx="1"/>
          </p:nvPr>
        </p:nvSpPr>
        <p:spPr/>
        <p:txBody>
          <a:bodyPr/>
          <a:lstStyle/>
          <a:p>
            <a:pPr marL="0" indent="0">
              <a:buNone/>
            </a:pPr>
            <a:endParaRPr lang="nb-NO" dirty="0"/>
          </a:p>
          <a:p>
            <a:r>
              <a:rPr lang="nb-NO" dirty="0"/>
              <a:t>Plan – se </a:t>
            </a:r>
            <a:r>
              <a:rPr lang="nb-NO" dirty="0" err="1"/>
              <a:t>BlackBoard</a:t>
            </a:r>
            <a:endParaRPr lang="nb-NO" dirty="0"/>
          </a:p>
          <a:p>
            <a:endParaRPr lang="nb-NO" dirty="0"/>
          </a:p>
          <a:p>
            <a:r>
              <a:rPr lang="nb-NO" dirty="0" err="1"/>
              <a:t>Undervisningsmaterial</a:t>
            </a:r>
            <a:r>
              <a:rPr lang="nb-NO" dirty="0"/>
              <a:t> – se </a:t>
            </a:r>
            <a:r>
              <a:rPr lang="nb-NO" dirty="0" err="1"/>
              <a:t>BlackBaord</a:t>
            </a:r>
            <a:endParaRPr lang="nb-NO" dirty="0"/>
          </a:p>
          <a:p>
            <a:pPr marL="0" indent="0">
              <a:buNone/>
            </a:pPr>
            <a:endParaRPr lang="nb-NO" dirty="0"/>
          </a:p>
        </p:txBody>
      </p:sp>
    </p:spTree>
    <p:extLst>
      <p:ext uri="{BB962C8B-B14F-4D97-AF65-F5344CB8AC3E}">
        <p14:creationId xmlns:p14="http://schemas.microsoft.com/office/powerpoint/2010/main" val="4146717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B88E3-C9EF-DABE-A77F-4BB0FA0EE6EE}"/>
              </a:ext>
            </a:extLst>
          </p:cNvPr>
          <p:cNvSpPr>
            <a:spLocks noGrp="1"/>
          </p:cNvSpPr>
          <p:nvPr>
            <p:ph type="title"/>
          </p:nvPr>
        </p:nvSpPr>
        <p:spPr/>
        <p:txBody>
          <a:bodyPr/>
          <a:lstStyle/>
          <a:p>
            <a:r>
              <a:rPr lang="nb-NO" dirty="0"/>
              <a:t>Uke 3:</a:t>
            </a:r>
          </a:p>
        </p:txBody>
      </p:sp>
      <p:sp>
        <p:nvSpPr>
          <p:cNvPr id="3" name="Content Placeholder 2">
            <a:extLst>
              <a:ext uri="{FF2B5EF4-FFF2-40B4-BE49-F238E27FC236}">
                <a16:creationId xmlns:a16="http://schemas.microsoft.com/office/drawing/2014/main" id="{588EF09C-E970-763D-6C18-DB6E25E112D5}"/>
              </a:ext>
            </a:extLst>
          </p:cNvPr>
          <p:cNvSpPr>
            <a:spLocks noGrp="1"/>
          </p:cNvSpPr>
          <p:nvPr>
            <p:ph idx="1"/>
          </p:nvPr>
        </p:nvSpPr>
        <p:spPr/>
        <p:txBody>
          <a:bodyPr/>
          <a:lstStyle/>
          <a:p>
            <a:r>
              <a:rPr lang="nb-NO" dirty="0"/>
              <a:t>Kapittel 1 og 2 – pensum A: Etikk for beslutningstakere</a:t>
            </a:r>
          </a:p>
          <a:p>
            <a:endParaRPr lang="nb-NO" dirty="0"/>
          </a:p>
          <a:p>
            <a:r>
              <a:rPr lang="nb-NO" dirty="0"/>
              <a:t>Kapittel 1, 5 og 6 – pensum B: Etikk teori og praksis (mere teori – dypere)</a:t>
            </a:r>
          </a:p>
        </p:txBody>
      </p:sp>
    </p:spTree>
    <p:extLst>
      <p:ext uri="{BB962C8B-B14F-4D97-AF65-F5344CB8AC3E}">
        <p14:creationId xmlns:p14="http://schemas.microsoft.com/office/powerpoint/2010/main" val="845776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DFC2B-8A1B-2E99-6DA8-3C95232C3730}"/>
              </a:ext>
            </a:extLst>
          </p:cNvPr>
          <p:cNvSpPr>
            <a:spLocks noGrp="1"/>
          </p:cNvSpPr>
          <p:nvPr>
            <p:ph type="title"/>
          </p:nvPr>
        </p:nvSpPr>
        <p:spPr/>
        <p:txBody>
          <a:bodyPr/>
          <a:lstStyle/>
          <a:p>
            <a:r>
              <a:rPr lang="nb-NO" dirty="0"/>
              <a:t>Hva er etikk?</a:t>
            </a:r>
          </a:p>
        </p:txBody>
      </p:sp>
      <p:sp>
        <p:nvSpPr>
          <p:cNvPr id="3" name="Content Placeholder 2">
            <a:extLst>
              <a:ext uri="{FF2B5EF4-FFF2-40B4-BE49-F238E27FC236}">
                <a16:creationId xmlns:a16="http://schemas.microsoft.com/office/drawing/2014/main" id="{A685142B-3519-F520-C85F-7D07C6C8D494}"/>
              </a:ext>
            </a:extLst>
          </p:cNvPr>
          <p:cNvSpPr>
            <a:spLocks noGrp="1"/>
          </p:cNvSpPr>
          <p:nvPr>
            <p:ph idx="1"/>
          </p:nvPr>
        </p:nvSpPr>
        <p:spPr/>
        <p:txBody>
          <a:bodyPr/>
          <a:lstStyle/>
          <a:p>
            <a:r>
              <a:rPr lang="nb-NO" b="0" i="0" dirty="0">
                <a:solidFill>
                  <a:srgbClr val="242424"/>
                </a:solidFill>
                <a:effectLst/>
                <a:latin typeface="Segoe UI" panose="020B0502040204020203" pitchFamily="34" charset="0"/>
              </a:rPr>
              <a:t>Etikk er læren om moral og moralfilosofi. Det handler om å studere hvordan man bør handle, og å forstå begrepene vi bruker når vi evaluerer handlinger, personer som handler, og utfall av handlinger. Sentrale begreper i etikken inkluderer riktig og galt.</a:t>
            </a:r>
          </a:p>
          <a:p>
            <a:pPr marL="0" indent="0">
              <a:buNone/>
            </a:pPr>
            <a:endParaRPr lang="en-US" dirty="0"/>
          </a:p>
          <a:p>
            <a:r>
              <a:rPr lang="nb-NO" b="0" i="0" dirty="0">
                <a:solidFill>
                  <a:srgbClr val="242424"/>
                </a:solidFill>
                <a:effectLst/>
                <a:latin typeface="Segoe UI" panose="020B0502040204020203" pitchFamily="34" charset="0"/>
              </a:rPr>
              <a:t>Ulike etiske teorier – for å forklare våre forskjellige normer og moralske systemer – etiske dilemmaer – ubevissthet.</a:t>
            </a:r>
            <a:endParaRPr lang="nb-NO" dirty="0"/>
          </a:p>
        </p:txBody>
      </p:sp>
    </p:spTree>
    <p:extLst>
      <p:ext uri="{BB962C8B-B14F-4D97-AF65-F5344CB8AC3E}">
        <p14:creationId xmlns:p14="http://schemas.microsoft.com/office/powerpoint/2010/main" val="2726822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6DB0E-5A68-4668-BCAB-D7FF61E317DA}"/>
              </a:ext>
            </a:extLst>
          </p:cNvPr>
          <p:cNvSpPr>
            <a:spLocks noGrp="1"/>
          </p:cNvSpPr>
          <p:nvPr>
            <p:ph type="title"/>
          </p:nvPr>
        </p:nvSpPr>
        <p:spPr/>
        <p:txBody>
          <a:bodyPr/>
          <a:lstStyle/>
          <a:p>
            <a:r>
              <a:rPr lang="nb-NO" dirty="0"/>
              <a:t>Hva er etikk og moral?</a:t>
            </a:r>
          </a:p>
        </p:txBody>
      </p:sp>
      <p:sp>
        <p:nvSpPr>
          <p:cNvPr id="3" name="Content Placeholder 2">
            <a:extLst>
              <a:ext uri="{FF2B5EF4-FFF2-40B4-BE49-F238E27FC236}">
                <a16:creationId xmlns:a16="http://schemas.microsoft.com/office/drawing/2014/main" id="{C08E95D9-3445-4E96-B773-BC910F2D8394}"/>
              </a:ext>
            </a:extLst>
          </p:cNvPr>
          <p:cNvSpPr>
            <a:spLocks noGrp="1"/>
          </p:cNvSpPr>
          <p:nvPr>
            <p:ph idx="1"/>
          </p:nvPr>
        </p:nvSpPr>
        <p:spPr/>
        <p:txBody>
          <a:bodyPr/>
          <a:lstStyle/>
          <a:p>
            <a:r>
              <a:rPr lang="nb-NO" dirty="0"/>
              <a:t>Etikk er et fagområde som behandler spørsmål om hva som er rett å gjøre, og hva som er en god måte å leve på.</a:t>
            </a:r>
          </a:p>
          <a:p>
            <a:r>
              <a:rPr lang="nb-NO" dirty="0"/>
              <a:t>Moral betegner de verdiene eller normene som vi praktiserer. </a:t>
            </a:r>
          </a:p>
          <a:p>
            <a:pPr marL="0" indent="0">
              <a:buNone/>
            </a:pPr>
            <a:endParaRPr lang="nb-NO" dirty="0"/>
          </a:p>
          <a:p>
            <a:r>
              <a:rPr lang="nb-NO" dirty="0"/>
              <a:t>Video: </a:t>
            </a:r>
            <a:r>
              <a:rPr lang="nb-NO" dirty="0">
                <a:hlinkClick r:id="rId2"/>
              </a:rPr>
              <a:t>https://www.youtube.com/watch?v=fAkqh9pfVkc</a:t>
            </a:r>
            <a:endParaRPr lang="nb-NO" dirty="0"/>
          </a:p>
          <a:p>
            <a:endParaRPr lang="nb-NO" dirty="0"/>
          </a:p>
        </p:txBody>
      </p:sp>
    </p:spTree>
    <p:extLst>
      <p:ext uri="{BB962C8B-B14F-4D97-AF65-F5344CB8AC3E}">
        <p14:creationId xmlns:p14="http://schemas.microsoft.com/office/powerpoint/2010/main" val="1771833925"/>
      </p:ext>
    </p:extLst>
  </p:cSld>
  <p:clrMapOvr>
    <a:masterClrMapping/>
  </p:clrMapOvr>
</p:sld>
</file>

<file path=ppt/theme/theme1.xml><?xml version="1.0" encoding="utf-8"?>
<a:theme xmlns:a="http://schemas.openxmlformats.org/drawingml/2006/main" name="Office-tema">
  <a:themeElements>
    <a:clrScheme name="NTNU FARGER UU">
      <a:dk1>
        <a:srgbClr val="000000"/>
      </a:dk1>
      <a:lt1>
        <a:srgbClr val="FFFFFF"/>
      </a:lt1>
      <a:dk2>
        <a:srgbClr val="014693"/>
      </a:dk2>
      <a:lt2>
        <a:srgbClr val="D6D7D6"/>
      </a:lt2>
      <a:accent1>
        <a:srgbClr val="B6C8E9"/>
      </a:accent1>
      <a:accent2>
        <a:srgbClr val="014693"/>
      </a:accent2>
      <a:accent3>
        <a:srgbClr val="BCD024"/>
      </a:accent3>
      <a:accent4>
        <a:srgbClr val="B01B81"/>
      </a:accent4>
      <a:accent5>
        <a:srgbClr val="F7D019"/>
      </a:accent5>
      <a:accent6>
        <a:srgbClr val="ED8013"/>
      </a:accent6>
      <a:hlink>
        <a:srgbClr val="3D2A68"/>
      </a:hlink>
      <a:folHlink>
        <a:srgbClr val="338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43B7B0"/>
        </a:solidFill>
        <a:ln>
          <a:noFill/>
        </a:ln>
        <a:effectLst>
          <a:outerShdw blurRad="114300" dist="12700" dir="5400000" rotWithShape="0">
            <a:srgbClr val="000000">
              <a:alpha val="35000"/>
            </a:srgbClr>
          </a:outerShdw>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tnu_blaa_stripe_16_9" id="{58D9072F-38B0-854F-882E-ED63E43BD4B6}" vid="{386DF201-3323-4D4C-9B74-D5F0DDCE906D}"/>
    </a:ext>
  </a:extLst>
</a:theme>
</file>

<file path=ppt/theme/theme2.xml><?xml version="1.0" encoding="utf-8"?>
<a:theme xmlns:a="http://schemas.openxmlformats.org/drawingml/2006/main" name="1_Office-tema">
  <a:themeElements>
    <a:clrScheme name="NTNU FARGER UU">
      <a:dk1>
        <a:srgbClr val="000000"/>
      </a:dk1>
      <a:lt1>
        <a:srgbClr val="FFFFFF"/>
      </a:lt1>
      <a:dk2>
        <a:srgbClr val="014693"/>
      </a:dk2>
      <a:lt2>
        <a:srgbClr val="D6D7D6"/>
      </a:lt2>
      <a:accent1>
        <a:srgbClr val="B6C8E9"/>
      </a:accent1>
      <a:accent2>
        <a:srgbClr val="014693"/>
      </a:accent2>
      <a:accent3>
        <a:srgbClr val="BCD024"/>
      </a:accent3>
      <a:accent4>
        <a:srgbClr val="B01B81"/>
      </a:accent4>
      <a:accent5>
        <a:srgbClr val="F7D019"/>
      </a:accent5>
      <a:accent6>
        <a:srgbClr val="ED8013"/>
      </a:accent6>
      <a:hlink>
        <a:srgbClr val="3D2A68"/>
      </a:hlink>
      <a:folHlink>
        <a:srgbClr val="338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43B7B0"/>
        </a:solidFill>
        <a:ln>
          <a:noFill/>
        </a:ln>
        <a:effectLst>
          <a:outerShdw blurRad="114300" dist="12700" dir="5400000" rotWithShape="0">
            <a:srgbClr val="000000">
              <a:alpha val="35000"/>
            </a:srgbClr>
          </a:outerShdw>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tnu_blaa_stripe_bunn_16_9" id="{06CDA077-D319-284F-8119-D9CA2608E69B}" vid="{5E773DD7-F7CF-F243-90E7-78EC275BD66C}"/>
    </a:ext>
  </a:extLst>
</a:theme>
</file>

<file path=ppt/theme/theme3.xml><?xml version="1.0" encoding="utf-8"?>
<a:theme xmlns:a="http://schemas.openxmlformats.org/drawingml/2006/main" name="2_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ntnu_blaa_stripe_16_9</Template>
  <TotalTime>0</TotalTime>
  <Words>2056</Words>
  <Application>Microsoft Office PowerPoint</Application>
  <PresentationFormat>On-screen Show (16:9)</PresentationFormat>
  <Paragraphs>194</Paragraphs>
  <Slides>37</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37</vt:i4>
      </vt:variant>
    </vt:vector>
  </HeadingPairs>
  <TitlesOfParts>
    <vt:vector size="43" baseType="lpstr">
      <vt:lpstr>Arial</vt:lpstr>
      <vt:lpstr>Segoe UI</vt:lpstr>
      <vt:lpstr>var(--fontFamilyBase)</vt:lpstr>
      <vt:lpstr>Office-tema</vt:lpstr>
      <vt:lpstr>1_Office-tema</vt:lpstr>
      <vt:lpstr>2_Office-tema</vt:lpstr>
      <vt:lpstr>Uke 3 – Etikk 1</vt:lpstr>
      <vt:lpstr>Uke 2: Hva har vi gjort?</vt:lpstr>
      <vt:lpstr>Forventninger er:</vt:lpstr>
      <vt:lpstr>Mine forventinger er:</vt:lpstr>
      <vt:lpstr>Referansegruppe</vt:lpstr>
      <vt:lpstr>BlackBoard</vt:lpstr>
      <vt:lpstr>Uke 3:</vt:lpstr>
      <vt:lpstr>Hva er etikk?</vt:lpstr>
      <vt:lpstr>Hva er etikk og moral?</vt:lpstr>
      <vt:lpstr>Hva er etikk og moral?</vt:lpstr>
      <vt:lpstr>PowerPoint Presentation</vt:lpstr>
      <vt:lpstr>Forskjellen mellom….</vt:lpstr>
      <vt:lpstr>Morals relativisme – pensum B, s. 12</vt:lpstr>
      <vt:lpstr>Hva er normativ og deskriptiv etikk?</vt:lpstr>
      <vt:lpstr>Hva er etiske prinsipper?</vt:lpstr>
      <vt:lpstr>PowerPoint Presentation</vt:lpstr>
      <vt:lpstr>Det formale likhetsprinsippet  (The principle of equality)</vt:lpstr>
      <vt:lpstr>Eksepler: likhetsprinsippet</vt:lpstr>
      <vt:lpstr>Prinsippet om respekt for autonomi,  (the principle of respect for autonomy)  </vt:lpstr>
      <vt:lpstr>Eksempler: Respekt for autonomi</vt:lpstr>
      <vt:lpstr>Velgjørenhetsprinsippet    (Beneficence)</vt:lpstr>
      <vt:lpstr>Eksempler: Velgjørenhetsprinsippet</vt:lpstr>
      <vt:lpstr>Ikke skade prinsippet  (Non – maleficence)</vt:lpstr>
      <vt:lpstr>Ikke skade prinsipett x føre-var-prinsippet</vt:lpstr>
      <vt:lpstr>Eksempler: Ikke skade prinsippet</vt:lpstr>
      <vt:lpstr>Eksempler: Føre-var-prinsippet</vt:lpstr>
      <vt:lpstr>Rettferdighetsprinsippet (Justice)</vt:lpstr>
      <vt:lpstr>Likhetsprisippet x Rettferdighetsprisnippet</vt:lpstr>
      <vt:lpstr>Eksempler: Rettferdighetsprinsippet</vt:lpstr>
      <vt:lpstr>PowerPoint Presentation</vt:lpstr>
      <vt:lpstr>PowerPoint Presentation</vt:lpstr>
      <vt:lpstr>PowerPoint Presentation</vt:lpstr>
      <vt:lpstr>Etisk dilemma</vt:lpstr>
      <vt:lpstr>Falske etiske dilemmaer </vt:lpstr>
      <vt:lpstr>Ekte etiske dilema</vt:lpstr>
      <vt:lpstr>Bedrifter velger sine prinsipper  https://www.enmax.com/LegalSite/Documents/ENMAX_Principles_Business_Ethics.pdf </vt:lpstr>
      <vt:lpstr>NTNU verdier</vt:lpstr>
    </vt:vector>
  </TitlesOfParts>
  <Company>NTNU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Uke 4 – Etikk 1</dc:title>
  <dc:creator>Martina Ortova</dc:creator>
  <cp:lastModifiedBy>Martina Ortova</cp:lastModifiedBy>
  <cp:revision>20</cp:revision>
  <dcterms:created xsi:type="dcterms:W3CDTF">2022-01-23T17:09:24Z</dcterms:created>
  <dcterms:modified xsi:type="dcterms:W3CDTF">2026-01-12T08:56:21Z</dcterms:modified>
</cp:coreProperties>
</file>