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9" r:id="rId5"/>
    <p:sldId id="463" r:id="rId6"/>
    <p:sldId id="466" r:id="rId7"/>
    <p:sldId id="274" r:id="rId8"/>
    <p:sldId id="275" r:id="rId9"/>
    <p:sldId id="276" r:id="rId10"/>
    <p:sldId id="277" r:id="rId11"/>
    <p:sldId id="278" r:id="rId12"/>
    <p:sldId id="279" r:id="rId13"/>
    <p:sldId id="280" r:id="rId14"/>
    <p:sldId id="445" r:id="rId15"/>
    <p:sldId id="467" r:id="rId16"/>
    <p:sldId id="260" r:id="rId17"/>
    <p:sldId id="281" r:id="rId18"/>
    <p:sldId id="265" r:id="rId19"/>
    <p:sldId id="264" r:id="rId20"/>
    <p:sldId id="443" r:id="rId21"/>
    <p:sldId id="271" r:id="rId22"/>
    <p:sldId id="464" r:id="rId23"/>
    <p:sldId id="283" r:id="rId24"/>
    <p:sldId id="444" r:id="rId25"/>
    <p:sldId id="450" r:id="rId26"/>
    <p:sldId id="453" r:id="rId27"/>
    <p:sldId id="451" r:id="rId28"/>
    <p:sldId id="452" r:id="rId29"/>
    <p:sldId id="454" r:id="rId30"/>
    <p:sldId id="455" r:id="rId31"/>
    <p:sldId id="456" r:id="rId32"/>
    <p:sldId id="457" r:id="rId33"/>
    <p:sldId id="458" r:id="rId34"/>
    <p:sldId id="272" r:id="rId35"/>
    <p:sldId id="465" r:id="rId3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0" d="100"/>
          <a:sy n="140" d="100"/>
        </p:scale>
        <p:origin x="144" y="54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486337" y="2677415"/>
            <a:ext cx="10363200" cy="646331"/>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1486337" y="3645154"/>
            <a:ext cx="10363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3051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340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0289738" y="274639"/>
            <a:ext cx="1292662"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357001" y="274639"/>
            <a:ext cx="7278999"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8079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
        <p:nvSpPr>
          <p:cNvPr id="5" name="Tittel 1">
            <a:extLst>
              <a:ext uri="{FF2B5EF4-FFF2-40B4-BE49-F238E27FC236}">
                <a16:creationId xmlns:a16="http://schemas.microsoft.com/office/drawing/2014/main" id="{3FDADA50-9BEE-6246-AA16-1729DA45ECA6}"/>
              </a:ext>
            </a:extLst>
          </p:cNvPr>
          <p:cNvSpPr>
            <a:spLocks noGrp="1"/>
          </p:cNvSpPr>
          <p:nvPr>
            <p:ph type="title"/>
          </p:nvPr>
        </p:nvSpPr>
        <p:spPr>
          <a:xfrm>
            <a:off x="1592837" y="274639"/>
            <a:ext cx="9876539" cy="646331"/>
          </a:xfrm>
        </p:spPr>
        <p:txBody>
          <a:bodyPr anchor="t" anchorCtr="0">
            <a:spAutoFit/>
          </a:bodyPr>
          <a:lstStyle/>
          <a:p>
            <a:r>
              <a:rPr lang="nb-NO"/>
              <a:t>Klikk for å redigere tittelstil</a:t>
            </a:r>
            <a:endParaRPr lang="nb-NO" dirty="0"/>
          </a:p>
        </p:txBody>
      </p:sp>
      <p:sp>
        <p:nvSpPr>
          <p:cNvPr id="6" name="Plassholder for innhold 2">
            <a:extLst>
              <a:ext uri="{FF2B5EF4-FFF2-40B4-BE49-F238E27FC236}">
                <a16:creationId xmlns:a16="http://schemas.microsoft.com/office/drawing/2014/main" id="{5F486B6F-A89E-CF41-ABF1-BCC6ABDB2500}"/>
              </a:ext>
            </a:extLst>
          </p:cNvPr>
          <p:cNvSpPr>
            <a:spLocks noGrp="1"/>
          </p:cNvSpPr>
          <p:nvPr>
            <p:ph idx="1"/>
          </p:nvPr>
        </p:nvSpPr>
        <p:spPr>
          <a:xfrm>
            <a:off x="1592837" y="1063488"/>
            <a:ext cx="9876539" cy="53577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5421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381020" y="4406901"/>
            <a:ext cx="9945264" cy="707886"/>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1381020" y="2906713"/>
            <a:ext cx="994526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80159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460735" y="274638"/>
            <a:ext cx="9876539" cy="646331"/>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486282" y="1600201"/>
            <a:ext cx="4890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074282" y="1600201"/>
            <a:ext cx="48985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884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412697" y="274638"/>
            <a:ext cx="9876539" cy="646331"/>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426235" y="1535113"/>
            <a:ext cx="50225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1426235" y="2174875"/>
            <a:ext cx="50225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7010003" y="1535113"/>
            <a:ext cx="50829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7010002" y="2174875"/>
            <a:ext cx="50829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4363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45114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76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366189" y="1034990"/>
            <a:ext cx="4011084" cy="40011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523322" y="273051"/>
            <a:ext cx="63534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366189"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97079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967228"/>
            <a:ext cx="7315200" cy="40011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79826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592837" y="274639"/>
            <a:ext cx="9876539"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1592837" y="1043610"/>
            <a:ext cx="9876539" cy="553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147053" cy="6858000"/>
          </a:xfrm>
          <a:prstGeom prst="rect">
            <a:avLst/>
          </a:prstGeom>
        </p:spPr>
      </p:pic>
    </p:spTree>
    <p:extLst>
      <p:ext uri="{BB962C8B-B14F-4D97-AF65-F5344CB8AC3E}">
        <p14:creationId xmlns:p14="http://schemas.microsoft.com/office/powerpoint/2010/main" val="229935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ydro.com/en/sustainability/sustainability-reporting/global-reporting-initiative-gri-index/" TargetMode="External"/><Relationship Id="rId2" Type="http://schemas.openxmlformats.org/officeDocument/2006/relationships/hyperlink" Target="https://lovdata.no/dokument/NL/lov/1998-07-17-56/KAPITTEL_3#%C2%A73-3" TargetMode="External"/><Relationship Id="rId1" Type="http://schemas.openxmlformats.org/officeDocument/2006/relationships/slideLayout" Target="../slideLayouts/slideLayout2.xml"/><Relationship Id="rId4" Type="http://schemas.openxmlformats.org/officeDocument/2006/relationships/hyperlink" Target="https://www.hydro.com/Document/Doc/Annual%20Report%202021%20NOR.pdf?docId=57876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727279" y="1466355"/>
            <a:ext cx="7772400" cy="1569660"/>
          </a:xfrm>
        </p:spPr>
        <p:txBody>
          <a:bodyPr/>
          <a:lstStyle/>
          <a:p>
            <a:r>
              <a:rPr lang="nb-NO" sz="3200" dirty="0"/>
              <a:t>Verktøykasse for etikk, samfunnsansvar og bærekraft</a:t>
            </a:r>
            <a:br>
              <a:rPr lang="nb-NO" sz="3200" dirty="0"/>
            </a:br>
            <a:r>
              <a:rPr lang="nb-NO" sz="3200" dirty="0"/>
              <a:t>Kap. 10</a:t>
            </a:r>
          </a:p>
        </p:txBody>
      </p:sp>
      <p:sp>
        <p:nvSpPr>
          <p:cNvPr id="3" name="Undertittel 2"/>
          <p:cNvSpPr>
            <a:spLocks noGrp="1"/>
          </p:cNvSpPr>
          <p:nvPr>
            <p:ph type="subTitle" idx="1"/>
          </p:nvPr>
        </p:nvSpPr>
        <p:spPr>
          <a:xfrm>
            <a:off x="1802779" y="3210473"/>
            <a:ext cx="7772400" cy="1752600"/>
          </a:xfrm>
        </p:spPr>
        <p:txBody>
          <a:bodyPr>
            <a:normAutofit/>
          </a:bodyPr>
          <a:lstStyle/>
          <a:p>
            <a:r>
              <a:rPr lang="nb-NO" dirty="0"/>
              <a:t>Etikk, bærekraft og samfunnsansvar</a:t>
            </a:r>
          </a:p>
          <a:p>
            <a:endParaRPr lang="nb-NO" dirty="0"/>
          </a:p>
        </p:txBody>
      </p:sp>
      <p:sp>
        <p:nvSpPr>
          <p:cNvPr id="7" name="TekstSylinder 6">
            <a:extLst>
              <a:ext uri="{FF2B5EF4-FFF2-40B4-BE49-F238E27FC236}">
                <a16:creationId xmlns:a16="http://schemas.microsoft.com/office/drawing/2014/main" id="{5213D219-FE5E-A142-8D89-370DA72D0EE7}"/>
              </a:ext>
            </a:extLst>
          </p:cNvPr>
          <p:cNvSpPr txBox="1"/>
          <p:nvPr/>
        </p:nvSpPr>
        <p:spPr>
          <a:xfrm rot="16200000">
            <a:off x="-1077654" y="2841121"/>
            <a:ext cx="32779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rPr>
              <a:t>Kunnskap for en bedre verden</a:t>
            </a:r>
          </a:p>
        </p:txBody>
      </p:sp>
    </p:spTree>
    <p:extLst>
      <p:ext uri="{BB962C8B-B14F-4D97-AF65-F5344CB8AC3E}">
        <p14:creationId xmlns:p14="http://schemas.microsoft.com/office/powerpoint/2010/main" val="316131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272D-CB42-A8C0-50D8-3BCF9BD18133}"/>
              </a:ext>
            </a:extLst>
          </p:cNvPr>
          <p:cNvSpPr>
            <a:spLocks noGrp="1"/>
          </p:cNvSpPr>
          <p:nvPr>
            <p:ph type="title"/>
          </p:nvPr>
        </p:nvSpPr>
        <p:spPr/>
        <p:txBody>
          <a:bodyPr/>
          <a:lstStyle/>
          <a:p>
            <a:r>
              <a:rPr lang="nb-NO" dirty="0"/>
              <a:t>Noen eksempler</a:t>
            </a:r>
          </a:p>
        </p:txBody>
      </p:sp>
      <p:sp>
        <p:nvSpPr>
          <p:cNvPr id="3" name="Content Placeholder 2">
            <a:extLst>
              <a:ext uri="{FF2B5EF4-FFF2-40B4-BE49-F238E27FC236}">
                <a16:creationId xmlns:a16="http://schemas.microsoft.com/office/drawing/2014/main" id="{625AC023-BB8E-6B08-B0A4-D6D441800F67}"/>
              </a:ext>
            </a:extLst>
          </p:cNvPr>
          <p:cNvSpPr>
            <a:spLocks noGrp="1"/>
          </p:cNvSpPr>
          <p:nvPr>
            <p:ph idx="1"/>
          </p:nvPr>
        </p:nvSpPr>
        <p:spPr/>
        <p:txBody>
          <a:bodyPr/>
          <a:lstStyle/>
          <a:p>
            <a:r>
              <a:rPr lang="nb-NO" dirty="0"/>
              <a:t>Forurensingsloven (lov 9. mars 1981 </a:t>
            </a:r>
            <a:r>
              <a:rPr lang="nb-NO" dirty="0" err="1"/>
              <a:t>nr</a:t>
            </a:r>
            <a:r>
              <a:rPr lang="nb-NO" dirty="0"/>
              <a:t> 6) og forskriften</a:t>
            </a:r>
          </a:p>
          <a:p>
            <a:r>
              <a:rPr lang="nb-NO" dirty="0" err="1"/>
              <a:t>Produktkontrolloven</a:t>
            </a:r>
            <a:r>
              <a:rPr lang="nb-NO" dirty="0"/>
              <a:t> (lov 11. juni 1976 </a:t>
            </a:r>
            <a:r>
              <a:rPr lang="nb-NO" dirty="0" err="1"/>
              <a:t>nr</a:t>
            </a:r>
            <a:r>
              <a:rPr lang="nb-NO" dirty="0"/>
              <a:t> 79)</a:t>
            </a:r>
          </a:p>
          <a:p>
            <a:r>
              <a:rPr lang="nb-NO" dirty="0"/>
              <a:t>Naturmangfoldloven (lov 19. juni 2009, </a:t>
            </a:r>
            <a:r>
              <a:rPr lang="nb-NO" dirty="0" err="1"/>
              <a:t>nr</a:t>
            </a:r>
            <a:r>
              <a:rPr lang="nb-NO" dirty="0"/>
              <a:t> 100)</a:t>
            </a:r>
          </a:p>
          <a:p>
            <a:r>
              <a:rPr lang="nb-NO" dirty="0"/>
              <a:t>Loven om laksefisk og innlandsfisk; Genteknologiloven;</a:t>
            </a:r>
          </a:p>
          <a:p>
            <a:r>
              <a:rPr lang="nb-NO" dirty="0"/>
              <a:t>Loven om motorferdsel i utmark og vassdrag;</a:t>
            </a:r>
          </a:p>
          <a:p>
            <a:r>
              <a:rPr lang="nb-NO" dirty="0"/>
              <a:t>Svalbardmiljøloven; Miljøinformasjonsloven; Kulturloven</a:t>
            </a:r>
          </a:p>
          <a:p>
            <a:endParaRPr lang="nb-NO" dirty="0"/>
          </a:p>
          <a:p>
            <a:r>
              <a:rPr lang="nb-NO" dirty="0"/>
              <a:t>Privatrettslige lover:</a:t>
            </a:r>
          </a:p>
          <a:p>
            <a:r>
              <a:rPr lang="nb-NO" dirty="0"/>
              <a:t>Grannelova; Friluftsloven; Plan og bygningsloven</a:t>
            </a:r>
          </a:p>
          <a:p>
            <a:r>
              <a:rPr lang="nb-NO" dirty="0"/>
              <a:t>Plan og bygningsloven (lov 27. juni 2008, nr. 71) § 1.1:</a:t>
            </a:r>
          </a:p>
          <a:p>
            <a:r>
              <a:rPr lang="nb-NO" dirty="0"/>
              <a:t>«…fremme bærekraftig utvikling til det beste for den enkelte, samfunnet og framtidige generasjoner»</a:t>
            </a:r>
          </a:p>
        </p:txBody>
      </p:sp>
    </p:spTree>
    <p:extLst>
      <p:ext uri="{BB962C8B-B14F-4D97-AF65-F5344CB8AC3E}">
        <p14:creationId xmlns:p14="http://schemas.microsoft.com/office/powerpoint/2010/main" val="354283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8D562F-B1A4-5573-E74E-58A44229C49D}"/>
              </a:ext>
            </a:extLst>
          </p:cNvPr>
          <p:cNvPicPr>
            <a:picLocks noGrp="1" noChangeAspect="1"/>
          </p:cNvPicPr>
          <p:nvPr>
            <p:ph idx="1"/>
          </p:nvPr>
        </p:nvPicPr>
        <p:blipFill>
          <a:blip r:embed="rId2"/>
          <a:stretch>
            <a:fillRect/>
          </a:stretch>
        </p:blipFill>
        <p:spPr>
          <a:xfrm>
            <a:off x="3879476" y="9181"/>
            <a:ext cx="5614147" cy="6613495"/>
          </a:xfrm>
        </p:spPr>
      </p:pic>
      <p:sp>
        <p:nvSpPr>
          <p:cNvPr id="7" name="TextBox 6">
            <a:extLst>
              <a:ext uri="{FF2B5EF4-FFF2-40B4-BE49-F238E27FC236}">
                <a16:creationId xmlns:a16="http://schemas.microsoft.com/office/drawing/2014/main" id="{C606F153-E8F0-E5E5-1F0D-29BB24EEA997}"/>
              </a:ext>
            </a:extLst>
          </p:cNvPr>
          <p:cNvSpPr txBox="1"/>
          <p:nvPr/>
        </p:nvSpPr>
        <p:spPr>
          <a:xfrm>
            <a:off x="1148408" y="79737"/>
            <a:ext cx="2397104" cy="2862322"/>
          </a:xfrm>
          <a:prstGeom prst="rect">
            <a:avLst/>
          </a:prstGeom>
          <a:noFill/>
        </p:spPr>
        <p:txBody>
          <a:bodyPr wrap="square">
            <a:spAutoFit/>
          </a:bodyPr>
          <a:lstStyle/>
          <a:p>
            <a:r>
              <a:rPr lang="nb-NO" dirty="0">
                <a:solidFill>
                  <a:schemeClr val="accent2"/>
                </a:solidFill>
                <a:highlight>
                  <a:srgbClr val="FFFF00"/>
                </a:highlight>
              </a:rPr>
              <a:t>Åpenhetsloven</a:t>
            </a:r>
            <a:r>
              <a:rPr lang="nb-NO" dirty="0">
                <a:highlight>
                  <a:srgbClr val="FFFF00"/>
                </a:highlight>
              </a:rPr>
              <a:t> </a:t>
            </a:r>
            <a:r>
              <a:rPr lang="nb-NO" dirty="0"/>
              <a:t>er kortnavnet på "lov om virksomheters åpenhet og arbeid med grunnleggende menneskerettigheter og anstendige arbeidsforhold". Loven gjelder fra 1. juli 2022.</a:t>
            </a:r>
          </a:p>
        </p:txBody>
      </p:sp>
    </p:spTree>
    <p:extLst>
      <p:ext uri="{BB962C8B-B14F-4D97-AF65-F5344CB8AC3E}">
        <p14:creationId xmlns:p14="http://schemas.microsoft.com/office/powerpoint/2010/main" val="394029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77FC-3BEF-3361-F276-EC79875CE002}"/>
              </a:ext>
            </a:extLst>
          </p:cNvPr>
          <p:cNvSpPr>
            <a:spLocks noGrp="1"/>
          </p:cNvSpPr>
          <p:nvPr>
            <p:ph type="title"/>
          </p:nvPr>
        </p:nvSpPr>
        <p:spPr>
          <a:xfrm>
            <a:off x="1460735" y="274638"/>
            <a:ext cx="9876539" cy="646331"/>
          </a:xfrm>
        </p:spPr>
        <p:txBody>
          <a:bodyPr anchor="t">
            <a:normAutofit/>
          </a:bodyPr>
          <a:lstStyle/>
          <a:p>
            <a:r>
              <a:rPr lang="nb-NO" dirty="0" err="1"/>
              <a:t>Mentimeter</a:t>
            </a:r>
            <a:endParaRPr lang="nb-NO" dirty="0"/>
          </a:p>
        </p:txBody>
      </p:sp>
      <p:sp>
        <p:nvSpPr>
          <p:cNvPr id="3" name="Content Placeholder 2">
            <a:extLst>
              <a:ext uri="{FF2B5EF4-FFF2-40B4-BE49-F238E27FC236}">
                <a16:creationId xmlns:a16="http://schemas.microsoft.com/office/drawing/2014/main" id="{D9366B7C-9CDB-5BD4-FB2F-EB788430A6C0}"/>
              </a:ext>
            </a:extLst>
          </p:cNvPr>
          <p:cNvSpPr>
            <a:spLocks noGrp="1"/>
          </p:cNvSpPr>
          <p:nvPr>
            <p:ph sz="half" idx="1"/>
          </p:nvPr>
        </p:nvSpPr>
        <p:spPr>
          <a:xfrm>
            <a:off x="1486282" y="1600201"/>
            <a:ext cx="4890460" cy="4525963"/>
          </a:xfrm>
        </p:spPr>
        <p:txBody>
          <a:bodyPr>
            <a:normAutofit/>
          </a:bodyPr>
          <a:lstStyle/>
          <a:p>
            <a:pPr marL="0" indent="0">
              <a:buNone/>
            </a:pPr>
            <a:r>
              <a:rPr lang="nb-NO" dirty="0"/>
              <a:t> </a:t>
            </a:r>
          </a:p>
          <a:p>
            <a:r>
              <a:rPr lang="nb-NO" dirty="0"/>
              <a:t>Jeg mener at bærekraft bør reguleres gjennom en felles internasjonal lov som gjelder for hele verden, og at en slik lov bør være obligatorisk.</a:t>
            </a:r>
          </a:p>
          <a:p>
            <a:endParaRPr lang="nb-NO" dirty="0"/>
          </a:p>
        </p:txBody>
      </p:sp>
      <p:pic>
        <p:nvPicPr>
          <p:cNvPr id="5" name="Picture 4">
            <a:extLst>
              <a:ext uri="{FF2B5EF4-FFF2-40B4-BE49-F238E27FC236}">
                <a16:creationId xmlns:a16="http://schemas.microsoft.com/office/drawing/2014/main" id="{83131E84-CC66-9BFB-85AD-788CFE4FE5D9}"/>
              </a:ext>
            </a:extLst>
          </p:cNvPr>
          <p:cNvPicPr>
            <a:picLocks noChangeAspect="1"/>
          </p:cNvPicPr>
          <p:nvPr/>
        </p:nvPicPr>
        <p:blipFill>
          <a:blip r:embed="rId2"/>
          <a:stretch>
            <a:fillRect/>
          </a:stretch>
        </p:blipFill>
        <p:spPr>
          <a:xfrm>
            <a:off x="7166304" y="1600201"/>
            <a:ext cx="4714546" cy="4525963"/>
          </a:xfrm>
          <a:prstGeom prst="rect">
            <a:avLst/>
          </a:prstGeom>
          <a:noFill/>
        </p:spPr>
      </p:pic>
    </p:spTree>
    <p:extLst>
      <p:ext uri="{BB962C8B-B14F-4D97-AF65-F5344CB8AC3E}">
        <p14:creationId xmlns:p14="http://schemas.microsoft.com/office/powerpoint/2010/main" val="318510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5D119-CBDE-4F1E-92A5-C63AEC69CD65}"/>
              </a:ext>
            </a:extLst>
          </p:cNvPr>
          <p:cNvSpPr>
            <a:spLocks noGrp="1"/>
          </p:cNvSpPr>
          <p:nvPr>
            <p:ph type="title"/>
          </p:nvPr>
        </p:nvSpPr>
        <p:spPr>
          <a:xfrm>
            <a:off x="1592837" y="274639"/>
            <a:ext cx="9876539" cy="584775"/>
          </a:xfrm>
        </p:spPr>
        <p:txBody>
          <a:bodyPr/>
          <a:lstStyle/>
          <a:p>
            <a:r>
              <a:rPr lang="nb-NO" sz="3200" dirty="0"/>
              <a:t>Frivillige tiltak</a:t>
            </a:r>
          </a:p>
        </p:txBody>
      </p:sp>
      <p:sp>
        <p:nvSpPr>
          <p:cNvPr id="3" name="Plassholder for innhold 2">
            <a:extLst>
              <a:ext uri="{FF2B5EF4-FFF2-40B4-BE49-F238E27FC236}">
                <a16:creationId xmlns:a16="http://schemas.microsoft.com/office/drawing/2014/main" id="{D97DBFD7-718C-45F7-93C8-8ECE2E78DBC0}"/>
              </a:ext>
            </a:extLst>
          </p:cNvPr>
          <p:cNvSpPr>
            <a:spLocks noGrp="1"/>
          </p:cNvSpPr>
          <p:nvPr>
            <p:ph idx="1"/>
          </p:nvPr>
        </p:nvSpPr>
        <p:spPr/>
        <p:txBody>
          <a:bodyPr/>
          <a:lstStyle/>
          <a:p>
            <a:r>
              <a:rPr lang="nb-NO" b="1" dirty="0"/>
              <a:t>Reaktiv:</a:t>
            </a:r>
            <a:br>
              <a:rPr lang="nb-NO" dirty="0"/>
            </a:br>
            <a:r>
              <a:rPr lang="nb-NO" dirty="0"/>
              <a:t>Defensiv tilnærming, fokus på risikominimering og beskyttelse av omdømme.</a:t>
            </a:r>
          </a:p>
          <a:p>
            <a:r>
              <a:rPr lang="nb-NO" b="1" dirty="0"/>
              <a:t>Proaktiv:</a:t>
            </a:r>
            <a:br>
              <a:rPr lang="nb-NO" dirty="0"/>
            </a:br>
            <a:r>
              <a:rPr lang="nb-NO" dirty="0"/>
              <a:t>Integrert i kjernevirksomheten, en naturlig del av bedriftens kultur og «DNA».</a:t>
            </a:r>
          </a:p>
          <a:p>
            <a:endParaRPr lang="nb-NO" dirty="0"/>
          </a:p>
        </p:txBody>
      </p:sp>
    </p:spTree>
    <p:extLst>
      <p:ext uri="{BB962C8B-B14F-4D97-AF65-F5344CB8AC3E}">
        <p14:creationId xmlns:p14="http://schemas.microsoft.com/office/powerpoint/2010/main" val="68449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13E501-9CEB-27F7-FB5A-609D2F97F867}"/>
              </a:ext>
            </a:extLst>
          </p:cNvPr>
          <p:cNvSpPr>
            <a:spLocks noGrp="1"/>
          </p:cNvSpPr>
          <p:nvPr>
            <p:ph idx="1"/>
          </p:nvPr>
        </p:nvSpPr>
        <p:spPr/>
        <p:txBody>
          <a:bodyPr/>
          <a:lstStyle/>
          <a:p>
            <a:pPr marL="0" indent="0">
              <a:buNone/>
            </a:pPr>
            <a:r>
              <a:rPr lang="nb-NO" b="1" dirty="0"/>
              <a:t>Etiske retningslinjer</a:t>
            </a:r>
            <a:br>
              <a:rPr lang="nb-NO" dirty="0"/>
            </a:br>
            <a:endParaRPr lang="nb-NO" dirty="0"/>
          </a:p>
          <a:p>
            <a:pPr marL="0" indent="0">
              <a:buNone/>
            </a:pPr>
            <a:r>
              <a:rPr lang="nb-NO" b="1" dirty="0"/>
              <a:t>Standarder</a:t>
            </a:r>
            <a:br>
              <a:rPr lang="nb-NO" dirty="0"/>
            </a:br>
            <a:endParaRPr lang="nb-NO" dirty="0"/>
          </a:p>
          <a:p>
            <a:pPr marL="0" indent="0">
              <a:buNone/>
            </a:pPr>
            <a:r>
              <a:rPr lang="nb-NO" b="1" dirty="0"/>
              <a:t>Rapportering</a:t>
            </a:r>
            <a:br>
              <a:rPr lang="nb-NO" dirty="0"/>
            </a:br>
            <a:endParaRPr lang="nb-NO" dirty="0"/>
          </a:p>
          <a:p>
            <a:pPr marL="0" indent="0">
              <a:buNone/>
            </a:pPr>
            <a:r>
              <a:rPr lang="nb-NO" b="1" dirty="0"/>
              <a:t>Merkeordninger</a:t>
            </a:r>
            <a:endParaRPr lang="nb-NO" dirty="0"/>
          </a:p>
          <a:p>
            <a:pPr marL="0" indent="0">
              <a:buNone/>
            </a:pPr>
            <a:endParaRPr lang="nb-NO" dirty="0"/>
          </a:p>
        </p:txBody>
      </p:sp>
    </p:spTree>
    <p:extLst>
      <p:ext uri="{BB962C8B-B14F-4D97-AF65-F5344CB8AC3E}">
        <p14:creationId xmlns:p14="http://schemas.microsoft.com/office/powerpoint/2010/main" val="246166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5D119-CBDE-4F1E-92A5-C63AEC69CD65}"/>
              </a:ext>
            </a:extLst>
          </p:cNvPr>
          <p:cNvSpPr>
            <a:spLocks noGrp="1"/>
          </p:cNvSpPr>
          <p:nvPr>
            <p:ph type="title"/>
          </p:nvPr>
        </p:nvSpPr>
        <p:spPr>
          <a:xfrm>
            <a:off x="1592837" y="274639"/>
            <a:ext cx="9876539" cy="584775"/>
          </a:xfrm>
        </p:spPr>
        <p:txBody>
          <a:bodyPr/>
          <a:lstStyle/>
          <a:p>
            <a:r>
              <a:rPr lang="nb-NO" sz="3200" dirty="0"/>
              <a:t>Etiske retningslinjer</a:t>
            </a:r>
          </a:p>
        </p:txBody>
      </p:sp>
      <p:sp>
        <p:nvSpPr>
          <p:cNvPr id="3" name="Plassholder for innhold 2">
            <a:extLst>
              <a:ext uri="{FF2B5EF4-FFF2-40B4-BE49-F238E27FC236}">
                <a16:creationId xmlns:a16="http://schemas.microsoft.com/office/drawing/2014/main" id="{D97DBFD7-718C-45F7-93C8-8ECE2E78DBC0}"/>
              </a:ext>
            </a:extLst>
          </p:cNvPr>
          <p:cNvSpPr>
            <a:spLocks noGrp="1"/>
          </p:cNvSpPr>
          <p:nvPr>
            <p:ph idx="1"/>
          </p:nvPr>
        </p:nvSpPr>
        <p:spPr>
          <a:xfrm>
            <a:off x="1592837" y="859414"/>
            <a:ext cx="9876539" cy="5561833"/>
          </a:xfrm>
        </p:spPr>
        <p:txBody>
          <a:bodyPr/>
          <a:lstStyle/>
          <a:p>
            <a:pPr marL="342900" lvl="1" indent="-342900">
              <a:buFont typeface="Arial" panose="020B0604020202020204" pitchFamily="34" charset="0"/>
              <a:buChar char="•"/>
            </a:pPr>
            <a:r>
              <a:rPr lang="nb-NO" sz="2400" dirty="0"/>
              <a:t>Code </a:t>
            </a:r>
            <a:r>
              <a:rPr lang="nb-NO" sz="2400" dirty="0" err="1"/>
              <a:t>of</a:t>
            </a:r>
            <a:r>
              <a:rPr lang="nb-NO" sz="2400" dirty="0"/>
              <a:t> </a:t>
            </a:r>
            <a:r>
              <a:rPr lang="nb-NO" sz="2400" dirty="0" err="1"/>
              <a:t>conduct</a:t>
            </a:r>
            <a:endParaRPr lang="nb-NO" sz="2200" dirty="0"/>
          </a:p>
          <a:p>
            <a:pPr marL="742950" lvl="2" indent="-342900">
              <a:buFont typeface="Arial" panose="020B0604020202020204" pitchFamily="34" charset="0"/>
              <a:buChar char="•"/>
            </a:pPr>
            <a:r>
              <a:rPr lang="nb-NO" sz="2200" dirty="0"/>
              <a:t>En bedrifts formelle erklæring om grunnleggende verdier og forretningsprinsipper</a:t>
            </a:r>
          </a:p>
          <a:p>
            <a:pPr marL="742950" lvl="2" indent="-342900">
              <a:buFont typeface="Arial" panose="020B0604020202020204" pitchFamily="34" charset="0"/>
              <a:buChar char="•"/>
            </a:pPr>
            <a:r>
              <a:rPr lang="nb-NO" sz="2200" dirty="0"/>
              <a:t>Detaljerte vs. overordna regler</a:t>
            </a:r>
          </a:p>
          <a:p>
            <a:pPr marL="742950" lvl="2" indent="-342900">
              <a:buFont typeface="Arial" panose="020B0604020202020204" pitchFamily="34" charset="0"/>
              <a:buChar char="•"/>
            </a:pPr>
            <a:endParaRPr lang="nb-NO" sz="2200" dirty="0"/>
          </a:p>
          <a:p>
            <a:pPr marL="342900" lvl="1" indent="-342900">
              <a:buFont typeface="Arial" panose="020B0604020202020204" pitchFamily="34" charset="0"/>
              <a:buChar char="•"/>
            </a:pPr>
            <a:r>
              <a:rPr lang="nb-NO" sz="2400" dirty="0"/>
              <a:t>Viktig å involvere interessentene – spesielt de ansatte</a:t>
            </a:r>
          </a:p>
          <a:p>
            <a:pPr marL="0" lvl="1" indent="0">
              <a:buNone/>
            </a:pPr>
            <a:endParaRPr lang="nb-NO" sz="2400" dirty="0"/>
          </a:p>
          <a:p>
            <a:pPr marL="342900" lvl="1" indent="-342900">
              <a:buFont typeface="Arial" panose="020B0604020202020204" pitchFamily="34" charset="0"/>
              <a:buChar char="•"/>
            </a:pPr>
            <a:r>
              <a:rPr lang="nb-NO" sz="2400" dirty="0"/>
              <a:t>Skal hjelpe med etisk navigasjon og gi føringer for beslutninger og handlinger</a:t>
            </a:r>
          </a:p>
          <a:p>
            <a:pPr marL="742950" lvl="2" indent="-342900">
              <a:buFont typeface="Arial" panose="020B0604020202020204" pitchFamily="34" charset="0"/>
              <a:buChar char="•"/>
            </a:pPr>
            <a:r>
              <a:rPr lang="nb-NO" sz="2200" dirty="0"/>
              <a:t>Hjelpe den enkelte til å ta gode valg i etiske dilemma</a:t>
            </a:r>
          </a:p>
          <a:p>
            <a:pPr marL="742950" lvl="2" indent="-342900">
              <a:buFont typeface="Arial" panose="020B0604020202020204" pitchFamily="34" charset="0"/>
              <a:buChar char="•"/>
            </a:pPr>
            <a:r>
              <a:rPr lang="nb-NO" sz="2200" dirty="0"/>
              <a:t>Bidra til læring, engasjement og produktivitet</a:t>
            </a:r>
          </a:p>
          <a:p>
            <a:pPr marL="742950" lvl="2" indent="-342900">
              <a:buFont typeface="Arial" panose="020B0604020202020204" pitchFamily="34" charset="0"/>
              <a:buChar char="•"/>
            </a:pPr>
            <a:r>
              <a:rPr lang="nb-NO" sz="2200" dirty="0"/>
              <a:t>Gi bedre omdømme og bidra til mer tillit fra omgivelsene</a:t>
            </a:r>
          </a:p>
          <a:p>
            <a:pPr marL="342900" lvl="1" indent="-342900">
              <a:buFont typeface="Arial" panose="020B0604020202020204" pitchFamily="34" charset="0"/>
              <a:buChar char="•"/>
            </a:pPr>
            <a:endParaRPr lang="nb-NO" sz="2400" dirty="0"/>
          </a:p>
          <a:p>
            <a:pPr marL="342900" lvl="1" indent="-342900">
              <a:buFont typeface="Arial" panose="020B0604020202020204" pitchFamily="34" charset="0"/>
              <a:buChar char="•"/>
            </a:pPr>
            <a:endParaRPr lang="nb-NO" sz="2400" dirty="0"/>
          </a:p>
          <a:p>
            <a:pPr marL="742950" lvl="2" indent="-342900"/>
            <a:endParaRPr lang="nb-NO" sz="2200" dirty="0"/>
          </a:p>
          <a:p>
            <a:pPr marL="342900" lvl="1" indent="-342900"/>
            <a:endParaRPr lang="nb-NO" sz="2400" dirty="0"/>
          </a:p>
        </p:txBody>
      </p:sp>
    </p:spTree>
    <p:extLst>
      <p:ext uri="{BB962C8B-B14F-4D97-AF65-F5344CB8AC3E}">
        <p14:creationId xmlns:p14="http://schemas.microsoft.com/office/powerpoint/2010/main" val="234033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5D119-CBDE-4F1E-92A5-C63AEC69CD65}"/>
              </a:ext>
            </a:extLst>
          </p:cNvPr>
          <p:cNvSpPr>
            <a:spLocks noGrp="1"/>
          </p:cNvSpPr>
          <p:nvPr>
            <p:ph type="title"/>
          </p:nvPr>
        </p:nvSpPr>
        <p:spPr>
          <a:xfrm>
            <a:off x="1592837" y="274639"/>
            <a:ext cx="9876539" cy="584775"/>
          </a:xfrm>
        </p:spPr>
        <p:txBody>
          <a:bodyPr/>
          <a:lstStyle/>
          <a:p>
            <a:r>
              <a:rPr lang="nb-NO" sz="3200" dirty="0"/>
              <a:t>Standarder</a:t>
            </a:r>
          </a:p>
        </p:txBody>
      </p:sp>
      <p:sp>
        <p:nvSpPr>
          <p:cNvPr id="3" name="Plassholder for innhold 2">
            <a:extLst>
              <a:ext uri="{FF2B5EF4-FFF2-40B4-BE49-F238E27FC236}">
                <a16:creationId xmlns:a16="http://schemas.microsoft.com/office/drawing/2014/main" id="{D97DBFD7-718C-45F7-93C8-8ECE2E78DBC0}"/>
              </a:ext>
            </a:extLst>
          </p:cNvPr>
          <p:cNvSpPr>
            <a:spLocks noGrp="1"/>
          </p:cNvSpPr>
          <p:nvPr>
            <p:ph idx="1"/>
          </p:nvPr>
        </p:nvSpPr>
        <p:spPr/>
        <p:txBody>
          <a:bodyPr/>
          <a:lstStyle/>
          <a:p>
            <a:pPr marL="342900" lvl="1" indent="-342900">
              <a:buFont typeface="Arial"/>
              <a:buChar char="•"/>
            </a:pPr>
            <a:r>
              <a:rPr lang="nb-NO" sz="2400" dirty="0"/>
              <a:t>Eksterne retningslinjer</a:t>
            </a:r>
          </a:p>
          <a:p>
            <a:pPr marL="342900" lvl="1" indent="-342900">
              <a:buFont typeface="Arial"/>
              <a:buChar char="•"/>
            </a:pPr>
            <a:r>
              <a:rPr lang="nb-NO" sz="2400" dirty="0"/>
              <a:t>Eksterne standarder for kvalitetssikring – bransjestandard</a:t>
            </a:r>
          </a:p>
          <a:p>
            <a:pPr marL="742950" lvl="2" indent="-342900"/>
            <a:r>
              <a:rPr lang="nb-NO" sz="2200" dirty="0"/>
              <a:t>Bidrar til gjennomsiktighet og bedre omdømme</a:t>
            </a:r>
          </a:p>
          <a:p>
            <a:pPr marL="342900" lvl="1" indent="-342900">
              <a:buFont typeface="Arial"/>
              <a:buChar char="•"/>
            </a:pPr>
            <a:r>
              <a:rPr lang="nb-NO" sz="2400" dirty="0"/>
              <a:t>ILO – International Labour Organization</a:t>
            </a:r>
          </a:p>
          <a:p>
            <a:pPr marL="0" lvl="1" indent="0">
              <a:buNone/>
            </a:pPr>
            <a:endParaRPr lang="nb-NO" sz="2400" dirty="0"/>
          </a:p>
          <a:p>
            <a:pPr marL="342900" lvl="1" indent="-342900">
              <a:buFont typeface="Arial" panose="020B0604020202020204" pitchFamily="34" charset="0"/>
              <a:buChar char="•"/>
            </a:pPr>
            <a:r>
              <a:rPr lang="nb-NO" sz="2400" dirty="0"/>
              <a:t>SA8000 – arbeidstakerrettigheter</a:t>
            </a:r>
          </a:p>
          <a:p>
            <a:pPr marL="342900" lvl="1" indent="-342900">
              <a:buFont typeface="Arial" panose="020B0604020202020204" pitchFamily="34" charset="0"/>
              <a:buChar char="•"/>
            </a:pPr>
            <a:r>
              <a:rPr lang="nb-NO" sz="2400" dirty="0"/>
              <a:t>ISO 14000 – miljø</a:t>
            </a:r>
          </a:p>
          <a:p>
            <a:pPr marL="342900" lvl="1" indent="-342900">
              <a:buFont typeface="Arial" panose="020B0604020202020204" pitchFamily="34" charset="0"/>
              <a:buChar char="•"/>
            </a:pPr>
            <a:r>
              <a:rPr lang="nb-NO" sz="2400" dirty="0"/>
              <a:t>NS-ISO 26000 – samfunnsansvar </a:t>
            </a:r>
          </a:p>
          <a:p>
            <a:pPr marL="0" lvl="1" indent="0">
              <a:buNone/>
            </a:pPr>
            <a:endParaRPr lang="nb-NO" sz="2400" dirty="0"/>
          </a:p>
        </p:txBody>
      </p:sp>
      <p:pic>
        <p:nvPicPr>
          <p:cNvPr id="6" name="Bilde 5">
            <a:extLst>
              <a:ext uri="{FF2B5EF4-FFF2-40B4-BE49-F238E27FC236}">
                <a16:creationId xmlns:a16="http://schemas.microsoft.com/office/drawing/2014/main" id="{1CAEC3FD-675F-4FBF-A44B-E6936954B20D}"/>
              </a:ext>
            </a:extLst>
          </p:cNvPr>
          <p:cNvPicPr>
            <a:picLocks noChangeAspect="1"/>
          </p:cNvPicPr>
          <p:nvPr/>
        </p:nvPicPr>
        <p:blipFill>
          <a:blip r:embed="rId2"/>
          <a:stretch>
            <a:fillRect/>
          </a:stretch>
        </p:blipFill>
        <p:spPr>
          <a:xfrm>
            <a:off x="8633249" y="2009254"/>
            <a:ext cx="2930537" cy="1733113"/>
          </a:xfrm>
          <a:prstGeom prst="rect">
            <a:avLst/>
          </a:prstGeom>
        </p:spPr>
      </p:pic>
    </p:spTree>
    <p:extLst>
      <p:ext uri="{BB962C8B-B14F-4D97-AF65-F5344CB8AC3E}">
        <p14:creationId xmlns:p14="http://schemas.microsoft.com/office/powerpoint/2010/main" val="60199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7504" y="1149858"/>
            <a:ext cx="7392528" cy="4158298"/>
          </a:xfrm>
          <a:prstGeom prst="rect">
            <a:avLst/>
          </a:prstGeom>
        </p:spPr>
      </p:pic>
    </p:spTree>
    <p:extLst>
      <p:ext uri="{BB962C8B-B14F-4D97-AF65-F5344CB8AC3E}">
        <p14:creationId xmlns:p14="http://schemas.microsoft.com/office/powerpoint/2010/main" val="274149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5D119-CBDE-4F1E-92A5-C63AEC69CD65}"/>
              </a:ext>
            </a:extLst>
          </p:cNvPr>
          <p:cNvSpPr>
            <a:spLocks noGrp="1"/>
          </p:cNvSpPr>
          <p:nvPr>
            <p:ph type="title"/>
          </p:nvPr>
        </p:nvSpPr>
        <p:spPr>
          <a:xfrm>
            <a:off x="1592837" y="274639"/>
            <a:ext cx="9876539" cy="584775"/>
          </a:xfrm>
        </p:spPr>
        <p:txBody>
          <a:bodyPr/>
          <a:lstStyle/>
          <a:p>
            <a:r>
              <a:rPr lang="nb-NO" sz="3200" dirty="0"/>
              <a:t>Tredjepartsverifikasjon</a:t>
            </a:r>
          </a:p>
        </p:txBody>
      </p:sp>
      <p:sp>
        <p:nvSpPr>
          <p:cNvPr id="3" name="Plassholder for innhold 2">
            <a:extLst>
              <a:ext uri="{FF2B5EF4-FFF2-40B4-BE49-F238E27FC236}">
                <a16:creationId xmlns:a16="http://schemas.microsoft.com/office/drawing/2014/main" id="{D97DBFD7-718C-45F7-93C8-8ECE2E78DBC0}"/>
              </a:ext>
            </a:extLst>
          </p:cNvPr>
          <p:cNvSpPr>
            <a:spLocks noGrp="1"/>
          </p:cNvSpPr>
          <p:nvPr>
            <p:ph idx="1"/>
          </p:nvPr>
        </p:nvSpPr>
        <p:spPr/>
        <p:txBody>
          <a:bodyPr/>
          <a:lstStyle/>
          <a:p>
            <a:pPr marL="342900" lvl="1" indent="-342900">
              <a:buFont typeface="Arial"/>
              <a:buChar char="•"/>
            </a:pPr>
            <a:r>
              <a:rPr lang="nb-NO" sz="2400" dirty="0"/>
              <a:t>Revisjon</a:t>
            </a:r>
          </a:p>
          <a:p>
            <a:pPr marL="742950" lvl="2" indent="-342900"/>
            <a:r>
              <a:rPr lang="nb-NO" sz="2200" dirty="0"/>
              <a:t>Gjennomgå og kontrollere det etiske regnskapet</a:t>
            </a:r>
          </a:p>
          <a:p>
            <a:pPr marL="342900" lvl="1" indent="-342900">
              <a:buFont typeface="Arial"/>
              <a:buChar char="•"/>
            </a:pPr>
            <a:r>
              <a:rPr lang="nb-NO" sz="2400" dirty="0"/>
              <a:t>Sertifisering</a:t>
            </a:r>
          </a:p>
          <a:p>
            <a:pPr marL="742950" lvl="2" indent="-342900"/>
            <a:r>
              <a:rPr lang="nb-NO" sz="2200" dirty="0"/>
              <a:t>Godkjenningen skal være i tråd med en bestemt standard</a:t>
            </a:r>
          </a:p>
          <a:p>
            <a:pPr marL="742950" lvl="2" indent="-342900"/>
            <a:endParaRPr lang="nb-NO" sz="2200" dirty="0"/>
          </a:p>
          <a:p>
            <a:pPr marL="342900" lvl="1" indent="-342900">
              <a:buFont typeface="Arial" panose="020B0604020202020204" pitchFamily="34" charset="0"/>
              <a:buChar char="•"/>
            </a:pPr>
            <a:r>
              <a:rPr lang="nb-NO" sz="2400" dirty="0"/>
              <a:t>ISO – The International Organization for </a:t>
            </a:r>
            <a:r>
              <a:rPr lang="nb-NO" sz="2400" dirty="0" err="1"/>
              <a:t>Standardisation</a:t>
            </a:r>
            <a:endParaRPr lang="nb-NO" sz="2400" dirty="0"/>
          </a:p>
          <a:p>
            <a:pPr marL="342900" lvl="1" indent="-342900">
              <a:buFont typeface="Arial" panose="020B0604020202020204" pitchFamily="34" charset="0"/>
              <a:buChar char="•"/>
            </a:pPr>
            <a:r>
              <a:rPr lang="nb-NO" sz="2400" dirty="0"/>
              <a:t>(ISO 14001 – sertifisering, ISO 26 000 – ikke sertifisering)</a:t>
            </a:r>
          </a:p>
        </p:txBody>
      </p:sp>
    </p:spTree>
    <p:extLst>
      <p:ext uri="{BB962C8B-B14F-4D97-AF65-F5344CB8AC3E}">
        <p14:creationId xmlns:p14="http://schemas.microsoft.com/office/powerpoint/2010/main" val="122154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7921-1F3B-1BE3-3BDB-7632697DB2AF}"/>
              </a:ext>
            </a:extLst>
          </p:cNvPr>
          <p:cNvSpPr>
            <a:spLocks noGrp="1"/>
          </p:cNvSpPr>
          <p:nvPr>
            <p:ph type="title"/>
          </p:nvPr>
        </p:nvSpPr>
        <p:spPr/>
        <p:txBody>
          <a:bodyPr/>
          <a:lstStyle/>
          <a:p>
            <a:r>
              <a:rPr lang="nb-NO" dirty="0"/>
              <a:t>GRI</a:t>
            </a:r>
          </a:p>
        </p:txBody>
      </p:sp>
      <p:sp>
        <p:nvSpPr>
          <p:cNvPr id="3" name="Content Placeholder 2">
            <a:extLst>
              <a:ext uri="{FF2B5EF4-FFF2-40B4-BE49-F238E27FC236}">
                <a16:creationId xmlns:a16="http://schemas.microsoft.com/office/drawing/2014/main" id="{9E762792-E5F4-4963-063D-FE240E43070F}"/>
              </a:ext>
            </a:extLst>
          </p:cNvPr>
          <p:cNvSpPr>
            <a:spLocks noGrp="1"/>
          </p:cNvSpPr>
          <p:nvPr>
            <p:ph idx="1"/>
          </p:nvPr>
        </p:nvSpPr>
        <p:spPr/>
        <p:txBody>
          <a:bodyPr/>
          <a:lstStyle/>
          <a:p>
            <a:r>
              <a:rPr lang="nb-NO" dirty="0"/>
              <a:t>Global Reporting Initiative (GRI) er den mest brukte globale standarden for </a:t>
            </a:r>
            <a:r>
              <a:rPr lang="nb-NO" dirty="0" err="1"/>
              <a:t>bærekraftsrapportering</a:t>
            </a:r>
            <a:r>
              <a:rPr lang="nb-NO" dirty="0"/>
              <a:t>. Den hjelper virksomheter å </a:t>
            </a:r>
            <a:r>
              <a:rPr lang="nb-NO" b="1" dirty="0"/>
              <a:t>rapportere sine påvirkninger på økonomi, miljø og mennesker på en transparent og sammenlignbar måte</a:t>
            </a:r>
            <a:r>
              <a:rPr lang="nb-NO" dirty="0"/>
              <a:t>.</a:t>
            </a:r>
            <a:br>
              <a:rPr lang="nb-NO" dirty="0"/>
            </a:br>
            <a:endParaRPr lang="nb-NO" dirty="0"/>
          </a:p>
          <a:p>
            <a:r>
              <a:rPr lang="nb-NO" dirty="0"/>
              <a:t>GRI er frivillig, men brukes av mer enn 10 000 virksomheter globalt og anses som den internasjonale “felles språket” for bærekraftrapportering.</a:t>
            </a:r>
          </a:p>
          <a:p>
            <a:pPr marL="0" indent="0">
              <a:buNone/>
            </a:pPr>
            <a:endParaRPr lang="nb-NO" dirty="0"/>
          </a:p>
          <a:p>
            <a:r>
              <a:rPr lang="nb-NO" dirty="0"/>
              <a:t>GRI er en </a:t>
            </a:r>
            <a:r>
              <a:rPr lang="nb-NO" b="1" dirty="0"/>
              <a:t>uavhengig internasjonal organisasjon</a:t>
            </a:r>
            <a:r>
              <a:rPr lang="nb-NO" dirty="0"/>
              <a:t> som utvikler standardene.</a:t>
            </a:r>
          </a:p>
          <a:p>
            <a:endParaRPr lang="nb-NO" dirty="0"/>
          </a:p>
        </p:txBody>
      </p:sp>
    </p:spTree>
    <p:extLst>
      <p:ext uri="{BB962C8B-B14F-4D97-AF65-F5344CB8AC3E}">
        <p14:creationId xmlns:p14="http://schemas.microsoft.com/office/powerpoint/2010/main" val="344966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11DC-0FEF-03C4-2CC1-99051B7EFF3A}"/>
              </a:ext>
            </a:extLst>
          </p:cNvPr>
          <p:cNvSpPr>
            <a:spLocks noGrp="1"/>
          </p:cNvSpPr>
          <p:nvPr>
            <p:ph type="title"/>
          </p:nvPr>
        </p:nvSpPr>
        <p:spPr/>
        <p:txBody>
          <a:bodyPr/>
          <a:lstStyle/>
          <a:p>
            <a:r>
              <a:rPr lang="nb-NO" dirty="0"/>
              <a:t>Plan</a:t>
            </a:r>
          </a:p>
        </p:txBody>
      </p:sp>
      <p:sp>
        <p:nvSpPr>
          <p:cNvPr id="3" name="Content Placeholder 2">
            <a:extLst>
              <a:ext uri="{FF2B5EF4-FFF2-40B4-BE49-F238E27FC236}">
                <a16:creationId xmlns:a16="http://schemas.microsoft.com/office/drawing/2014/main" id="{9D007B5B-B4DD-E31A-2FE2-7C36217C7A93}"/>
              </a:ext>
            </a:extLst>
          </p:cNvPr>
          <p:cNvSpPr>
            <a:spLocks noGrp="1"/>
          </p:cNvSpPr>
          <p:nvPr>
            <p:ph idx="1"/>
          </p:nvPr>
        </p:nvSpPr>
        <p:spPr/>
        <p:txBody>
          <a:bodyPr/>
          <a:lstStyle/>
          <a:p>
            <a:r>
              <a:rPr lang="nb-NO" b="1" dirty="0"/>
              <a:t>Uke 13 </a:t>
            </a:r>
            <a:r>
              <a:rPr lang="nb-NO" dirty="0"/>
              <a:t>– 24.03 – NESTE UKE</a:t>
            </a:r>
            <a:br>
              <a:rPr lang="nb-NO" dirty="0"/>
            </a:br>
            <a:r>
              <a:rPr lang="nb-NO" dirty="0"/>
              <a:t>Ingen forelesning. Dere kan bruke rom T119 til eget arbeid.</a:t>
            </a:r>
            <a:br>
              <a:rPr lang="nb-NO" dirty="0"/>
            </a:br>
            <a:r>
              <a:rPr lang="nb-NO" dirty="0"/>
              <a:t>Jeg har snakket med studentassistenten om muligheten for at han kan ha veiledning for de som trenger det, men jeg må avklare dette med ham først. Ikke bekreftet ennå.</a:t>
            </a:r>
          </a:p>
          <a:p>
            <a:r>
              <a:rPr lang="nb-NO" b="1" dirty="0"/>
              <a:t>Uke 14 </a:t>
            </a:r>
            <a:r>
              <a:rPr lang="nb-NO" dirty="0"/>
              <a:t>– Påskeuke – Fri (ingen forelesning)</a:t>
            </a:r>
          </a:p>
          <a:p>
            <a:r>
              <a:rPr lang="nb-NO" b="1" dirty="0"/>
              <a:t>Uke 15 </a:t>
            </a:r>
            <a:r>
              <a:rPr lang="nb-NO" dirty="0"/>
              <a:t>– </a:t>
            </a:r>
            <a:r>
              <a:rPr lang="nb-NO" dirty="0">
                <a:highlight>
                  <a:srgbClr val="FFFF00"/>
                </a:highlight>
              </a:rPr>
              <a:t>Innlevering </a:t>
            </a:r>
            <a:r>
              <a:rPr lang="nb-NO" dirty="0" err="1">
                <a:highlight>
                  <a:srgbClr val="FFFF00"/>
                </a:highlight>
              </a:rPr>
              <a:t>oblig</a:t>
            </a:r>
            <a:r>
              <a:rPr lang="nb-NO" dirty="0">
                <a:highlight>
                  <a:srgbClr val="FFFF00"/>
                </a:highlight>
              </a:rPr>
              <a:t> 07.04 kl. 09:00</a:t>
            </a:r>
          </a:p>
          <a:p>
            <a:r>
              <a:rPr lang="nb-NO" b="1" dirty="0"/>
              <a:t>Uke 15 </a:t>
            </a:r>
            <a:r>
              <a:rPr lang="nb-NO" dirty="0"/>
              <a:t>– Gjesteforelesning – tirsdag 07.04 kl. 12:15</a:t>
            </a:r>
            <a:br>
              <a:rPr lang="nb-NO" dirty="0"/>
            </a:br>
            <a:r>
              <a:rPr lang="nb-NO" dirty="0"/>
              <a:t>Karoline: </a:t>
            </a:r>
            <a:r>
              <a:rPr lang="nb-NO" i="1" dirty="0"/>
              <a:t>Miljøsertifisering og implementering i norsk næringsliv</a:t>
            </a:r>
          </a:p>
          <a:p>
            <a:r>
              <a:rPr lang="nb-NO" b="1" dirty="0"/>
              <a:t>Uke 16 </a:t>
            </a:r>
            <a:r>
              <a:rPr lang="nb-NO" dirty="0"/>
              <a:t>– Med student­evaluering</a:t>
            </a:r>
            <a:br>
              <a:rPr lang="nb-NO" dirty="0"/>
            </a:br>
            <a:r>
              <a:rPr lang="nb-NO" dirty="0"/>
              <a:t>Innlevering </a:t>
            </a:r>
            <a:r>
              <a:rPr lang="nb-NO" dirty="0">
                <a:highlight>
                  <a:srgbClr val="FFFF00"/>
                </a:highlight>
              </a:rPr>
              <a:t>16.04.</a:t>
            </a:r>
            <a:br>
              <a:rPr lang="nb-NO" dirty="0"/>
            </a:br>
            <a:r>
              <a:rPr lang="nb-NO" dirty="0"/>
              <a:t>Mer informasjon kommer 08.04, inkludert hvilken gruppe dere tilhører og hvordan dere skal levere via </a:t>
            </a:r>
            <a:r>
              <a:rPr lang="nb-NO" dirty="0" err="1"/>
              <a:t>Blackboard</a:t>
            </a:r>
            <a:r>
              <a:rPr lang="nb-NO" dirty="0"/>
              <a:t>.</a:t>
            </a:r>
          </a:p>
          <a:p>
            <a:endParaRPr lang="nb-NO" dirty="0"/>
          </a:p>
          <a:p>
            <a:endParaRPr lang="nb-NO" dirty="0"/>
          </a:p>
          <a:p>
            <a:endParaRPr lang="nb-NO" dirty="0"/>
          </a:p>
        </p:txBody>
      </p:sp>
      <p:pic>
        <p:nvPicPr>
          <p:cNvPr id="6" name="Picture 5">
            <a:extLst>
              <a:ext uri="{FF2B5EF4-FFF2-40B4-BE49-F238E27FC236}">
                <a16:creationId xmlns:a16="http://schemas.microsoft.com/office/drawing/2014/main" id="{996D72FD-1D54-DEFC-75FA-AA3053E147A5}"/>
              </a:ext>
            </a:extLst>
          </p:cNvPr>
          <p:cNvPicPr>
            <a:picLocks noChangeAspect="1"/>
          </p:cNvPicPr>
          <p:nvPr/>
        </p:nvPicPr>
        <p:blipFill>
          <a:blip r:embed="rId2"/>
          <a:stretch>
            <a:fillRect/>
          </a:stretch>
        </p:blipFill>
        <p:spPr>
          <a:xfrm>
            <a:off x="9658851" y="4613389"/>
            <a:ext cx="1991003" cy="1752845"/>
          </a:xfrm>
          <a:prstGeom prst="rect">
            <a:avLst/>
          </a:prstGeom>
        </p:spPr>
      </p:pic>
    </p:spTree>
    <p:extLst>
      <p:ext uri="{BB962C8B-B14F-4D97-AF65-F5344CB8AC3E}">
        <p14:creationId xmlns:p14="http://schemas.microsoft.com/office/powerpoint/2010/main" val="180245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4DDB-4740-2ED6-F5D9-A2D0D0F14842}"/>
              </a:ext>
            </a:extLst>
          </p:cNvPr>
          <p:cNvSpPr>
            <a:spLocks noGrp="1"/>
          </p:cNvSpPr>
          <p:nvPr>
            <p:ph type="title"/>
          </p:nvPr>
        </p:nvSpPr>
        <p:spPr>
          <a:xfrm>
            <a:off x="1592837" y="274639"/>
            <a:ext cx="9876539" cy="1754326"/>
          </a:xfrm>
        </p:spPr>
        <p:txBody>
          <a:bodyPr/>
          <a:lstStyle/>
          <a:p>
            <a:r>
              <a:rPr lang="nb-NO" dirty="0"/>
              <a:t>Rapportering</a:t>
            </a:r>
            <a:br>
              <a:rPr lang="nb-NO" dirty="0"/>
            </a:br>
            <a:br>
              <a:rPr lang="nb-NO" dirty="0"/>
            </a:br>
            <a:endParaRPr lang="nb-NO" dirty="0"/>
          </a:p>
        </p:txBody>
      </p:sp>
      <p:sp>
        <p:nvSpPr>
          <p:cNvPr id="3" name="Content Placeholder 2">
            <a:extLst>
              <a:ext uri="{FF2B5EF4-FFF2-40B4-BE49-F238E27FC236}">
                <a16:creationId xmlns:a16="http://schemas.microsoft.com/office/drawing/2014/main" id="{E071DE85-6087-4772-60C8-93ABBA98F48F}"/>
              </a:ext>
            </a:extLst>
          </p:cNvPr>
          <p:cNvSpPr>
            <a:spLocks noGrp="1"/>
          </p:cNvSpPr>
          <p:nvPr>
            <p:ph idx="1"/>
          </p:nvPr>
        </p:nvSpPr>
        <p:spPr/>
        <p:txBody>
          <a:bodyPr/>
          <a:lstStyle/>
          <a:p>
            <a:r>
              <a:rPr lang="nb-NO" dirty="0"/>
              <a:t>Norge -  </a:t>
            </a:r>
            <a:r>
              <a:rPr lang="nb-NO" b="0" i="0" dirty="0">
                <a:solidFill>
                  <a:srgbClr val="2D2D2D"/>
                </a:solidFill>
                <a:effectLst/>
                <a:latin typeface="PwC Helvetica Neue"/>
              </a:rPr>
              <a:t>redegjørelsen om samfunnsansvar (regnskapsloven § 3-3 c), store bedrifter. </a:t>
            </a:r>
            <a:r>
              <a:rPr lang="nb-NO" b="0" i="0" dirty="0" err="1">
                <a:solidFill>
                  <a:srgbClr val="2D2D2D"/>
                </a:solidFill>
                <a:effectLst/>
                <a:latin typeface="PwC Helvetica Neue"/>
              </a:rPr>
              <a:t>www</a:t>
            </a:r>
            <a:r>
              <a:rPr lang="nb-NO" b="0" i="0" dirty="0">
                <a:solidFill>
                  <a:srgbClr val="2D2D2D"/>
                </a:solidFill>
                <a:effectLst/>
                <a:latin typeface="PwC Helvetica Neue"/>
              </a:rPr>
              <a:t>: </a:t>
            </a:r>
            <a:r>
              <a:rPr lang="nb-NO" b="0" i="0" dirty="0">
                <a:solidFill>
                  <a:srgbClr val="2D2D2D"/>
                </a:solidFill>
                <a:effectLst/>
                <a:latin typeface="PwC Helvetica Neue"/>
                <a:hlinkClick r:id="rId2"/>
              </a:rPr>
              <a:t>https://lovdata.no/dokument/NL/lov/1998-07-17-56/KAPITTEL_3#%C2%A73-3</a:t>
            </a:r>
            <a:r>
              <a:rPr lang="nb-NO" b="0" i="0" dirty="0">
                <a:solidFill>
                  <a:srgbClr val="2D2D2D"/>
                </a:solidFill>
                <a:effectLst/>
                <a:latin typeface="PwC Helvetica Neue"/>
              </a:rPr>
              <a:t> </a:t>
            </a:r>
            <a:r>
              <a:rPr lang="nb-NO" b="0" i="0" dirty="0">
                <a:solidFill>
                  <a:srgbClr val="2D2D2D"/>
                </a:solidFill>
                <a:effectLst/>
                <a:highlight>
                  <a:srgbClr val="FFFF00"/>
                </a:highlight>
                <a:latin typeface="PwC Helvetica Neue"/>
              </a:rPr>
              <a:t>(Obligatorisk)</a:t>
            </a:r>
          </a:p>
          <a:p>
            <a:endParaRPr lang="nb-NO" dirty="0">
              <a:solidFill>
                <a:srgbClr val="2D2D2D"/>
              </a:solidFill>
              <a:latin typeface="PwC Helvetica Neue"/>
            </a:endParaRPr>
          </a:p>
          <a:p>
            <a:r>
              <a:rPr lang="nb-NO" b="0" i="0" dirty="0">
                <a:solidFill>
                  <a:srgbClr val="2D2D2D"/>
                </a:solidFill>
                <a:effectLst/>
                <a:highlight>
                  <a:srgbClr val="FFFF00"/>
                </a:highlight>
                <a:latin typeface="PwC Helvetica Neue"/>
              </a:rPr>
              <a:t>Frivilling</a:t>
            </a:r>
            <a:r>
              <a:rPr lang="nb-NO" b="0" i="0" dirty="0">
                <a:solidFill>
                  <a:srgbClr val="2D2D2D"/>
                </a:solidFill>
                <a:effectLst/>
                <a:latin typeface="PwC Helvetica Neue"/>
              </a:rPr>
              <a:t> – på web sider, GIR Rapportering (store, internasjonalt bedrifter)</a:t>
            </a:r>
          </a:p>
          <a:p>
            <a:r>
              <a:rPr lang="nb-NO" dirty="0">
                <a:solidFill>
                  <a:srgbClr val="2D2D2D"/>
                </a:solidFill>
                <a:latin typeface="PwC Helvetica Neue"/>
              </a:rPr>
              <a:t>(</a:t>
            </a:r>
            <a:r>
              <a:rPr lang="nb-NO" dirty="0">
                <a:solidFill>
                  <a:srgbClr val="2D2D2D"/>
                </a:solidFill>
                <a:latin typeface="PwC Helvetica Neue"/>
                <a:hlinkClick r:id="rId3"/>
              </a:rPr>
              <a:t>https://www.hydro.com/en/sustainability/sustainability-reporting/global-reporting-initiative-gri-index/</a:t>
            </a:r>
            <a:r>
              <a:rPr lang="nb-NO" dirty="0">
                <a:solidFill>
                  <a:srgbClr val="2D2D2D"/>
                </a:solidFill>
                <a:latin typeface="PwC Helvetica Neue"/>
              </a:rPr>
              <a:t>)</a:t>
            </a:r>
          </a:p>
          <a:p>
            <a:endParaRPr lang="nb-NO" dirty="0">
              <a:solidFill>
                <a:srgbClr val="2D2D2D"/>
              </a:solidFill>
              <a:latin typeface="PwC Helvetica Neue"/>
            </a:endParaRPr>
          </a:p>
          <a:p>
            <a:r>
              <a:rPr lang="nb-NO" b="0" i="0" dirty="0">
                <a:solidFill>
                  <a:srgbClr val="2D2D2D"/>
                </a:solidFill>
                <a:effectLst/>
                <a:latin typeface="PwC Helvetica Neue"/>
              </a:rPr>
              <a:t>Hydro: </a:t>
            </a:r>
            <a:r>
              <a:rPr lang="nb-NO" b="0" i="0" dirty="0">
                <a:solidFill>
                  <a:srgbClr val="2D2D2D"/>
                </a:solidFill>
                <a:effectLst/>
                <a:latin typeface="PwC Helvetica Neue"/>
                <a:hlinkClick r:id="rId4"/>
              </a:rPr>
              <a:t>https://www.hydro.com/Document/Doc/Annual%20Report%202021%20NOR.pdf?docId=578762</a:t>
            </a:r>
            <a:endParaRPr lang="nb-NO" b="0" i="0" dirty="0">
              <a:solidFill>
                <a:srgbClr val="2D2D2D"/>
              </a:solidFill>
              <a:effectLst/>
              <a:latin typeface="PwC Helvetica Neue"/>
            </a:endParaRPr>
          </a:p>
          <a:p>
            <a:endParaRPr lang="nb-NO" b="0" i="0" dirty="0">
              <a:solidFill>
                <a:srgbClr val="2D2D2D"/>
              </a:solidFill>
              <a:effectLst/>
              <a:latin typeface="PwC Helvetica Neue"/>
            </a:endParaRPr>
          </a:p>
          <a:p>
            <a:endParaRPr lang="nb-NO" dirty="0">
              <a:solidFill>
                <a:srgbClr val="2D2D2D"/>
              </a:solidFill>
              <a:latin typeface="PwC Helvetica Neue"/>
            </a:endParaRPr>
          </a:p>
          <a:p>
            <a:endParaRPr lang="nb-NO" b="0" i="0" dirty="0">
              <a:solidFill>
                <a:srgbClr val="2D2D2D"/>
              </a:solidFill>
              <a:effectLst/>
              <a:latin typeface="PwC Helvetica Neue"/>
            </a:endParaRPr>
          </a:p>
        </p:txBody>
      </p:sp>
    </p:spTree>
    <p:extLst>
      <p:ext uri="{BB962C8B-B14F-4D97-AF65-F5344CB8AC3E}">
        <p14:creationId xmlns:p14="http://schemas.microsoft.com/office/powerpoint/2010/main" val="102262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87FC2-5D49-0671-7905-239E2A0BB231}"/>
              </a:ext>
            </a:extLst>
          </p:cNvPr>
          <p:cNvSpPr>
            <a:spLocks noGrp="1"/>
          </p:cNvSpPr>
          <p:nvPr>
            <p:ph idx="1"/>
          </p:nvPr>
        </p:nvSpPr>
        <p:spPr/>
        <p:txBody>
          <a:bodyPr/>
          <a:lstStyle/>
          <a:p>
            <a:r>
              <a:rPr lang="nb-NO" dirty="0"/>
              <a:t>Obligatoriske rapporter EU – dette er ikke i pensum, men svart relevant i praksis, dette er noen helt nytt!!!</a:t>
            </a:r>
          </a:p>
        </p:txBody>
      </p:sp>
    </p:spTree>
    <p:extLst>
      <p:ext uri="{BB962C8B-B14F-4D97-AF65-F5344CB8AC3E}">
        <p14:creationId xmlns:p14="http://schemas.microsoft.com/office/powerpoint/2010/main" val="69728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E922-1C66-C545-D63A-8FD30DA23D8F}"/>
              </a:ext>
            </a:extLst>
          </p:cNvPr>
          <p:cNvSpPr>
            <a:spLocks noGrp="1"/>
          </p:cNvSpPr>
          <p:nvPr>
            <p:ph type="title"/>
          </p:nvPr>
        </p:nvSpPr>
        <p:spPr/>
        <p:txBody>
          <a:bodyPr/>
          <a:lstStyle/>
          <a:p>
            <a:r>
              <a:rPr lang="nb-NO" dirty="0"/>
              <a:t>CSRD</a:t>
            </a:r>
          </a:p>
        </p:txBody>
      </p:sp>
      <p:sp>
        <p:nvSpPr>
          <p:cNvPr id="3" name="Content Placeholder 2">
            <a:extLst>
              <a:ext uri="{FF2B5EF4-FFF2-40B4-BE49-F238E27FC236}">
                <a16:creationId xmlns:a16="http://schemas.microsoft.com/office/drawing/2014/main" id="{EE6A3628-E74C-18B8-619E-91681521E0DC}"/>
              </a:ext>
            </a:extLst>
          </p:cNvPr>
          <p:cNvSpPr>
            <a:spLocks noGrp="1"/>
          </p:cNvSpPr>
          <p:nvPr>
            <p:ph idx="1"/>
          </p:nvPr>
        </p:nvSpPr>
        <p:spPr/>
        <p:txBody>
          <a:bodyPr/>
          <a:lstStyle/>
          <a:p>
            <a:r>
              <a:rPr lang="nb-NO" dirty="0" err="1"/>
              <a:t>EU's</a:t>
            </a:r>
            <a:r>
              <a:rPr lang="nb-NO" dirty="0"/>
              <a:t> overgang fra </a:t>
            </a:r>
            <a:r>
              <a:rPr lang="nb-NO" dirty="0">
                <a:highlight>
                  <a:srgbClr val="FFFF00"/>
                </a:highlight>
              </a:rPr>
              <a:t>Green </a:t>
            </a:r>
            <a:r>
              <a:rPr lang="nb-NO" dirty="0" err="1">
                <a:highlight>
                  <a:srgbClr val="FFFF00"/>
                </a:highlight>
              </a:rPr>
              <a:t>Deal</a:t>
            </a:r>
            <a:r>
              <a:rPr lang="nb-NO" dirty="0">
                <a:highlight>
                  <a:srgbClr val="FFFF00"/>
                </a:highlight>
              </a:rPr>
              <a:t> </a:t>
            </a:r>
            <a:r>
              <a:rPr lang="nb-NO" dirty="0"/>
              <a:t>til </a:t>
            </a:r>
            <a:r>
              <a:rPr lang="nb-NO" dirty="0" err="1">
                <a:highlight>
                  <a:srgbClr val="FFFF00"/>
                </a:highlight>
              </a:rPr>
              <a:t>Corporate</a:t>
            </a:r>
            <a:r>
              <a:rPr lang="nb-NO" dirty="0">
                <a:highlight>
                  <a:srgbClr val="FFFF00"/>
                </a:highlight>
              </a:rPr>
              <a:t> </a:t>
            </a:r>
            <a:r>
              <a:rPr lang="nb-NO" dirty="0" err="1">
                <a:highlight>
                  <a:srgbClr val="FFFF00"/>
                </a:highlight>
              </a:rPr>
              <a:t>Sustainability</a:t>
            </a:r>
            <a:r>
              <a:rPr lang="nb-NO" dirty="0">
                <a:highlight>
                  <a:srgbClr val="FFFF00"/>
                </a:highlight>
              </a:rPr>
              <a:t> Reporting Directive (CSRD)</a:t>
            </a:r>
            <a:r>
              <a:rPr lang="nb-NO" dirty="0"/>
              <a:t> representerer en utvikling i hvordan </a:t>
            </a:r>
            <a:r>
              <a:rPr lang="nb-NO" dirty="0" err="1"/>
              <a:t>bærekraftsmål</a:t>
            </a:r>
            <a:r>
              <a:rPr lang="nb-NO" dirty="0"/>
              <a:t> implementeres og overvåkes.</a:t>
            </a:r>
          </a:p>
          <a:p>
            <a:pPr marL="0" indent="0">
              <a:buNone/>
            </a:pPr>
            <a:r>
              <a:rPr lang="nb-NO" dirty="0"/>
              <a:t> </a:t>
            </a:r>
          </a:p>
          <a:p>
            <a:r>
              <a:rPr lang="nb-NO" dirty="0"/>
              <a:t>Green </a:t>
            </a:r>
            <a:r>
              <a:rPr lang="nb-NO" dirty="0" err="1"/>
              <a:t>Deal</a:t>
            </a:r>
            <a:r>
              <a:rPr lang="nb-NO" dirty="0"/>
              <a:t> er en bred strategi som tar sikte på å gjøre Europa klimanøytralt innen 2050, mens CSRD er en spesifikk lovgivning som fokuserer på rapportering av bærekraftig praksis i selskaper.</a:t>
            </a:r>
          </a:p>
          <a:p>
            <a:endParaRPr lang="nb-NO" dirty="0"/>
          </a:p>
          <a:p>
            <a:endParaRPr lang="nb-NO" dirty="0"/>
          </a:p>
        </p:txBody>
      </p:sp>
    </p:spTree>
    <p:extLst>
      <p:ext uri="{BB962C8B-B14F-4D97-AF65-F5344CB8AC3E}">
        <p14:creationId xmlns:p14="http://schemas.microsoft.com/office/powerpoint/2010/main" val="67692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F3F3BD-3C21-D368-C40F-09F99D225C20}"/>
              </a:ext>
            </a:extLst>
          </p:cNvPr>
          <p:cNvSpPr>
            <a:spLocks noGrp="1"/>
          </p:cNvSpPr>
          <p:nvPr>
            <p:ph type="title"/>
          </p:nvPr>
        </p:nvSpPr>
        <p:spPr>
          <a:xfrm>
            <a:off x="1592837" y="274639"/>
            <a:ext cx="9876539" cy="246221"/>
          </a:xfrm>
        </p:spPr>
        <p:txBody>
          <a:bodyPr/>
          <a:lstStyle/>
          <a:p>
            <a:r>
              <a:rPr lang="en-US" sz="1000" dirty="0"/>
              <a:t>KPMG, Gjøvik, 2025</a:t>
            </a:r>
          </a:p>
        </p:txBody>
      </p:sp>
      <p:pic>
        <p:nvPicPr>
          <p:cNvPr id="5" name="Picture 4">
            <a:extLst>
              <a:ext uri="{FF2B5EF4-FFF2-40B4-BE49-F238E27FC236}">
                <a16:creationId xmlns:a16="http://schemas.microsoft.com/office/drawing/2014/main" id="{C1AB8045-A847-9D5F-AF42-38CACA462A42}"/>
              </a:ext>
            </a:extLst>
          </p:cNvPr>
          <p:cNvPicPr>
            <a:picLocks noChangeAspect="1"/>
          </p:cNvPicPr>
          <p:nvPr/>
        </p:nvPicPr>
        <p:blipFill>
          <a:blip r:embed="rId2"/>
          <a:stretch>
            <a:fillRect/>
          </a:stretch>
        </p:blipFill>
        <p:spPr>
          <a:xfrm>
            <a:off x="1323127" y="642257"/>
            <a:ext cx="10592322" cy="5746333"/>
          </a:xfrm>
          <a:prstGeom prst="rect">
            <a:avLst/>
          </a:prstGeom>
          <a:noFill/>
        </p:spPr>
      </p:pic>
    </p:spTree>
    <p:extLst>
      <p:ext uri="{BB962C8B-B14F-4D97-AF65-F5344CB8AC3E}">
        <p14:creationId xmlns:p14="http://schemas.microsoft.com/office/powerpoint/2010/main" val="391129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91C12-E3F0-970B-63A7-82A7AE902469}"/>
              </a:ext>
            </a:extLst>
          </p:cNvPr>
          <p:cNvSpPr>
            <a:spLocks noGrp="1"/>
          </p:cNvSpPr>
          <p:nvPr>
            <p:ph idx="1"/>
          </p:nvPr>
        </p:nvSpPr>
        <p:spPr/>
        <p:txBody>
          <a:bodyPr/>
          <a:lstStyle/>
          <a:p>
            <a:r>
              <a:rPr lang="nb-NO" b="1" dirty="0"/>
              <a:t>Hva er CSRD?</a:t>
            </a:r>
          </a:p>
          <a:p>
            <a:endParaRPr lang="nb-NO" b="1" dirty="0"/>
          </a:p>
          <a:p>
            <a:r>
              <a:rPr lang="nb-NO" dirty="0"/>
              <a:t>CSRD erstatter den tidligere Non-Financial Reporting Directive (NFRD) og utvider kravene til </a:t>
            </a:r>
            <a:r>
              <a:rPr lang="nb-NO" dirty="0" err="1"/>
              <a:t>bærekraftsrapportering</a:t>
            </a:r>
            <a:r>
              <a:rPr lang="nb-NO" dirty="0"/>
              <a:t>. </a:t>
            </a:r>
          </a:p>
          <a:p>
            <a:endParaRPr lang="nb-NO" dirty="0"/>
          </a:p>
          <a:p>
            <a:r>
              <a:rPr lang="nb-NO" dirty="0"/>
              <a:t>Den krever at selskaper rapporterer om miljøpåvirkning, sosiale forhold og styringspraksis </a:t>
            </a:r>
            <a:r>
              <a:rPr lang="nb-NO" dirty="0">
                <a:highlight>
                  <a:srgbClr val="FFFF00"/>
                </a:highlight>
              </a:rPr>
              <a:t>(ESG). </a:t>
            </a:r>
          </a:p>
          <a:p>
            <a:endParaRPr lang="nb-NO" dirty="0">
              <a:highlight>
                <a:srgbClr val="FFFF00"/>
              </a:highlight>
            </a:endParaRPr>
          </a:p>
          <a:p>
            <a:r>
              <a:rPr lang="nb-NO" dirty="0"/>
              <a:t>Dette inkluderer </a:t>
            </a:r>
            <a:r>
              <a:rPr lang="nb-NO" dirty="0">
                <a:highlight>
                  <a:srgbClr val="FFFF00"/>
                </a:highlight>
              </a:rPr>
              <a:t>"dobbel materialitet</a:t>
            </a:r>
            <a:r>
              <a:rPr lang="nb-NO" dirty="0"/>
              <a:t>", som betyr at selskaper må rapportere både hvordan de påvirker miljøet og hvordan miljøet påvirker dem.</a:t>
            </a:r>
          </a:p>
        </p:txBody>
      </p:sp>
    </p:spTree>
    <p:extLst>
      <p:ext uri="{BB962C8B-B14F-4D97-AF65-F5344CB8AC3E}">
        <p14:creationId xmlns:p14="http://schemas.microsoft.com/office/powerpoint/2010/main" val="28298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4378CFA-5D24-FCCF-A295-F1FBA28B986E}"/>
              </a:ext>
            </a:extLst>
          </p:cNvPr>
          <p:cNvSpPr>
            <a:spLocks noGrp="1"/>
          </p:cNvSpPr>
          <p:nvPr>
            <p:ph type="title"/>
          </p:nvPr>
        </p:nvSpPr>
        <p:spPr>
          <a:xfrm>
            <a:off x="1592837" y="274639"/>
            <a:ext cx="9876539" cy="230832"/>
          </a:xfrm>
        </p:spPr>
        <p:txBody>
          <a:bodyPr/>
          <a:lstStyle/>
          <a:p>
            <a:r>
              <a:rPr lang="en-US" sz="900" dirty="0"/>
              <a:t>KPMG, Gjøvik, 2025</a:t>
            </a:r>
          </a:p>
        </p:txBody>
      </p:sp>
      <p:pic>
        <p:nvPicPr>
          <p:cNvPr id="5" name="Picture 4">
            <a:extLst>
              <a:ext uri="{FF2B5EF4-FFF2-40B4-BE49-F238E27FC236}">
                <a16:creationId xmlns:a16="http://schemas.microsoft.com/office/drawing/2014/main" id="{65BDBE09-6591-46BE-6AC0-33390AE2AD34}"/>
              </a:ext>
            </a:extLst>
          </p:cNvPr>
          <p:cNvPicPr>
            <a:picLocks noChangeAspect="1"/>
          </p:cNvPicPr>
          <p:nvPr/>
        </p:nvPicPr>
        <p:blipFill>
          <a:blip r:embed="rId2"/>
          <a:stretch>
            <a:fillRect/>
          </a:stretch>
        </p:blipFill>
        <p:spPr>
          <a:xfrm>
            <a:off x="1463795" y="1043609"/>
            <a:ext cx="9697301" cy="5357759"/>
          </a:xfrm>
          <a:prstGeom prst="rect">
            <a:avLst/>
          </a:prstGeom>
          <a:noFill/>
        </p:spPr>
      </p:pic>
      <p:sp>
        <p:nvSpPr>
          <p:cNvPr id="6" name="Rectangle 5">
            <a:extLst>
              <a:ext uri="{FF2B5EF4-FFF2-40B4-BE49-F238E27FC236}">
                <a16:creationId xmlns:a16="http://schemas.microsoft.com/office/drawing/2014/main" id="{08FC04B0-6495-6108-3412-2979F177620B}"/>
              </a:ext>
            </a:extLst>
          </p:cNvPr>
          <p:cNvSpPr/>
          <p:nvPr/>
        </p:nvSpPr>
        <p:spPr>
          <a:xfrm rot="1287403">
            <a:off x="5092877" y="3345022"/>
            <a:ext cx="337784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ENDRING</a:t>
            </a:r>
          </a:p>
        </p:txBody>
      </p:sp>
    </p:spTree>
    <p:extLst>
      <p:ext uri="{BB962C8B-B14F-4D97-AF65-F5344CB8AC3E}">
        <p14:creationId xmlns:p14="http://schemas.microsoft.com/office/powerpoint/2010/main" val="311795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CB999D-6FE9-3393-1F2A-618DC2A8FB57}"/>
              </a:ext>
            </a:extLst>
          </p:cNvPr>
          <p:cNvSpPr>
            <a:spLocks noGrp="1"/>
          </p:cNvSpPr>
          <p:nvPr>
            <p:ph type="title"/>
          </p:nvPr>
        </p:nvSpPr>
        <p:spPr>
          <a:xfrm>
            <a:off x="1592837" y="274639"/>
            <a:ext cx="9876539" cy="246221"/>
          </a:xfrm>
        </p:spPr>
        <p:txBody>
          <a:bodyPr/>
          <a:lstStyle/>
          <a:p>
            <a:r>
              <a:rPr lang="en-US" sz="1000" dirty="0"/>
              <a:t>KPMG, Gjøvik, 2025</a:t>
            </a:r>
          </a:p>
        </p:txBody>
      </p:sp>
      <p:pic>
        <p:nvPicPr>
          <p:cNvPr id="5" name="Picture 4">
            <a:extLst>
              <a:ext uri="{FF2B5EF4-FFF2-40B4-BE49-F238E27FC236}">
                <a16:creationId xmlns:a16="http://schemas.microsoft.com/office/drawing/2014/main" id="{815C9DF4-F67D-B0A2-098B-3584721D208F}"/>
              </a:ext>
            </a:extLst>
          </p:cNvPr>
          <p:cNvPicPr>
            <a:picLocks noChangeAspect="1"/>
          </p:cNvPicPr>
          <p:nvPr/>
        </p:nvPicPr>
        <p:blipFill>
          <a:blip r:embed="rId2"/>
          <a:stretch>
            <a:fillRect/>
          </a:stretch>
        </p:blipFill>
        <p:spPr>
          <a:xfrm>
            <a:off x="1789726" y="1063488"/>
            <a:ext cx="9482761" cy="5357759"/>
          </a:xfrm>
          <a:prstGeom prst="rect">
            <a:avLst/>
          </a:prstGeom>
          <a:noFill/>
        </p:spPr>
      </p:pic>
    </p:spTree>
    <p:extLst>
      <p:ext uri="{BB962C8B-B14F-4D97-AF65-F5344CB8AC3E}">
        <p14:creationId xmlns:p14="http://schemas.microsoft.com/office/powerpoint/2010/main" val="238295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217B35-B147-5B9A-724D-4AE590DD2BEB}"/>
              </a:ext>
            </a:extLst>
          </p:cNvPr>
          <p:cNvSpPr>
            <a:spLocks noGrp="1"/>
          </p:cNvSpPr>
          <p:nvPr>
            <p:ph type="title"/>
          </p:nvPr>
        </p:nvSpPr>
        <p:spPr>
          <a:xfrm>
            <a:off x="1592837" y="274639"/>
            <a:ext cx="9876539" cy="230832"/>
          </a:xfrm>
        </p:spPr>
        <p:txBody>
          <a:bodyPr/>
          <a:lstStyle/>
          <a:p>
            <a:r>
              <a:rPr lang="en-US" sz="900" dirty="0"/>
              <a:t>KPMG, Gjøvik, 2025</a:t>
            </a:r>
          </a:p>
        </p:txBody>
      </p:sp>
      <p:pic>
        <p:nvPicPr>
          <p:cNvPr id="5" name="Picture 4">
            <a:extLst>
              <a:ext uri="{FF2B5EF4-FFF2-40B4-BE49-F238E27FC236}">
                <a16:creationId xmlns:a16="http://schemas.microsoft.com/office/drawing/2014/main" id="{F7A56101-97DA-B170-B2F6-17A8E1B4307C}"/>
              </a:ext>
            </a:extLst>
          </p:cNvPr>
          <p:cNvPicPr>
            <a:picLocks noChangeAspect="1"/>
          </p:cNvPicPr>
          <p:nvPr/>
        </p:nvPicPr>
        <p:blipFill>
          <a:blip r:embed="rId2"/>
          <a:stretch>
            <a:fillRect/>
          </a:stretch>
        </p:blipFill>
        <p:spPr>
          <a:xfrm>
            <a:off x="1768654" y="1063488"/>
            <a:ext cx="9524905" cy="5357759"/>
          </a:xfrm>
          <a:prstGeom prst="rect">
            <a:avLst/>
          </a:prstGeom>
          <a:noFill/>
        </p:spPr>
      </p:pic>
    </p:spTree>
    <p:extLst>
      <p:ext uri="{BB962C8B-B14F-4D97-AF65-F5344CB8AC3E}">
        <p14:creationId xmlns:p14="http://schemas.microsoft.com/office/powerpoint/2010/main" val="71894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93E9-25B5-6CE4-BE0A-5FD8CC029DD6}"/>
              </a:ext>
            </a:extLst>
          </p:cNvPr>
          <p:cNvSpPr>
            <a:spLocks noGrp="1"/>
          </p:cNvSpPr>
          <p:nvPr>
            <p:ph type="title"/>
          </p:nvPr>
        </p:nvSpPr>
        <p:spPr/>
        <p:txBody>
          <a:bodyPr/>
          <a:lstStyle/>
          <a:p>
            <a:r>
              <a:rPr lang="nb-NO" dirty="0"/>
              <a:t>Dobbel vesentlighetsanalyse</a:t>
            </a:r>
          </a:p>
        </p:txBody>
      </p:sp>
      <p:sp>
        <p:nvSpPr>
          <p:cNvPr id="3" name="Content Placeholder 2">
            <a:extLst>
              <a:ext uri="{FF2B5EF4-FFF2-40B4-BE49-F238E27FC236}">
                <a16:creationId xmlns:a16="http://schemas.microsoft.com/office/drawing/2014/main" id="{F45C0101-CDBD-DF6A-DE76-3300C0AFE707}"/>
              </a:ext>
            </a:extLst>
          </p:cNvPr>
          <p:cNvSpPr>
            <a:spLocks noGrp="1"/>
          </p:cNvSpPr>
          <p:nvPr>
            <p:ph idx="1"/>
          </p:nvPr>
        </p:nvSpPr>
        <p:spPr/>
        <p:txBody>
          <a:bodyPr/>
          <a:lstStyle/>
          <a:p>
            <a:r>
              <a:rPr lang="nb-NO" dirty="0"/>
              <a:t>Dobbel vesentlighetsanalyse er en metode som brukes i </a:t>
            </a:r>
            <a:r>
              <a:rPr lang="nb-NO" dirty="0" err="1"/>
              <a:t>bærekraftsrapportering</a:t>
            </a:r>
            <a:r>
              <a:rPr lang="nb-NO" dirty="0"/>
              <a:t> for å vurdere både hvordan en virksomhet påvirker omgivelsene (påvirkningsvesentlighet) og hvordan eksterne faktorer påvirker virksomheten (finansiell vesentlighet). </a:t>
            </a:r>
          </a:p>
          <a:p>
            <a:endParaRPr lang="nb-NO" dirty="0"/>
          </a:p>
          <a:p>
            <a:r>
              <a:rPr lang="nb-NO" dirty="0"/>
              <a:t>Dette prinsippet er sentralt i EUs </a:t>
            </a:r>
            <a:r>
              <a:rPr lang="nb-NO" dirty="0" err="1"/>
              <a:t>Corporate</a:t>
            </a:r>
            <a:r>
              <a:rPr lang="nb-NO" dirty="0"/>
              <a:t> </a:t>
            </a:r>
            <a:r>
              <a:rPr lang="nb-NO" dirty="0" err="1"/>
              <a:t>Sustainability</a:t>
            </a:r>
            <a:r>
              <a:rPr lang="nb-NO" dirty="0"/>
              <a:t> Reporting Directive (CSRD).</a:t>
            </a:r>
          </a:p>
        </p:txBody>
      </p:sp>
    </p:spTree>
    <p:extLst>
      <p:ext uri="{BB962C8B-B14F-4D97-AF65-F5344CB8AC3E}">
        <p14:creationId xmlns:p14="http://schemas.microsoft.com/office/powerpoint/2010/main" val="398092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C29E-DCCE-6938-3249-3084126694AF}"/>
              </a:ext>
            </a:extLst>
          </p:cNvPr>
          <p:cNvSpPr>
            <a:spLocks noGrp="1"/>
          </p:cNvSpPr>
          <p:nvPr>
            <p:ph type="title"/>
          </p:nvPr>
        </p:nvSpPr>
        <p:spPr>
          <a:xfrm>
            <a:off x="1592837" y="274639"/>
            <a:ext cx="9876539" cy="1200329"/>
          </a:xfrm>
        </p:spPr>
        <p:txBody>
          <a:bodyPr/>
          <a:lstStyle/>
          <a:p>
            <a:r>
              <a:rPr lang="nb-NO" b="1" dirty="0"/>
              <a:t>Hvordan fungerer dobbel vesentlighet?</a:t>
            </a:r>
            <a:br>
              <a:rPr lang="nb-NO" b="1" dirty="0"/>
            </a:br>
            <a:endParaRPr lang="nb-NO" dirty="0"/>
          </a:p>
        </p:txBody>
      </p:sp>
      <p:sp>
        <p:nvSpPr>
          <p:cNvPr id="3" name="Content Placeholder 2">
            <a:extLst>
              <a:ext uri="{FF2B5EF4-FFF2-40B4-BE49-F238E27FC236}">
                <a16:creationId xmlns:a16="http://schemas.microsoft.com/office/drawing/2014/main" id="{A005F574-6A7C-21AD-F021-6104AB90EA30}"/>
              </a:ext>
            </a:extLst>
          </p:cNvPr>
          <p:cNvSpPr>
            <a:spLocks noGrp="1"/>
          </p:cNvSpPr>
          <p:nvPr>
            <p:ph idx="1"/>
          </p:nvPr>
        </p:nvSpPr>
        <p:spPr/>
        <p:txBody>
          <a:bodyPr>
            <a:normAutofit lnSpcReduction="10000"/>
          </a:bodyPr>
          <a:lstStyle/>
          <a:p>
            <a:pPr marL="0" indent="0">
              <a:buNone/>
            </a:pPr>
            <a:endParaRPr lang="nb-NO" b="1" dirty="0"/>
          </a:p>
          <a:p>
            <a:pPr>
              <a:buFont typeface="+mj-lt"/>
              <a:buAutoNum type="arabicPeriod"/>
            </a:pPr>
            <a:r>
              <a:rPr lang="nb-NO" b="1" dirty="0"/>
              <a:t>Påvirkningsvesentlighet (</a:t>
            </a:r>
            <a:r>
              <a:rPr lang="nb-NO" b="1" dirty="0" err="1"/>
              <a:t>Impact</a:t>
            </a:r>
            <a:r>
              <a:rPr lang="nb-NO" b="1" dirty="0"/>
              <a:t> </a:t>
            </a:r>
            <a:r>
              <a:rPr lang="nb-NO" b="1" dirty="0" err="1"/>
              <a:t>Materiality</a:t>
            </a:r>
            <a:r>
              <a:rPr lang="nb-NO" b="1" dirty="0"/>
              <a:t>):</a:t>
            </a:r>
            <a:endParaRPr lang="nb-NO" dirty="0"/>
          </a:p>
          <a:p>
            <a:pPr marL="457200" lvl="1" indent="0">
              <a:buNone/>
            </a:pPr>
            <a:r>
              <a:rPr lang="nb-NO" dirty="0"/>
              <a:t>Dette handler om hvordan virksomheten påvirker miljøet, samfunnet og interessenter. For eksempel kan en bedrift som slipper ut store mengder CO₂ ha en betydelig negativ påvirkning på klimaet.</a:t>
            </a:r>
          </a:p>
          <a:p>
            <a:pPr>
              <a:buFont typeface="+mj-lt"/>
              <a:buAutoNum type="arabicPeriod"/>
            </a:pPr>
            <a:r>
              <a:rPr lang="nb-NO" b="1" dirty="0"/>
              <a:t>Finansiell vesentlighet (Financial </a:t>
            </a:r>
            <a:r>
              <a:rPr lang="nb-NO" b="1" dirty="0" err="1"/>
              <a:t>Materiality</a:t>
            </a:r>
            <a:r>
              <a:rPr lang="nb-NO" b="1" dirty="0"/>
              <a:t>):</a:t>
            </a:r>
            <a:endParaRPr lang="nb-NO" dirty="0"/>
          </a:p>
          <a:p>
            <a:pPr marL="457200" lvl="1" indent="0">
              <a:buNone/>
            </a:pPr>
            <a:r>
              <a:rPr lang="nb-NO" dirty="0"/>
              <a:t>Dette fokuserer på hvordan eksterne </a:t>
            </a:r>
            <a:r>
              <a:rPr lang="nb-NO" dirty="0" err="1"/>
              <a:t>bærekraftsforhold</a:t>
            </a:r>
            <a:r>
              <a:rPr lang="nb-NO" dirty="0"/>
              <a:t> påvirker virksomhetens økonomiske resultater. For eksempel kan strengere miljøreguleringer føre til økte kostnader for en bedrift.</a:t>
            </a:r>
          </a:p>
          <a:p>
            <a:pPr>
              <a:buFont typeface="+mj-lt"/>
              <a:buAutoNum type="arabicPeriod"/>
            </a:pPr>
            <a:r>
              <a:rPr lang="nb-NO" b="1" dirty="0"/>
              <a:t>Dobbel vurdering:</a:t>
            </a:r>
            <a:endParaRPr lang="nb-NO" dirty="0"/>
          </a:p>
          <a:p>
            <a:pPr marL="457200" lvl="1" indent="0">
              <a:buNone/>
            </a:pPr>
            <a:r>
              <a:rPr lang="nb-NO" dirty="0"/>
              <a:t>Virksomheten må analysere begge perspektivene og inkludere alle temaer som er vesentlige i minst ett av dem.</a:t>
            </a:r>
          </a:p>
          <a:p>
            <a:pPr marL="457200" lvl="1" indent="0">
              <a:buNone/>
            </a:pPr>
            <a:endParaRPr lang="nb-NO" dirty="0"/>
          </a:p>
          <a:p>
            <a:pPr marL="457200" lvl="1" indent="0">
              <a:buNone/>
            </a:pPr>
            <a:r>
              <a:rPr lang="nb-NO" dirty="0">
                <a:highlight>
                  <a:srgbClr val="FFFF00"/>
                </a:highlight>
              </a:rPr>
              <a:t>Dobbel vesentlighetsanalyse gir et helhetlig bilde av virksomhetens </a:t>
            </a:r>
            <a:r>
              <a:rPr lang="nb-NO" dirty="0" err="1">
                <a:highlight>
                  <a:srgbClr val="FFFF00"/>
                </a:highlight>
              </a:rPr>
              <a:t>bærekraftsrisiko</a:t>
            </a:r>
            <a:r>
              <a:rPr lang="nb-NO" dirty="0">
                <a:highlight>
                  <a:srgbClr val="FFFF00"/>
                </a:highlight>
              </a:rPr>
              <a:t> og muligheter, og hjelper med å prioritere tiltak som både gagner samfunnet og virksomheten.</a:t>
            </a:r>
          </a:p>
          <a:p>
            <a:endParaRPr lang="nb-NO" dirty="0"/>
          </a:p>
        </p:txBody>
      </p:sp>
    </p:spTree>
    <p:extLst>
      <p:ext uri="{BB962C8B-B14F-4D97-AF65-F5344CB8AC3E}">
        <p14:creationId xmlns:p14="http://schemas.microsoft.com/office/powerpoint/2010/main" val="372264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F74F-0706-6EA6-0550-43EB3235F8BD}"/>
              </a:ext>
            </a:extLst>
          </p:cNvPr>
          <p:cNvSpPr>
            <a:spLocks noGrp="1"/>
          </p:cNvSpPr>
          <p:nvPr>
            <p:ph type="title"/>
          </p:nvPr>
        </p:nvSpPr>
        <p:spPr>
          <a:xfrm>
            <a:off x="1460735" y="274638"/>
            <a:ext cx="9876539" cy="646331"/>
          </a:xfrm>
        </p:spPr>
        <p:txBody>
          <a:bodyPr anchor="t">
            <a:normAutofit/>
          </a:bodyPr>
          <a:lstStyle/>
          <a:p>
            <a:r>
              <a:rPr lang="nb-NO" dirty="0" err="1"/>
              <a:t>Mentimeter</a:t>
            </a:r>
            <a:endParaRPr lang="nb-NO" dirty="0"/>
          </a:p>
        </p:txBody>
      </p:sp>
      <p:sp>
        <p:nvSpPr>
          <p:cNvPr id="3" name="Content Placeholder 2">
            <a:extLst>
              <a:ext uri="{FF2B5EF4-FFF2-40B4-BE49-F238E27FC236}">
                <a16:creationId xmlns:a16="http://schemas.microsoft.com/office/drawing/2014/main" id="{9195034D-3C10-4E91-DDF2-7602B244B07E}"/>
              </a:ext>
            </a:extLst>
          </p:cNvPr>
          <p:cNvSpPr>
            <a:spLocks noGrp="1"/>
          </p:cNvSpPr>
          <p:nvPr>
            <p:ph sz="half" idx="1"/>
          </p:nvPr>
        </p:nvSpPr>
        <p:spPr>
          <a:xfrm>
            <a:off x="1486282" y="1600201"/>
            <a:ext cx="4890460" cy="4525963"/>
          </a:xfrm>
        </p:spPr>
        <p:txBody>
          <a:bodyPr>
            <a:normAutofit/>
          </a:bodyPr>
          <a:lstStyle/>
          <a:p>
            <a:r>
              <a:rPr lang="nb-NO" dirty="0"/>
              <a:t>Kjenner du til noen rapporter, standarder, miljømerker eller andre sertifiseringsordninger som bekrefter at produkter eller tjenester er bærekraftige, miljøvennlige eller «grønne»?</a:t>
            </a:r>
          </a:p>
          <a:p>
            <a:pPr marL="0" indent="0">
              <a:buNone/>
            </a:pPr>
            <a:endParaRPr lang="nb-NO" dirty="0"/>
          </a:p>
        </p:txBody>
      </p:sp>
      <p:pic>
        <p:nvPicPr>
          <p:cNvPr id="6" name="Picture 5">
            <a:extLst>
              <a:ext uri="{FF2B5EF4-FFF2-40B4-BE49-F238E27FC236}">
                <a16:creationId xmlns:a16="http://schemas.microsoft.com/office/drawing/2014/main" id="{E8F74C9A-111A-A4AD-FF38-526EE3480C44}"/>
              </a:ext>
            </a:extLst>
          </p:cNvPr>
          <p:cNvPicPr>
            <a:picLocks noChangeAspect="1"/>
          </p:cNvPicPr>
          <p:nvPr/>
        </p:nvPicPr>
        <p:blipFill>
          <a:blip r:embed="rId2"/>
          <a:stretch>
            <a:fillRect/>
          </a:stretch>
        </p:blipFill>
        <p:spPr>
          <a:xfrm>
            <a:off x="7166304" y="1600201"/>
            <a:ext cx="4714546" cy="4525963"/>
          </a:xfrm>
          <a:prstGeom prst="rect">
            <a:avLst/>
          </a:prstGeom>
          <a:noFill/>
        </p:spPr>
      </p:pic>
    </p:spTree>
    <p:extLst>
      <p:ext uri="{BB962C8B-B14F-4D97-AF65-F5344CB8AC3E}">
        <p14:creationId xmlns:p14="http://schemas.microsoft.com/office/powerpoint/2010/main" val="225819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CC50DC-0F2A-4C15-2BA5-C49E77563E84}"/>
              </a:ext>
            </a:extLst>
          </p:cNvPr>
          <p:cNvSpPr>
            <a:spLocks noGrp="1"/>
          </p:cNvSpPr>
          <p:nvPr>
            <p:ph type="title"/>
          </p:nvPr>
        </p:nvSpPr>
        <p:spPr>
          <a:xfrm>
            <a:off x="1592837" y="274639"/>
            <a:ext cx="9876539" cy="215444"/>
          </a:xfrm>
        </p:spPr>
        <p:txBody>
          <a:bodyPr/>
          <a:lstStyle/>
          <a:p>
            <a:r>
              <a:rPr lang="en-US" sz="800" dirty="0"/>
              <a:t>Deloitte, Gjøvik, 2025</a:t>
            </a:r>
          </a:p>
        </p:txBody>
      </p:sp>
      <p:pic>
        <p:nvPicPr>
          <p:cNvPr id="5" name="Picture 4">
            <a:extLst>
              <a:ext uri="{FF2B5EF4-FFF2-40B4-BE49-F238E27FC236}">
                <a16:creationId xmlns:a16="http://schemas.microsoft.com/office/drawing/2014/main" id="{E4E9447B-98A8-F596-524B-406741333E44}"/>
              </a:ext>
            </a:extLst>
          </p:cNvPr>
          <p:cNvPicPr>
            <a:picLocks noChangeAspect="1"/>
          </p:cNvPicPr>
          <p:nvPr/>
        </p:nvPicPr>
        <p:blipFill>
          <a:blip r:embed="rId2"/>
          <a:stretch>
            <a:fillRect/>
          </a:stretch>
        </p:blipFill>
        <p:spPr>
          <a:xfrm>
            <a:off x="1660415" y="1063488"/>
            <a:ext cx="9741382" cy="5357759"/>
          </a:xfrm>
          <a:prstGeom prst="rect">
            <a:avLst/>
          </a:prstGeom>
          <a:noFill/>
        </p:spPr>
      </p:pic>
    </p:spTree>
    <p:extLst>
      <p:ext uri="{BB962C8B-B14F-4D97-AF65-F5344CB8AC3E}">
        <p14:creationId xmlns:p14="http://schemas.microsoft.com/office/powerpoint/2010/main" val="2535942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5D119-CBDE-4F1E-92A5-C63AEC69CD65}"/>
              </a:ext>
            </a:extLst>
          </p:cNvPr>
          <p:cNvSpPr>
            <a:spLocks noGrp="1"/>
          </p:cNvSpPr>
          <p:nvPr>
            <p:ph type="title"/>
          </p:nvPr>
        </p:nvSpPr>
        <p:spPr>
          <a:xfrm>
            <a:off x="1592837" y="274639"/>
            <a:ext cx="9876539" cy="584775"/>
          </a:xfrm>
        </p:spPr>
        <p:txBody>
          <a:bodyPr/>
          <a:lstStyle/>
          <a:p>
            <a:r>
              <a:rPr lang="nb-NO" sz="3200" dirty="0"/>
              <a:t>Merkeordninger</a:t>
            </a:r>
          </a:p>
        </p:txBody>
      </p:sp>
      <p:sp>
        <p:nvSpPr>
          <p:cNvPr id="3" name="Plassholder for innhold 2">
            <a:extLst>
              <a:ext uri="{FF2B5EF4-FFF2-40B4-BE49-F238E27FC236}">
                <a16:creationId xmlns:a16="http://schemas.microsoft.com/office/drawing/2014/main" id="{D97DBFD7-718C-45F7-93C8-8ECE2E78DBC0}"/>
              </a:ext>
            </a:extLst>
          </p:cNvPr>
          <p:cNvSpPr>
            <a:spLocks noGrp="1"/>
          </p:cNvSpPr>
          <p:nvPr>
            <p:ph idx="1"/>
          </p:nvPr>
        </p:nvSpPr>
        <p:spPr/>
        <p:txBody>
          <a:bodyPr/>
          <a:lstStyle/>
          <a:p>
            <a:pPr marL="342900" lvl="1" indent="-342900">
              <a:buFont typeface="Arial"/>
              <a:buChar char="•"/>
            </a:pPr>
            <a:r>
              <a:rPr lang="nb-NO" sz="2400" dirty="0"/>
              <a:t>En type uavhengig autorisering og tredjepartsverifikasjon av et produkt</a:t>
            </a:r>
          </a:p>
          <a:p>
            <a:pPr marL="342900" lvl="1" indent="-342900">
              <a:buFont typeface="Arial"/>
              <a:buChar char="•"/>
            </a:pPr>
            <a:endParaRPr lang="nb-NO" sz="2400" dirty="0"/>
          </a:p>
        </p:txBody>
      </p:sp>
      <p:pic>
        <p:nvPicPr>
          <p:cNvPr id="5" name="Bilde 4">
            <a:extLst>
              <a:ext uri="{FF2B5EF4-FFF2-40B4-BE49-F238E27FC236}">
                <a16:creationId xmlns:a16="http://schemas.microsoft.com/office/drawing/2014/main" id="{9E5F3457-A9C7-46D8-916C-3C052DB8B13B}"/>
              </a:ext>
            </a:extLst>
          </p:cNvPr>
          <p:cNvPicPr>
            <a:picLocks noChangeAspect="1"/>
          </p:cNvPicPr>
          <p:nvPr/>
        </p:nvPicPr>
        <p:blipFill>
          <a:blip r:embed="rId2"/>
          <a:stretch>
            <a:fillRect/>
          </a:stretch>
        </p:blipFill>
        <p:spPr>
          <a:xfrm>
            <a:off x="1592837" y="2131397"/>
            <a:ext cx="2781191" cy="1558212"/>
          </a:xfrm>
          <a:prstGeom prst="rect">
            <a:avLst/>
          </a:prstGeom>
        </p:spPr>
      </p:pic>
      <p:pic>
        <p:nvPicPr>
          <p:cNvPr id="6" name="Bilde 5">
            <a:extLst>
              <a:ext uri="{FF2B5EF4-FFF2-40B4-BE49-F238E27FC236}">
                <a16:creationId xmlns:a16="http://schemas.microsoft.com/office/drawing/2014/main" id="{6A153FD5-0FD1-4FC2-B2AE-A91411CB7EA0}"/>
              </a:ext>
            </a:extLst>
          </p:cNvPr>
          <p:cNvPicPr>
            <a:picLocks noChangeAspect="1"/>
          </p:cNvPicPr>
          <p:nvPr/>
        </p:nvPicPr>
        <p:blipFill>
          <a:blip r:embed="rId3"/>
          <a:stretch>
            <a:fillRect/>
          </a:stretch>
        </p:blipFill>
        <p:spPr>
          <a:xfrm>
            <a:off x="5149667" y="2157157"/>
            <a:ext cx="2762878" cy="1558211"/>
          </a:xfrm>
          <a:prstGeom prst="rect">
            <a:avLst/>
          </a:prstGeom>
        </p:spPr>
      </p:pic>
      <p:pic>
        <p:nvPicPr>
          <p:cNvPr id="7" name="Bilde 6">
            <a:extLst>
              <a:ext uri="{FF2B5EF4-FFF2-40B4-BE49-F238E27FC236}">
                <a16:creationId xmlns:a16="http://schemas.microsoft.com/office/drawing/2014/main" id="{0C3BE776-D139-4375-8ECD-3573C3ECD3AA}"/>
              </a:ext>
            </a:extLst>
          </p:cNvPr>
          <p:cNvPicPr>
            <a:picLocks noChangeAspect="1"/>
          </p:cNvPicPr>
          <p:nvPr/>
        </p:nvPicPr>
        <p:blipFill>
          <a:blip r:embed="rId4"/>
          <a:stretch>
            <a:fillRect/>
          </a:stretch>
        </p:blipFill>
        <p:spPr>
          <a:xfrm>
            <a:off x="9603554" y="2131397"/>
            <a:ext cx="1327366" cy="1558212"/>
          </a:xfrm>
          <a:prstGeom prst="rect">
            <a:avLst/>
          </a:prstGeom>
        </p:spPr>
      </p:pic>
      <p:pic>
        <p:nvPicPr>
          <p:cNvPr id="8" name="Bilde 7">
            <a:extLst>
              <a:ext uri="{FF2B5EF4-FFF2-40B4-BE49-F238E27FC236}">
                <a16:creationId xmlns:a16="http://schemas.microsoft.com/office/drawing/2014/main" id="{77E1E832-432E-4499-B5DF-BF0E5F3A0824}"/>
              </a:ext>
            </a:extLst>
          </p:cNvPr>
          <p:cNvPicPr>
            <a:picLocks noChangeAspect="1"/>
          </p:cNvPicPr>
          <p:nvPr/>
        </p:nvPicPr>
        <p:blipFill>
          <a:blip r:embed="rId5"/>
          <a:stretch>
            <a:fillRect/>
          </a:stretch>
        </p:blipFill>
        <p:spPr>
          <a:xfrm>
            <a:off x="3151824" y="4228051"/>
            <a:ext cx="1734484" cy="1844031"/>
          </a:xfrm>
          <a:prstGeom prst="rect">
            <a:avLst/>
          </a:prstGeom>
        </p:spPr>
      </p:pic>
      <p:pic>
        <p:nvPicPr>
          <p:cNvPr id="9" name="Bilde 8">
            <a:extLst>
              <a:ext uri="{FF2B5EF4-FFF2-40B4-BE49-F238E27FC236}">
                <a16:creationId xmlns:a16="http://schemas.microsoft.com/office/drawing/2014/main" id="{BE7DB276-7B14-485E-8EE8-5C09356CFD62}"/>
              </a:ext>
            </a:extLst>
          </p:cNvPr>
          <p:cNvPicPr>
            <a:picLocks noChangeAspect="1"/>
          </p:cNvPicPr>
          <p:nvPr/>
        </p:nvPicPr>
        <p:blipFill>
          <a:blip r:embed="rId6"/>
          <a:stretch>
            <a:fillRect/>
          </a:stretch>
        </p:blipFill>
        <p:spPr>
          <a:xfrm>
            <a:off x="8247527" y="4282823"/>
            <a:ext cx="1734485" cy="1734485"/>
          </a:xfrm>
          <a:prstGeom prst="rect">
            <a:avLst/>
          </a:prstGeom>
        </p:spPr>
      </p:pic>
      <p:pic>
        <p:nvPicPr>
          <p:cNvPr id="10" name="Bilde 9">
            <a:extLst>
              <a:ext uri="{FF2B5EF4-FFF2-40B4-BE49-F238E27FC236}">
                <a16:creationId xmlns:a16="http://schemas.microsoft.com/office/drawing/2014/main" id="{FF6B0BED-48C4-4B93-9409-75355E2EA785}"/>
              </a:ext>
            </a:extLst>
          </p:cNvPr>
          <p:cNvPicPr>
            <a:picLocks noChangeAspect="1"/>
          </p:cNvPicPr>
          <p:nvPr/>
        </p:nvPicPr>
        <p:blipFill>
          <a:blip r:embed="rId7"/>
          <a:stretch>
            <a:fillRect/>
          </a:stretch>
        </p:blipFill>
        <p:spPr>
          <a:xfrm>
            <a:off x="5765510" y="4298929"/>
            <a:ext cx="1531191" cy="1702274"/>
          </a:xfrm>
          <a:prstGeom prst="rect">
            <a:avLst/>
          </a:prstGeom>
        </p:spPr>
      </p:pic>
    </p:spTree>
    <p:extLst>
      <p:ext uri="{BB962C8B-B14F-4D97-AF65-F5344CB8AC3E}">
        <p14:creationId xmlns:p14="http://schemas.microsoft.com/office/powerpoint/2010/main" val="3800325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CAE1-9A3F-5A9C-F657-91BFE3035AF9}"/>
              </a:ext>
            </a:extLst>
          </p:cNvPr>
          <p:cNvSpPr>
            <a:spLocks noGrp="1"/>
          </p:cNvSpPr>
          <p:nvPr>
            <p:ph type="title"/>
          </p:nvPr>
        </p:nvSpPr>
        <p:spPr/>
        <p:txBody>
          <a:bodyPr/>
          <a:lstStyle/>
          <a:p>
            <a:r>
              <a:rPr lang="nb-NO" dirty="0"/>
              <a:t>Etter PÅSKE</a:t>
            </a:r>
          </a:p>
        </p:txBody>
      </p:sp>
      <p:sp>
        <p:nvSpPr>
          <p:cNvPr id="3" name="Content Placeholder 2">
            <a:extLst>
              <a:ext uri="{FF2B5EF4-FFF2-40B4-BE49-F238E27FC236}">
                <a16:creationId xmlns:a16="http://schemas.microsoft.com/office/drawing/2014/main" id="{D213CB02-96E6-AED5-FD34-5BB018605586}"/>
              </a:ext>
            </a:extLst>
          </p:cNvPr>
          <p:cNvSpPr>
            <a:spLocks noGrp="1"/>
          </p:cNvSpPr>
          <p:nvPr>
            <p:ph idx="1"/>
          </p:nvPr>
        </p:nvSpPr>
        <p:spPr/>
        <p:txBody>
          <a:bodyPr/>
          <a:lstStyle/>
          <a:p>
            <a:r>
              <a:rPr lang="nb-NO" b="1" dirty="0"/>
              <a:t>7.4 – Gjesteforelesning om Miljømerking.</a:t>
            </a:r>
            <a:br>
              <a:rPr lang="nb-NO" dirty="0"/>
            </a:br>
            <a:r>
              <a:rPr lang="nb-NO" dirty="0"/>
              <a:t>Karoline kommer som gjesteforeleser. Hun har praktisk erfaring og vil dele sine erfaringer med implementering av miljømerking i bedrifter.</a:t>
            </a:r>
          </a:p>
          <a:p>
            <a:pPr marL="0" indent="0">
              <a:buNone/>
            </a:pPr>
            <a:endParaRPr lang="nb-NO" dirty="0"/>
          </a:p>
        </p:txBody>
      </p:sp>
      <p:pic>
        <p:nvPicPr>
          <p:cNvPr id="4" name="Picture 3">
            <a:extLst>
              <a:ext uri="{FF2B5EF4-FFF2-40B4-BE49-F238E27FC236}">
                <a16:creationId xmlns:a16="http://schemas.microsoft.com/office/drawing/2014/main" id="{B6C9721E-4823-6DB9-1AA9-FC9A98E8C592}"/>
              </a:ext>
            </a:extLst>
          </p:cNvPr>
          <p:cNvPicPr>
            <a:picLocks noChangeAspect="1"/>
          </p:cNvPicPr>
          <p:nvPr/>
        </p:nvPicPr>
        <p:blipFill>
          <a:blip r:embed="rId2"/>
          <a:stretch>
            <a:fillRect/>
          </a:stretch>
        </p:blipFill>
        <p:spPr>
          <a:xfrm>
            <a:off x="9214017" y="2325548"/>
            <a:ext cx="1993565" cy="1749704"/>
          </a:xfrm>
          <a:prstGeom prst="rect">
            <a:avLst/>
          </a:prstGeom>
        </p:spPr>
      </p:pic>
    </p:spTree>
    <p:extLst>
      <p:ext uri="{BB962C8B-B14F-4D97-AF65-F5344CB8AC3E}">
        <p14:creationId xmlns:p14="http://schemas.microsoft.com/office/powerpoint/2010/main" val="52891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C4F00-496F-F84A-D191-7E336EBC50AE}"/>
              </a:ext>
            </a:extLst>
          </p:cNvPr>
          <p:cNvSpPr>
            <a:spLocks noGrp="1"/>
          </p:cNvSpPr>
          <p:nvPr>
            <p:ph idx="1"/>
          </p:nvPr>
        </p:nvSpPr>
        <p:spPr/>
        <p:txBody>
          <a:bodyPr/>
          <a:lstStyle/>
          <a:p>
            <a:pPr marL="0" indent="0">
              <a:buNone/>
            </a:pPr>
            <a:endParaRPr lang="nb-NO" dirty="0"/>
          </a:p>
          <a:p>
            <a:pPr marL="0" indent="0">
              <a:buNone/>
            </a:pPr>
            <a:endParaRPr lang="nb-NO" dirty="0"/>
          </a:p>
          <a:p>
            <a:pPr marL="0" indent="0">
              <a:buNone/>
            </a:pPr>
            <a:endParaRPr lang="nb-NO" dirty="0"/>
          </a:p>
          <a:p>
            <a:pPr marL="0" indent="0">
              <a:buNone/>
            </a:pPr>
            <a:r>
              <a:rPr lang="nb-NO" b="1" dirty="0"/>
              <a:t>Obligatorisk:</a:t>
            </a:r>
            <a:r>
              <a:rPr lang="nb-NO" dirty="0"/>
              <a:t> lover, forskrifter, reguleringer, rapporteringskrav</a:t>
            </a:r>
            <a:br>
              <a:rPr lang="nb-NO" dirty="0"/>
            </a:br>
            <a:endParaRPr lang="nb-NO" dirty="0"/>
          </a:p>
          <a:p>
            <a:pPr marL="0" indent="0">
              <a:buNone/>
            </a:pPr>
            <a:r>
              <a:rPr lang="nb-NO" b="1" dirty="0"/>
              <a:t>Frivillig:</a:t>
            </a:r>
            <a:r>
              <a:rPr lang="nb-NO" dirty="0"/>
              <a:t> ISO‑standarder, GRI‑rammeverk, miljøsertifiseringer/miljømerker</a:t>
            </a:r>
          </a:p>
          <a:p>
            <a:pPr marL="0" indent="0">
              <a:buNone/>
            </a:pPr>
            <a:endParaRPr lang="nb-NO" dirty="0"/>
          </a:p>
        </p:txBody>
      </p:sp>
    </p:spTree>
    <p:extLst>
      <p:ext uri="{BB962C8B-B14F-4D97-AF65-F5344CB8AC3E}">
        <p14:creationId xmlns:p14="http://schemas.microsoft.com/office/powerpoint/2010/main" val="282293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E117900-9E79-CFB0-E889-B07D58DB790C}"/>
              </a:ext>
            </a:extLst>
          </p:cNvPr>
          <p:cNvSpPr>
            <a:spLocks noGrp="1"/>
          </p:cNvSpPr>
          <p:nvPr>
            <p:ph idx="1"/>
          </p:nvPr>
        </p:nvSpPr>
        <p:spPr/>
        <p:txBody>
          <a:bodyPr/>
          <a:lstStyle/>
          <a:p>
            <a:r>
              <a:rPr lang="nb-NO" dirty="0"/>
              <a:t>Def finnes ikke ETT global juridisk rammeverk om «bærekraft»</a:t>
            </a:r>
          </a:p>
          <a:p>
            <a:endParaRPr lang="nb-NO" dirty="0"/>
          </a:p>
          <a:p>
            <a:r>
              <a:rPr lang="nb-NO" dirty="0"/>
              <a:t>Bærekraftig utvikling i juridisk forstand er med ander ord knyttet til en rekke andre juridiske prinsipper som har selvstendig juridisk status og som til sammen gir et konkret innhold i internasjonal lovgiving av «bærekraftig utvikling»</a:t>
            </a:r>
          </a:p>
        </p:txBody>
      </p:sp>
    </p:spTree>
    <p:extLst>
      <p:ext uri="{BB962C8B-B14F-4D97-AF65-F5344CB8AC3E}">
        <p14:creationId xmlns:p14="http://schemas.microsoft.com/office/powerpoint/2010/main" val="16729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88C9-8932-3A90-D408-00C641A413FA}"/>
              </a:ext>
            </a:extLst>
          </p:cNvPr>
          <p:cNvSpPr>
            <a:spLocks noGrp="1"/>
          </p:cNvSpPr>
          <p:nvPr>
            <p:ph type="title"/>
          </p:nvPr>
        </p:nvSpPr>
        <p:spPr>
          <a:xfrm>
            <a:off x="1592837" y="274639"/>
            <a:ext cx="9876539" cy="1384995"/>
          </a:xfrm>
        </p:spPr>
        <p:txBody>
          <a:bodyPr/>
          <a:lstStyle/>
          <a:p>
            <a:r>
              <a:rPr lang="nb-NO" sz="2800" dirty="0"/>
              <a:t>Politikkområder som reguleres</a:t>
            </a:r>
            <a:br>
              <a:rPr lang="nb-NO" sz="2800" dirty="0"/>
            </a:br>
            <a:r>
              <a:rPr lang="nb-NO" sz="2800" dirty="0"/>
              <a:t>av internasjonale avtaler og</a:t>
            </a:r>
            <a:br>
              <a:rPr lang="nb-NO" sz="2800" dirty="0"/>
            </a:br>
            <a:r>
              <a:rPr lang="nb-NO" sz="2800" dirty="0"/>
              <a:t>juridisk rammeverk</a:t>
            </a:r>
          </a:p>
        </p:txBody>
      </p:sp>
      <p:pic>
        <p:nvPicPr>
          <p:cNvPr id="5" name="Content Placeholder 4">
            <a:extLst>
              <a:ext uri="{FF2B5EF4-FFF2-40B4-BE49-F238E27FC236}">
                <a16:creationId xmlns:a16="http://schemas.microsoft.com/office/drawing/2014/main" id="{48878190-7752-129A-BE7E-FD1CBC8E5F98}"/>
              </a:ext>
            </a:extLst>
          </p:cNvPr>
          <p:cNvPicPr>
            <a:picLocks noGrp="1" noChangeAspect="1"/>
          </p:cNvPicPr>
          <p:nvPr>
            <p:ph idx="1"/>
          </p:nvPr>
        </p:nvPicPr>
        <p:blipFill>
          <a:blip r:embed="rId2"/>
          <a:stretch>
            <a:fillRect/>
          </a:stretch>
        </p:blipFill>
        <p:spPr>
          <a:xfrm>
            <a:off x="2816356" y="1940002"/>
            <a:ext cx="7429500" cy="4371975"/>
          </a:xfrm>
        </p:spPr>
      </p:pic>
    </p:spTree>
    <p:extLst>
      <p:ext uri="{BB962C8B-B14F-4D97-AF65-F5344CB8AC3E}">
        <p14:creationId xmlns:p14="http://schemas.microsoft.com/office/powerpoint/2010/main" val="207627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D3F4-B08B-51E0-D7C3-35568D634411}"/>
              </a:ext>
            </a:extLst>
          </p:cNvPr>
          <p:cNvSpPr>
            <a:spLocks noGrp="1"/>
          </p:cNvSpPr>
          <p:nvPr>
            <p:ph type="title"/>
          </p:nvPr>
        </p:nvSpPr>
        <p:spPr/>
        <p:txBody>
          <a:bodyPr/>
          <a:lstStyle/>
          <a:p>
            <a:r>
              <a:rPr lang="nb-NO" dirty="0"/>
              <a:t>Sentrale organisasjoner</a:t>
            </a:r>
          </a:p>
        </p:txBody>
      </p:sp>
      <p:pic>
        <p:nvPicPr>
          <p:cNvPr id="5" name="Content Placeholder 4">
            <a:extLst>
              <a:ext uri="{FF2B5EF4-FFF2-40B4-BE49-F238E27FC236}">
                <a16:creationId xmlns:a16="http://schemas.microsoft.com/office/drawing/2014/main" id="{7A4E7143-541A-3171-B746-1212FA1ABE1F}"/>
              </a:ext>
            </a:extLst>
          </p:cNvPr>
          <p:cNvPicPr>
            <a:picLocks noGrp="1" noChangeAspect="1"/>
          </p:cNvPicPr>
          <p:nvPr>
            <p:ph idx="1"/>
          </p:nvPr>
        </p:nvPicPr>
        <p:blipFill>
          <a:blip r:embed="rId2"/>
          <a:stretch>
            <a:fillRect/>
          </a:stretch>
        </p:blipFill>
        <p:spPr>
          <a:xfrm>
            <a:off x="1465396" y="1378088"/>
            <a:ext cx="7924800" cy="3914775"/>
          </a:xfrm>
        </p:spPr>
      </p:pic>
    </p:spTree>
    <p:extLst>
      <p:ext uri="{BB962C8B-B14F-4D97-AF65-F5344CB8AC3E}">
        <p14:creationId xmlns:p14="http://schemas.microsoft.com/office/powerpoint/2010/main" val="241099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01A9-5D89-C4BC-61B0-08299899BBEC}"/>
              </a:ext>
            </a:extLst>
          </p:cNvPr>
          <p:cNvSpPr>
            <a:spLocks noGrp="1"/>
          </p:cNvSpPr>
          <p:nvPr>
            <p:ph type="title"/>
          </p:nvPr>
        </p:nvSpPr>
        <p:spPr/>
        <p:txBody>
          <a:bodyPr/>
          <a:lstStyle/>
          <a:p>
            <a:r>
              <a:rPr lang="nb-NO" dirty="0"/>
              <a:t>Norge</a:t>
            </a:r>
          </a:p>
        </p:txBody>
      </p:sp>
      <p:sp>
        <p:nvSpPr>
          <p:cNvPr id="3" name="Content Placeholder 2">
            <a:extLst>
              <a:ext uri="{FF2B5EF4-FFF2-40B4-BE49-F238E27FC236}">
                <a16:creationId xmlns:a16="http://schemas.microsoft.com/office/drawing/2014/main" id="{5F360EAC-0953-34CE-D37D-1F64C07C8169}"/>
              </a:ext>
            </a:extLst>
          </p:cNvPr>
          <p:cNvSpPr>
            <a:spLocks noGrp="1"/>
          </p:cNvSpPr>
          <p:nvPr>
            <p:ph idx="1"/>
          </p:nvPr>
        </p:nvSpPr>
        <p:spPr/>
        <p:txBody>
          <a:bodyPr/>
          <a:lstStyle/>
          <a:p>
            <a:r>
              <a:rPr lang="nb-NO" dirty="0"/>
              <a:t>Norsk lov følger internasjonal lov og ikke minst mange av EUs regelverk </a:t>
            </a:r>
          </a:p>
          <a:p>
            <a:pPr marL="0" indent="0">
              <a:buNone/>
            </a:pPr>
            <a:endParaRPr lang="nb-NO" dirty="0"/>
          </a:p>
          <a:p>
            <a:r>
              <a:rPr lang="nb-NO" dirty="0"/>
              <a:t>EU-retten styres av verdier som miljøbeskyttelse, bærekraftigutvikling og menneskerettigheter. </a:t>
            </a:r>
          </a:p>
          <a:p>
            <a:pPr marL="0" indent="0">
              <a:buNone/>
            </a:pPr>
            <a:endParaRPr lang="nb-NO" dirty="0"/>
          </a:p>
          <a:p>
            <a:r>
              <a:rPr lang="nb-NO" dirty="0"/>
              <a:t>En rekke lover og forskrifter som kan knyttes til begrepet «bærekraftig utvikling» men ikke bare en som dekker «bærekraft». </a:t>
            </a:r>
          </a:p>
          <a:p>
            <a:endParaRPr lang="nb-NO" dirty="0"/>
          </a:p>
          <a:p>
            <a:r>
              <a:rPr lang="nb-NO" dirty="0"/>
              <a:t>For eksempel er </a:t>
            </a:r>
            <a:r>
              <a:rPr lang="nb-NO" dirty="0">
                <a:highlight>
                  <a:srgbClr val="FFFF00"/>
                </a:highlight>
              </a:rPr>
              <a:t>arbeidsmiljøloven</a:t>
            </a:r>
            <a:r>
              <a:rPr lang="nb-NO" dirty="0"/>
              <a:t> samt alle forskrifter for sikkerhet i arbeid, beskyttelse av forbrukerne osv. viktige elementer i det juridiske rammeverket som regulerer den </a:t>
            </a:r>
            <a:r>
              <a:rPr lang="nb-NO" dirty="0">
                <a:highlight>
                  <a:srgbClr val="FFFF00"/>
                </a:highlight>
              </a:rPr>
              <a:t>«sosiale» pilaren</a:t>
            </a:r>
            <a:r>
              <a:rPr lang="nb-NO" dirty="0"/>
              <a:t>. </a:t>
            </a:r>
          </a:p>
        </p:txBody>
      </p:sp>
    </p:spTree>
    <p:extLst>
      <p:ext uri="{BB962C8B-B14F-4D97-AF65-F5344CB8AC3E}">
        <p14:creationId xmlns:p14="http://schemas.microsoft.com/office/powerpoint/2010/main" val="67548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9913-8AA1-F9E8-88C9-ECA83D3FC1C1}"/>
              </a:ext>
            </a:extLst>
          </p:cNvPr>
          <p:cNvSpPr>
            <a:spLocks noGrp="1"/>
          </p:cNvSpPr>
          <p:nvPr>
            <p:ph type="title"/>
          </p:nvPr>
        </p:nvSpPr>
        <p:spPr/>
        <p:txBody>
          <a:bodyPr/>
          <a:lstStyle/>
          <a:p>
            <a:r>
              <a:rPr lang="nb-NO" dirty="0"/>
              <a:t>Norge – noen eksempler</a:t>
            </a:r>
          </a:p>
        </p:txBody>
      </p:sp>
      <p:sp>
        <p:nvSpPr>
          <p:cNvPr id="3" name="Content Placeholder 2">
            <a:extLst>
              <a:ext uri="{FF2B5EF4-FFF2-40B4-BE49-F238E27FC236}">
                <a16:creationId xmlns:a16="http://schemas.microsoft.com/office/drawing/2014/main" id="{BD6934C9-56EB-59DD-7357-B1E2FC126488}"/>
              </a:ext>
            </a:extLst>
          </p:cNvPr>
          <p:cNvSpPr>
            <a:spLocks noGrp="1"/>
          </p:cNvSpPr>
          <p:nvPr>
            <p:ph idx="1"/>
          </p:nvPr>
        </p:nvSpPr>
        <p:spPr/>
        <p:txBody>
          <a:bodyPr/>
          <a:lstStyle/>
          <a:p>
            <a:r>
              <a:rPr lang="nb-NO" dirty="0">
                <a:highlight>
                  <a:srgbClr val="FFFF00"/>
                </a:highlight>
              </a:rPr>
              <a:t>Grunnloven §112: – </a:t>
            </a:r>
          </a:p>
          <a:p>
            <a:r>
              <a:rPr lang="nb-NO" dirty="0"/>
              <a:t>«Enhver har rett til et miljø som sikrer helsen, og til en natur der produksjonsevne og mangfold bevares. Naturens ressurser skal disponeres ut fra en langsiktig og allsidig betraktning som ivaretar denne rett også for etterslekten. </a:t>
            </a:r>
          </a:p>
          <a:p>
            <a:r>
              <a:rPr lang="nb-NO" dirty="0"/>
              <a:t>Borgerne har rett til kunnskap om naturmiljøets tilstand og om virkningene av planlagte og iverksatte inngrep i naturen, slik at de kan ivareta den rett de har etter foregående ledd. – Statens myndigheter skal iverksette tiltak som gjennomfører disse grunnsetninger.»</a:t>
            </a:r>
          </a:p>
        </p:txBody>
      </p:sp>
    </p:spTree>
    <p:extLst>
      <p:ext uri="{BB962C8B-B14F-4D97-AF65-F5344CB8AC3E}">
        <p14:creationId xmlns:p14="http://schemas.microsoft.com/office/powerpoint/2010/main" val="3509849345"/>
      </p:ext>
    </p:extLst>
  </p:cSld>
  <p:clrMapOvr>
    <a:masterClrMapping/>
  </p:clrMapOvr>
</p:sld>
</file>

<file path=ppt/theme/theme1.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 id="{291AEDDE-44B1-3444-847C-C6962C4834E9}" vid="{4C8C7E22-3078-2F45-9EA6-474534AEDC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27194AF0FDC46BE2A52D87BD32D65" ma:contentTypeVersion="0" ma:contentTypeDescription="Create a new document." ma:contentTypeScope="" ma:versionID="7ad2cf1709c9e11ffd8a1f452988975d">
  <xsd:schema xmlns:xsd="http://www.w3.org/2001/XMLSchema" xmlns:xs="http://www.w3.org/2001/XMLSchema" xmlns:p="http://schemas.microsoft.com/office/2006/metadata/properties" targetNamespace="http://schemas.microsoft.com/office/2006/metadata/properties" ma:root="true" ma:fieldsID="ec9ad13cf53159bc2526c63a52eb45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538A6-FDD4-4E09-89B2-A2F80FF2AD27}">
  <ds:schemaRefs>
    <ds:schemaRef ds:uri="http://schemas.microsoft.com/sharepoint/v3/contenttype/forms"/>
  </ds:schemaRefs>
</ds:datastoreItem>
</file>

<file path=customXml/itemProps2.xml><?xml version="1.0" encoding="utf-8"?>
<ds:datastoreItem xmlns:ds="http://schemas.openxmlformats.org/officeDocument/2006/customXml" ds:itemID="{39FD33CC-0C12-42C2-BF67-E07A65C2DF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2E82B8B-6366-40C6-A955-7F84C4003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Widescreen</PresentationFormat>
  <Paragraphs>136</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PwC Helvetica Neue</vt:lpstr>
      <vt:lpstr>1_Office-tema</vt:lpstr>
      <vt:lpstr>Verktøykasse for etikk, samfunnsansvar og bærekraft Kap. 10</vt:lpstr>
      <vt:lpstr>Plan</vt:lpstr>
      <vt:lpstr>Mentimeter</vt:lpstr>
      <vt:lpstr>PowerPoint Presentation</vt:lpstr>
      <vt:lpstr>PowerPoint Presentation</vt:lpstr>
      <vt:lpstr>Politikkområder som reguleres av internasjonale avtaler og juridisk rammeverk</vt:lpstr>
      <vt:lpstr>Sentrale organisasjoner</vt:lpstr>
      <vt:lpstr>Norge</vt:lpstr>
      <vt:lpstr>Norge – noen eksempler</vt:lpstr>
      <vt:lpstr>Noen eksempler</vt:lpstr>
      <vt:lpstr>PowerPoint Presentation</vt:lpstr>
      <vt:lpstr>Mentimeter</vt:lpstr>
      <vt:lpstr>Frivillige tiltak</vt:lpstr>
      <vt:lpstr>PowerPoint Presentation</vt:lpstr>
      <vt:lpstr>Etiske retningslinjer</vt:lpstr>
      <vt:lpstr>Standarder</vt:lpstr>
      <vt:lpstr>PowerPoint Presentation</vt:lpstr>
      <vt:lpstr>Tredjepartsverifikasjon</vt:lpstr>
      <vt:lpstr>GRI</vt:lpstr>
      <vt:lpstr>Rapportering  </vt:lpstr>
      <vt:lpstr>PowerPoint Presentation</vt:lpstr>
      <vt:lpstr>CSRD</vt:lpstr>
      <vt:lpstr>KPMG, Gjøvik, 2025</vt:lpstr>
      <vt:lpstr>PowerPoint Presentation</vt:lpstr>
      <vt:lpstr>KPMG, Gjøvik, 2025</vt:lpstr>
      <vt:lpstr>KPMG, Gjøvik, 2025</vt:lpstr>
      <vt:lpstr>KPMG, Gjøvik, 2025</vt:lpstr>
      <vt:lpstr>Dobbel vesentlighetsanalyse</vt:lpstr>
      <vt:lpstr>Hvordan fungerer dobbel vesentlighet? </vt:lpstr>
      <vt:lpstr>Deloitte, Gjøvik, 2025</vt:lpstr>
      <vt:lpstr>Merkeordninger</vt:lpstr>
      <vt:lpstr>Etter PÅSKE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Etikk for beslutningstakere  Kap. 3 og 4</dc:title>
  <dc:creator>Margrethe Harestad Bakke</dc:creator>
  <cp:lastModifiedBy>Martina Ortova</cp:lastModifiedBy>
  <cp:revision>34</cp:revision>
  <dcterms:created xsi:type="dcterms:W3CDTF">2021-01-29T12:19:57Z</dcterms:created>
  <dcterms:modified xsi:type="dcterms:W3CDTF">2026-03-17T09:19:48Z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0x01010026D27194AF0FDC46BE2A52D87BD32D65</vt:lpwstr>
  </property>
</Properties>
</file>