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6" r:id="rId3"/>
    <p:sldId id="442" r:id="rId4"/>
    <p:sldId id="443" r:id="rId5"/>
    <p:sldId id="357" r:id="rId6"/>
    <p:sldId id="360" r:id="rId7"/>
    <p:sldId id="428" r:id="rId8"/>
    <p:sldId id="433" r:id="rId9"/>
    <p:sldId id="361" r:id="rId10"/>
    <p:sldId id="364" r:id="rId11"/>
    <p:sldId id="367" r:id="rId12"/>
    <p:sldId id="429" r:id="rId13"/>
    <p:sldId id="434" r:id="rId14"/>
    <p:sldId id="431" r:id="rId15"/>
    <p:sldId id="432" r:id="rId16"/>
    <p:sldId id="358" r:id="rId17"/>
    <p:sldId id="366" r:id="rId18"/>
    <p:sldId id="272" r:id="rId19"/>
    <p:sldId id="269" r:id="rId20"/>
    <p:sldId id="365" r:id="rId21"/>
    <p:sldId id="430" r:id="rId22"/>
    <p:sldId id="441" r:id="rId23"/>
    <p:sldId id="439" r:id="rId24"/>
    <p:sldId id="440" r:id="rId25"/>
    <p:sldId id="438" r:id="rId26"/>
    <p:sldId id="307" r:id="rId27"/>
    <p:sldId id="336" r:id="rId28"/>
    <p:sldId id="337" r:id="rId29"/>
    <p:sldId id="338" r:id="rId30"/>
    <p:sldId id="331" r:id="rId31"/>
    <p:sldId id="339" r:id="rId32"/>
    <p:sldId id="332" r:id="rId33"/>
    <p:sldId id="335" r:id="rId34"/>
    <p:sldId id="435" r:id="rId35"/>
    <p:sldId id="334" r:id="rId36"/>
    <p:sldId id="333" r:id="rId37"/>
    <p:sldId id="340" r:id="rId38"/>
    <p:sldId id="436" r:id="rId39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88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5" autoAdjust="0"/>
    <p:restoredTop sz="94694"/>
  </p:normalViewPr>
  <p:slideViewPr>
    <p:cSldViewPr snapToGrid="0" snapToObjects="1">
      <p:cViewPr varScale="1">
        <p:scale>
          <a:sx n="186" d="100"/>
          <a:sy n="186" d="100"/>
        </p:scale>
        <p:origin x="174" y="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DDF0375-0873-B843-9EC0-A06479A8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E8648CE-2671-CD47-B4B1-0ED8BB68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0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5AB0DDD-5101-CF40-8356-9C539FE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34AFF7B-7C34-7B47-812A-63DDBA93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7B44B46-B0BE-A64D-8CD4-1109D4692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C4D38D1-6ECD-794C-8B46-83AEE2679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D8E673F-9EC8-124B-9ACB-8BF4AAF39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49043" y="952901"/>
            <a:ext cx="8552985" cy="364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Sl28fkroz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d.com/view/Entry/108616#eid13385944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ks.no/nyhetsarkiv/hverdagsmarkedet-apner-pa-gjovi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Ov3Z2Z7FI" TargetMode="External"/><Relationship Id="rId2" Type="http://schemas.openxmlformats.org/officeDocument/2006/relationships/hyperlink" Target="https://www.youtube.com/watch?v=81vXRJaDBZ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b.no/dnbnyheter/no/samfunn/oljefondet-ikke-helt-friskmeldt-etter-koronasmell" TargetMode="External"/><Relationship Id="rId2" Type="http://schemas.openxmlformats.org/officeDocument/2006/relationships/hyperlink" Target="https://www.dn.no/marked/oljefondet/statens-pensjonsfond-utland/jan-erik-bresil/sterk-kritikk-av-oljefondets-cannabisinvesteringer/2-1-56171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3yUfZ2wTA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Q1cliM0b0Q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Jorden" TargetMode="External"/><Relationship Id="rId2" Type="http://schemas.openxmlformats.org/officeDocument/2006/relationships/hyperlink" Target="https://snl.no/natu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nl.no/planetens_t%C3%A5legrens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holmresilience.org/research/planetary-boundari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2308324"/>
          </a:xfrm>
        </p:spPr>
        <p:txBody>
          <a:bodyPr/>
          <a:lstStyle/>
          <a:p>
            <a:r>
              <a:rPr lang="nb-NO" dirty="0"/>
              <a:t>Planetens tålegrenser, </a:t>
            </a:r>
            <a:r>
              <a:rPr lang="nb-NO"/>
              <a:t>Sirkulær økonomi, </a:t>
            </a:r>
            <a:r>
              <a:rPr lang="nb-NO" dirty="0"/>
              <a:t>Samfunnsansvarlige investeringer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1401" y="2825996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/>
              <a:t>Martina Ortova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E93105-4AEF-5144-BDE5-9DB9B1670EF5}"/>
              </a:ext>
            </a:extLst>
          </p:cNvPr>
          <p:cNvSpPr txBox="1"/>
          <p:nvPr/>
        </p:nvSpPr>
        <p:spPr>
          <a:xfrm rot="16200000">
            <a:off x="7128750" y="1687862"/>
            <a:ext cx="32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4553-1B62-42AA-ED3E-E556F207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5D82-9E1D-8AEE-EB7F-09C7DDA44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https://www.youtube.com/watch?v=8Sl28fkrozE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785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FCCD-A352-6899-EFD5-6933A0CA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1A08-B130-B15B-F033-B89AC5BB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/>
              <a:t>Hva forventer vi i framtiden? </a:t>
            </a:r>
          </a:p>
          <a:p>
            <a:r>
              <a:rPr lang="nb-NO" sz="1600" dirty="0"/>
              <a:t>Gjennomsnittstemperaturen på fastlandet i Norge forventes å øke med omkring </a:t>
            </a:r>
            <a:r>
              <a:rPr lang="nb-NO" sz="1600" dirty="0">
                <a:highlight>
                  <a:srgbClr val="FFFF00"/>
                </a:highlight>
              </a:rPr>
              <a:t>4,5 grader innen 2100 </a:t>
            </a:r>
            <a:r>
              <a:rPr lang="nb-NO" sz="1600" dirty="0"/>
              <a:t>– i et scenario med høye klimagassutslipp. Størst temperaturøkning forventes i vinterhalvåret, og i Nord-Norge. </a:t>
            </a:r>
          </a:p>
          <a:p>
            <a:r>
              <a:rPr lang="nb-NO" sz="1600" dirty="0"/>
              <a:t>I et scenario med middels høye utslipp er temperaturøkningen omkring 2,7 grader. </a:t>
            </a:r>
          </a:p>
          <a:p>
            <a:endParaRPr lang="nb-NO" sz="1600" dirty="0"/>
          </a:p>
          <a:p>
            <a:r>
              <a:rPr lang="nb-NO" sz="1600" dirty="0"/>
              <a:t>Framtidens klima er </a:t>
            </a:r>
            <a:r>
              <a:rPr lang="nb-NO" sz="1600" dirty="0">
                <a:highlight>
                  <a:srgbClr val="FFFF00"/>
                </a:highlight>
              </a:rPr>
              <a:t>mer nedbør, flere regnflommer og mer skred </a:t>
            </a:r>
            <a:r>
              <a:rPr lang="nb-NO" sz="1600" dirty="0"/>
              <a:t>– både jordskred og snøskred.</a:t>
            </a:r>
          </a:p>
          <a:p>
            <a:r>
              <a:rPr lang="nb-NO" sz="1600" dirty="0"/>
              <a:t>Havnivået forventes å stige, men landheving gjør at den forventede havstigningen blir mindre i Norge enn i andre deler av verden. Norske havområder ventes også å bli varmere, og surere.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 https://miljostatus.miljodirektoratet.no/tema/klima/klimaendringer-i-norge/</a:t>
            </a:r>
          </a:p>
        </p:txBody>
      </p:sp>
    </p:spTree>
    <p:extLst>
      <p:ext uri="{BB962C8B-B14F-4D97-AF65-F5344CB8AC3E}">
        <p14:creationId xmlns:p14="http://schemas.microsoft.com/office/powerpoint/2010/main" val="4167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87AD-737A-DDE7-44DD-9DA8EE2C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30D1-F06E-3A83-5F00-3C092BDB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Endringer i alle hoved-økosystemene – det vil si hav og kyst, ferskvann, våtmarker, åpent lavland, skog og fjell – ventes framover. </a:t>
            </a:r>
          </a:p>
          <a:p>
            <a:r>
              <a:rPr lang="nb-NO" sz="2000" dirty="0">
                <a:highlight>
                  <a:srgbClr val="FFFF00"/>
                </a:highlight>
              </a:rPr>
              <a:t>Arter forflytter seg og trekkfuglene kommer ofte tidligere tilbake om våren. </a:t>
            </a:r>
          </a:p>
          <a:p>
            <a:r>
              <a:rPr lang="nb-NO" sz="2000" dirty="0"/>
              <a:t>Landbruket vil få økende </a:t>
            </a:r>
            <a:r>
              <a:rPr lang="nb-NO" sz="2000" dirty="0">
                <a:highlight>
                  <a:srgbClr val="FFFF00"/>
                </a:highlight>
              </a:rPr>
              <a:t>utfordringer knyttet til ekstremvær</a:t>
            </a:r>
            <a:r>
              <a:rPr lang="nb-NO" sz="2000" dirty="0"/>
              <a:t>, tørke og økt forekomst av plante- og dyresykdommer som kan redusere produktiviteten.</a:t>
            </a:r>
          </a:p>
          <a:p>
            <a:r>
              <a:rPr lang="nb-NO" sz="2000" dirty="0"/>
              <a:t>Generelt forventes også </a:t>
            </a:r>
            <a:r>
              <a:rPr lang="nb-NO" sz="2000" dirty="0">
                <a:highlight>
                  <a:srgbClr val="FFFF00"/>
                </a:highlight>
              </a:rPr>
              <a:t>økt nedbør å vanskeliggjøre dyrkings- og innhøstingsforhold. </a:t>
            </a:r>
          </a:p>
          <a:p>
            <a:r>
              <a:rPr lang="nb-NO" sz="2000" dirty="0"/>
              <a:t>Kilder: Miljødirektoratet.</a:t>
            </a:r>
          </a:p>
        </p:txBody>
      </p:sp>
    </p:spTree>
    <p:extLst>
      <p:ext uri="{BB962C8B-B14F-4D97-AF65-F5344CB8AC3E}">
        <p14:creationId xmlns:p14="http://schemas.microsoft.com/office/powerpoint/2010/main" val="406834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D89E6-4C9F-13EF-484C-FF53D6B1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D62C-2F19-386C-6D5D-9291EF1A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 anchor="t">
            <a:normAutofit/>
          </a:bodyPr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FE9D-4204-CFBF-818D-BB492FEBF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435527" cy="14902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       - </a:t>
            </a:r>
            <a:r>
              <a:rPr lang="nb-NO" dirty="0" err="1"/>
              <a:t>Smultringmodellen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773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38F0-16A9-3562-42BA-FF0E0A2C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Smultringmodellen</a:t>
            </a:r>
            <a:r>
              <a:rPr lang="nb-NO" dirty="0"/>
              <a:t> s. 146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9365-B590-0861-FE38-78678620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/>
              <a:t>Smultringmodellen</a:t>
            </a:r>
            <a:r>
              <a:rPr lang="nb-NO" sz="2000" dirty="0"/>
              <a:t>, eller "</a:t>
            </a:r>
            <a:r>
              <a:rPr lang="nb-NO" sz="2000" dirty="0" err="1"/>
              <a:t>Doughnut</a:t>
            </a:r>
            <a:r>
              <a:rPr lang="nb-NO" sz="2000" dirty="0"/>
              <a:t> </a:t>
            </a:r>
            <a:r>
              <a:rPr lang="nb-NO" sz="2000" dirty="0" err="1"/>
              <a:t>Economics</a:t>
            </a:r>
            <a:r>
              <a:rPr lang="nb-NO" sz="2000" dirty="0"/>
              <a:t>," er et konsept utviklet av økonomen Kate </a:t>
            </a:r>
            <a:r>
              <a:rPr lang="nb-NO" sz="2000" dirty="0" err="1"/>
              <a:t>Raworth</a:t>
            </a:r>
            <a:r>
              <a:rPr lang="nb-NO" sz="2000" dirty="0"/>
              <a:t>. Modellen gir et rammeverk for å balansere menneskelige behov med jordens økologiske grenser, og den brukes ofte i bærekraftig utvikling.</a:t>
            </a:r>
          </a:p>
          <a:p>
            <a:endParaRPr lang="nb-NO" sz="2000" dirty="0"/>
          </a:p>
          <a:p>
            <a:r>
              <a:rPr lang="nb-NO" sz="2000" b="1" dirty="0"/>
              <a:t>Den indre sirkelen</a:t>
            </a:r>
            <a:r>
              <a:rPr lang="nb-NO" sz="2000" dirty="0"/>
              <a:t> representerer det sosiale fundamentet. Dette inkluderer grunnleggende behov som mat, vann, helse, utdanning, likestilling og bolig. Å falle under denne sirkelen betyr at mennesker ikke får dekket sine grunnleggende behov.</a:t>
            </a:r>
          </a:p>
        </p:txBody>
      </p:sp>
    </p:spTree>
    <p:extLst>
      <p:ext uri="{BB962C8B-B14F-4D97-AF65-F5344CB8AC3E}">
        <p14:creationId xmlns:p14="http://schemas.microsoft.com/office/powerpoint/2010/main" val="301643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3E50FE-1847-55F8-7B25-360226164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949" y="50800"/>
            <a:ext cx="5907303" cy="4681538"/>
          </a:xfrm>
          <a:noFill/>
        </p:spPr>
      </p:pic>
    </p:spTree>
    <p:extLst>
      <p:ext uri="{BB962C8B-B14F-4D97-AF65-F5344CB8AC3E}">
        <p14:creationId xmlns:p14="http://schemas.microsoft.com/office/powerpoint/2010/main" val="358899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D79F-1A9E-4D3F-BBA7-85B71B7F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 anchor="t">
            <a:normAutofit/>
          </a:bodyPr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1036-2466-417D-BB54-1DCA9CED5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435527" cy="14902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       - Sirkulær økonomi</a:t>
            </a:r>
          </a:p>
        </p:txBody>
      </p:sp>
    </p:spTree>
    <p:extLst>
      <p:ext uri="{BB962C8B-B14F-4D97-AF65-F5344CB8AC3E}">
        <p14:creationId xmlns:p14="http://schemas.microsoft.com/office/powerpoint/2010/main" val="65170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E866-9979-C62A-6932-51FD8024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/>
          <a:lstStyle/>
          <a:p>
            <a:r>
              <a:rPr lang="nb-NO" dirty="0"/>
              <a:t>Norway – 2.4 % </a:t>
            </a:r>
            <a:r>
              <a:rPr lang="nb-NO" sz="800" dirty="0"/>
              <a:t>(https://www.circularity-gap.world/norway)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F201B3-8E60-B7EF-DFB1-F8AB93DA79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8406" y="1200150"/>
            <a:ext cx="5478876" cy="3394075"/>
          </a:xfrm>
        </p:spPr>
      </p:pic>
    </p:spTree>
    <p:extLst>
      <p:ext uri="{BB962C8B-B14F-4D97-AF65-F5344CB8AC3E}">
        <p14:creationId xmlns:p14="http://schemas.microsoft.com/office/powerpoint/2010/main" val="82622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3FC7F7F-9374-5020-A7B0-E539AF98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184666"/>
          </a:xfrm>
        </p:spPr>
        <p:txBody>
          <a:bodyPr/>
          <a:lstStyle/>
          <a:p>
            <a:r>
              <a:rPr lang="en-US" sz="600" dirty="0"/>
              <a:t>Source: https://thercollective.com/blogs/r-stories/circular-economy-vs-linear-economy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686FE-A6E8-4595-E4CE-CAD286A3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32" y="527964"/>
            <a:ext cx="4346165" cy="3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3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8D41-807A-78EC-5CBA-8E9A3BD0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A58E7-FC89-EE63-5A25-0278E3C8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en-US" b="1" dirty="0">
                <a:solidFill>
                  <a:srgbClr val="333333"/>
                </a:solidFill>
                <a:latin typeface="Georgia" panose="02040502050405020303" pitchFamily="18" charset="0"/>
              </a:rPr>
              <a:t>C</a:t>
            </a:r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ircular economy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 </a:t>
            </a:r>
            <a:r>
              <a:rPr lang="en-US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n.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</a:rPr>
              <a:t>an economic system in which the journey of a product, material, etc., leads back in some way to where it began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; (now </a:t>
            </a:r>
            <a:r>
              <a:rPr lang="en-US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esp.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 a system or process which seeks to minimize or remediate harm to the environment by recycling, reusing, or regenerating products or materials, as a means of reducing waste and more sustainably or efficiently continuing production; cf. </a:t>
            </a:r>
            <a:r>
              <a:rPr lang="en-US" b="0" i="1" u="none" strike="noStrike" dirty="0">
                <a:solidFill>
                  <a:srgbClr val="4F78A4"/>
                </a:solidFill>
                <a:effectLst/>
                <a:latin typeface="Georgia" panose="02040502050405020303" pitchFamily="18" charset="0"/>
                <a:hlinkClick r:id="rId2"/>
              </a:rPr>
              <a:t>linear economy</a:t>
            </a:r>
            <a:r>
              <a:rPr lang="en-US" b="0" i="0" u="none" strike="noStrike" dirty="0">
                <a:solidFill>
                  <a:srgbClr val="4F78A4"/>
                </a:solidFill>
                <a:effectLst/>
                <a:latin typeface="Georgia" panose="02040502050405020303" pitchFamily="18" charset="0"/>
                <a:hlinkClick r:id="rId2"/>
              </a:rPr>
              <a:t> </a:t>
            </a:r>
            <a:r>
              <a:rPr lang="en-US" b="0" i="1" u="none" strike="noStrike" dirty="0">
                <a:solidFill>
                  <a:srgbClr val="4F78A4"/>
                </a:solidFill>
                <a:effectLst/>
                <a:latin typeface="Georgia" panose="02040502050405020303" pitchFamily="18" charset="0"/>
                <a:hlinkClick r:id="rId2"/>
              </a:rPr>
              <a:t>n.</a:t>
            </a:r>
            <a:r>
              <a:rPr lang="nb-NO" b="0" i="1" u="none" strike="noStrike" dirty="0">
                <a:solidFill>
                  <a:srgbClr val="4F78A4"/>
                </a:solidFill>
                <a:effectLst/>
                <a:latin typeface="Georgia" panose="02040502050405020303" pitchFamily="18" charset="0"/>
              </a:rPr>
              <a:t> (Oxford </a:t>
            </a:r>
            <a:r>
              <a:rPr lang="nb-NO" i="1" dirty="0">
                <a:solidFill>
                  <a:srgbClr val="4F78A4"/>
                </a:solidFill>
                <a:latin typeface="Georgia" panose="02040502050405020303" pitchFamily="18" charset="0"/>
              </a:rPr>
              <a:t>D</a:t>
            </a:r>
            <a:r>
              <a:rPr lang="nb-NO" b="0" i="1" u="none" strike="noStrike" dirty="0">
                <a:solidFill>
                  <a:srgbClr val="4F78A4"/>
                </a:solidFill>
                <a:effectLst/>
                <a:latin typeface="Georgia" panose="02040502050405020303" pitchFamily="18" charset="0"/>
              </a:rPr>
              <a:t>ictionary, 2022)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911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61CC-4049-B1AF-C2AC-BFC6BA81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dag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9C85-61EC-F849-E7ED-CCD9E2ED3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Planetens tålegrenser (s. 142) - Miljø</a:t>
            </a:r>
          </a:p>
          <a:p>
            <a:r>
              <a:rPr lang="nb-NO" dirty="0" err="1"/>
              <a:t>Smultringmodellen</a:t>
            </a:r>
            <a:r>
              <a:rPr lang="nb-NO" dirty="0"/>
              <a:t> (s. 146) - Miljø</a:t>
            </a:r>
          </a:p>
          <a:p>
            <a:r>
              <a:rPr lang="nb-NO" dirty="0"/>
              <a:t>Sirkulær økonomi (s. 144) – Miljø, Økonomi</a:t>
            </a:r>
          </a:p>
          <a:p>
            <a:r>
              <a:rPr lang="nb-NO" dirty="0"/>
              <a:t>Case </a:t>
            </a:r>
            <a:r>
              <a:rPr lang="nb-NO" dirty="0" err="1"/>
              <a:t>Nestle</a:t>
            </a:r>
            <a:r>
              <a:rPr lang="nb-NO" dirty="0"/>
              <a:t> – Sosial, Økonomi</a:t>
            </a:r>
          </a:p>
          <a:p>
            <a:r>
              <a:rPr lang="nb-NO" dirty="0"/>
              <a:t>Samfunnsansvarlige investeringer ( kap. 9) – Økonomi, Bærekraft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36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41F8-B8EA-491F-6AC7-2A6C852C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Pensum: s. 144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BC737-5653-7E27-243B-2D15A79ED0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5029" y="1200150"/>
            <a:ext cx="3681867" cy="3394075"/>
          </a:xfrm>
        </p:spPr>
      </p:pic>
    </p:spTree>
    <p:extLst>
      <p:ext uri="{BB962C8B-B14F-4D97-AF65-F5344CB8AC3E}">
        <p14:creationId xmlns:p14="http://schemas.microsoft.com/office/powerpoint/2010/main" val="273394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D8F3-F42D-9BFF-77AF-A7556A8C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771623"/>
          </a:xfrm>
        </p:spPr>
        <p:txBody>
          <a:bodyPr/>
          <a:lstStyle/>
          <a:p>
            <a:r>
              <a:rPr lang="nb-NO" dirty="0"/>
              <a:t>Julian </a:t>
            </a:r>
            <a:r>
              <a:rPr lang="nb-NO" dirty="0" err="1"/>
              <a:t>Kirchher</a:t>
            </a:r>
            <a:r>
              <a:rPr lang="nb-NO" sz="800" dirty="0"/>
              <a:t>(ikke i pensum) (https://www.researchgate.net/publication/320074659_Conceptualizing_the_Circular_Economy_An_Analysis_of_114_Definitions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9473EA-BBFC-D5A5-CC0D-89DD8E795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940" y="1009650"/>
            <a:ext cx="5351882" cy="3614738"/>
          </a:xfrm>
        </p:spPr>
      </p:pic>
    </p:spTree>
    <p:extLst>
      <p:ext uri="{BB962C8B-B14F-4D97-AF65-F5344CB8AC3E}">
        <p14:creationId xmlns:p14="http://schemas.microsoft.com/office/powerpoint/2010/main" val="39634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D9C8-D11F-24A9-6A91-99A4EF1E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19ED-434E-48CF-15B0-832ABFAA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Kjenner du til noen bedrifter som bruker en sirkulær økonomisk forretningsmodell i praksis? De kan være norske eller internasjonale.</a:t>
            </a:r>
          </a:p>
          <a:p>
            <a:endParaRPr lang="nb-NO" dirty="0"/>
          </a:p>
          <a:p>
            <a:r>
              <a:rPr lang="nb-NO" dirty="0"/>
              <a:t>2 og 2 oppgave</a:t>
            </a:r>
          </a:p>
        </p:txBody>
      </p:sp>
    </p:spTree>
    <p:extLst>
      <p:ext uri="{BB962C8B-B14F-4D97-AF65-F5344CB8AC3E}">
        <p14:creationId xmlns:p14="http://schemas.microsoft.com/office/powerpoint/2010/main" val="121836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CAA9-D4BB-4D45-05A1-676D1D9FA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8752-3256-A4FD-2EBB-55997974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1" dirty="0"/>
          </a:p>
          <a:p>
            <a:r>
              <a:rPr lang="nb-NO" b="1" dirty="0"/>
              <a:t>IKEA Norge</a:t>
            </a:r>
            <a:r>
              <a:rPr lang="nb-NO" dirty="0"/>
              <a:t>: IKEA har lansert initiativer som reparasjon og videresalg av møbler. De oppfordrer kundene til å levere tilbake brukte møbler som kan repareres og selges videre.</a:t>
            </a:r>
          </a:p>
        </p:txBody>
      </p:sp>
    </p:spTree>
    <p:extLst>
      <p:ext uri="{BB962C8B-B14F-4D97-AF65-F5344CB8AC3E}">
        <p14:creationId xmlns:p14="http://schemas.microsoft.com/office/powerpoint/2010/main" val="3527639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32AA-8A02-14CF-5316-850DEC83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C5E7-30E8-5B1D-3B79-0A1F4941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Gjøvik: </a:t>
            </a:r>
            <a:r>
              <a:rPr lang="nb-NO" dirty="0">
                <a:hlinkClick r:id="rId2"/>
              </a:rPr>
              <a:t>https://www.hiks.no/nyhetsarkiv/hverdagsmarkedet-apner-pa-gjovik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961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54C0F-2942-F47C-717B-04406E94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F486-EEAE-41F2-8DC9-F10A8A266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435527" cy="14902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       - Case </a:t>
            </a:r>
            <a:r>
              <a:rPr lang="nb-NO" dirty="0" err="1"/>
              <a:t>Nestle</a:t>
            </a:r>
            <a:r>
              <a:rPr lang="nb-NO" dirty="0"/>
              <a:t> – Sosial bærekraft</a:t>
            </a:r>
          </a:p>
        </p:txBody>
      </p:sp>
    </p:spTree>
    <p:extLst>
      <p:ext uri="{BB962C8B-B14F-4D97-AF65-F5344CB8AC3E}">
        <p14:creationId xmlns:p14="http://schemas.microsoft.com/office/powerpoint/2010/main" val="1987078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D79F-1A9E-4D3F-BBA7-85B71B7F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 anchor="t">
            <a:normAutofit/>
          </a:bodyPr>
          <a:lstStyle/>
          <a:p>
            <a:r>
              <a:rPr lang="nb-NO" dirty="0"/>
              <a:t>Kapittel 9 - pensum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1036-2466-417D-BB54-1DCA9CED5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435527" cy="14902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       - Samfunnsansvarlige investeringer</a:t>
            </a:r>
          </a:p>
        </p:txBody>
      </p:sp>
    </p:spTree>
    <p:extLst>
      <p:ext uri="{BB962C8B-B14F-4D97-AF65-F5344CB8AC3E}">
        <p14:creationId xmlns:p14="http://schemas.microsoft.com/office/powerpoint/2010/main" val="3591689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D56B-E71E-4F35-9556-5F132D74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Læringsutbytte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A001-CBEA-473D-8F15-FC71B5470A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/>
              <a:t>Har kunnskap om samfunnsansvarlige investeringer. </a:t>
            </a:r>
          </a:p>
          <a:p>
            <a:r>
              <a:rPr lang="nb-NO" sz="2400" dirty="0"/>
              <a:t>Kjenner til hvordan samfunnsansvarlige investeringer fungerer i praksis – verden, Norge. </a:t>
            </a:r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A642B-01C5-4963-BC0E-AF6A95229F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Begreper: Samfunnsansvarlige investeringer, filtrering,</a:t>
            </a:r>
          </a:p>
          <a:p>
            <a:pPr marL="0" indent="0">
              <a:buNone/>
            </a:pPr>
            <a:r>
              <a:rPr lang="nb-NO" dirty="0"/>
              <a:t>    aksjonærengasjement </a:t>
            </a:r>
          </a:p>
          <a:p>
            <a:pPr marL="0" indent="0">
              <a:buNone/>
            </a:pPr>
            <a:r>
              <a:rPr lang="nb-NO" dirty="0"/>
              <a:t>   ESG,</a:t>
            </a:r>
          </a:p>
          <a:p>
            <a:pPr marL="0" indent="0">
              <a:buNone/>
            </a:pPr>
            <a:r>
              <a:rPr lang="nb-NO" dirty="0"/>
              <a:t>   Mikrofinansiering </a:t>
            </a:r>
          </a:p>
        </p:txBody>
      </p:sp>
    </p:spTree>
    <p:extLst>
      <p:ext uri="{BB962C8B-B14F-4D97-AF65-F5344CB8AC3E}">
        <p14:creationId xmlns:p14="http://schemas.microsoft.com/office/powerpoint/2010/main" val="1019286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74D7-EF75-4C0C-BF4E-E47A7748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Samfunnsansvarlige investeringer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40A75-53DB-4188-A572-9453B605F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 err="1"/>
              <a:t>Social</a:t>
            </a:r>
            <a:r>
              <a:rPr lang="nb-NO" sz="1800" dirty="0"/>
              <a:t> </a:t>
            </a:r>
            <a:r>
              <a:rPr lang="nb-NO" sz="1800" dirty="0" err="1"/>
              <a:t>Responsible</a:t>
            </a:r>
            <a:r>
              <a:rPr lang="nb-NO" sz="1800" dirty="0"/>
              <a:t> Investments (SRI)</a:t>
            </a:r>
          </a:p>
          <a:p>
            <a:endParaRPr lang="nb-NO" sz="1800" dirty="0"/>
          </a:p>
          <a:p>
            <a:r>
              <a:rPr lang="nb-NO" sz="1800" dirty="0"/>
              <a:t>Samfunnsansvarlige investeringer er en </a:t>
            </a:r>
            <a:r>
              <a:rPr lang="nb-NO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investeringsstrategi som integrerer etiske, miljømessige og sosiale betraktninger i beslutningen</a:t>
            </a:r>
            <a:r>
              <a:rPr lang="nb-NO" sz="1800" dirty="0"/>
              <a:t>. Målet for samfunnsansvarlige investeringer er finansiell lønnsomhet, men strategien tar likevel hensyn til ikke-finansielle kriterier. </a:t>
            </a:r>
          </a:p>
          <a:p>
            <a:endParaRPr lang="nb-NO" dirty="0"/>
          </a:p>
          <a:p>
            <a:r>
              <a:rPr lang="nb-NO" sz="1600" dirty="0"/>
              <a:t>Investeringsstrategi – (3 faktor) avkastning x risiko x tid (likviditet) </a:t>
            </a:r>
          </a:p>
          <a:p>
            <a:r>
              <a:rPr lang="nb-NO" sz="1600" dirty="0"/>
              <a:t>Samfunnsansvarlige investeringer (1 faktor til – samfunnsansvar)</a:t>
            </a:r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011642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2729-DFA2-4A98-BA0E-CC2D4384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Samfunnsansvarlige investeringer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753D-982B-4A57-AAC2-789A54AB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Wood og Hoff (2007) argumenterer for at investeringer </a:t>
            </a:r>
            <a:r>
              <a:rPr lang="nb-NO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ikke kun har en finansiell rolle, men også en sosial rolle</a:t>
            </a:r>
            <a:r>
              <a:rPr lang="nb-NO" sz="1800" dirty="0"/>
              <a:t>. </a:t>
            </a:r>
          </a:p>
          <a:p>
            <a:r>
              <a:rPr lang="nb-NO" sz="1800" dirty="0"/>
              <a:t>Begreper: ”etiske investeringer”, ”ansvarlige</a:t>
            </a:r>
          </a:p>
          <a:p>
            <a:r>
              <a:rPr lang="nb-NO" sz="1800" dirty="0"/>
              <a:t>investeringer”, ”bærekraftige investeringer”, ”grønne investeringer”, ”sosiale investeringer” og flere.</a:t>
            </a:r>
          </a:p>
          <a:p>
            <a:endParaRPr lang="nb-NO" sz="1800" dirty="0"/>
          </a:p>
          <a:p>
            <a:r>
              <a:rPr lang="nb-NO" sz="1800" dirty="0"/>
              <a:t>Ikke en felles begrep, ikke en felles definisjon.  </a:t>
            </a:r>
          </a:p>
          <a:p>
            <a:endParaRPr lang="nb-NO" sz="1800" dirty="0"/>
          </a:p>
          <a:p>
            <a:r>
              <a:rPr lang="nb-NO" sz="1800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Google Sans"/>
              </a:rPr>
              <a:t>ESG</a:t>
            </a:r>
            <a:r>
              <a:rPr lang="nb-NO" sz="1800" b="0" i="0" dirty="0">
                <a:solidFill>
                  <a:srgbClr val="202124"/>
                </a:solidFill>
                <a:effectLst/>
                <a:latin typeface="Google Sans"/>
              </a:rPr>
              <a:t> er en engelsk forkortelse, og står for </a:t>
            </a:r>
            <a:r>
              <a:rPr lang="nb-NO" sz="1800" b="0" i="0" dirty="0" err="1">
                <a:solidFill>
                  <a:srgbClr val="040C28"/>
                </a:solidFill>
                <a:effectLst/>
                <a:latin typeface="Google Sans"/>
              </a:rPr>
              <a:t>Environmental</a:t>
            </a:r>
            <a:r>
              <a:rPr lang="nb-NO" sz="1800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nb-NO" sz="1800" b="0" i="0" dirty="0" err="1">
                <a:solidFill>
                  <a:srgbClr val="040C28"/>
                </a:solidFill>
                <a:effectLst/>
                <a:latin typeface="Google Sans"/>
              </a:rPr>
              <a:t>Social</a:t>
            </a:r>
            <a:r>
              <a:rPr lang="nb-NO" sz="1800" b="0" i="0" dirty="0">
                <a:solidFill>
                  <a:srgbClr val="040C28"/>
                </a:solidFill>
                <a:effectLst/>
                <a:latin typeface="Google Sans"/>
              </a:rPr>
              <a:t> and </a:t>
            </a:r>
            <a:r>
              <a:rPr lang="nb-NO" sz="1800" b="0" i="0" dirty="0" err="1">
                <a:solidFill>
                  <a:srgbClr val="040C28"/>
                </a:solidFill>
                <a:effectLst/>
                <a:latin typeface="Google Sans"/>
              </a:rPr>
              <a:t>Governance</a:t>
            </a:r>
            <a:r>
              <a:rPr lang="nb-NO" sz="1800" b="0" i="0" dirty="0">
                <a:solidFill>
                  <a:srgbClr val="202124"/>
                </a:solidFill>
                <a:effectLst/>
                <a:latin typeface="Google Sans"/>
              </a:rPr>
              <a:t>. På norsk oversettes det til Miljø- , Sosiale- og Forretningsetiske forhold.</a:t>
            </a: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704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BC19-992C-992B-6FEF-27929721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710067"/>
          </a:xfrm>
        </p:spPr>
        <p:txBody>
          <a:bodyPr/>
          <a:lstStyle/>
          <a:p>
            <a:r>
              <a:rPr lang="nb-NO" sz="2000" dirty="0"/>
              <a:t>Oppgave: </a:t>
            </a:r>
            <a:r>
              <a:rPr lang="nb-NO" sz="1600" dirty="0"/>
              <a:t>Lag den mest «ekstreme» sosiale fordelen en bedrift kan gi!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ADA2-72D2-51A0-E156-46B4C03C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b="1" dirty="0"/>
              <a:t>Tema:</a:t>
            </a:r>
            <a:r>
              <a:rPr lang="nb-NO" sz="1800" dirty="0"/>
              <a:t> Sosial bærekraft i arbeidslivet</a:t>
            </a:r>
          </a:p>
          <a:p>
            <a:pPr marL="0" indent="0">
              <a:buNone/>
            </a:pPr>
            <a:br>
              <a:rPr lang="nb-NO" sz="1800" dirty="0"/>
            </a:br>
            <a:r>
              <a:rPr lang="nb-NO" sz="1800" dirty="0"/>
              <a:t>Oppgaven deres er å </a:t>
            </a:r>
            <a:r>
              <a:rPr lang="nb-NO" sz="1800" b="1" dirty="0"/>
              <a:t>finne opp en «ekstrem», morsom og helt unik sosial fordel (</a:t>
            </a:r>
            <a:r>
              <a:rPr lang="nb-NO" sz="1800" b="1" dirty="0" err="1"/>
              <a:t>benefit</a:t>
            </a:r>
            <a:r>
              <a:rPr lang="nb-NO" sz="1800" b="1" dirty="0"/>
              <a:t>)</a:t>
            </a:r>
            <a:r>
              <a:rPr lang="nb-NO" sz="1800" dirty="0"/>
              <a:t> som en bedrift kunne gitt sine ansatte.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Fordelen må fortsatt støtte </a:t>
            </a:r>
            <a:r>
              <a:rPr lang="nb-NO" sz="1800" b="1" dirty="0"/>
              <a:t>sosial bærekraft</a:t>
            </a:r>
            <a:r>
              <a:rPr lang="nb-NO" sz="1800" dirty="0"/>
              <a:t> – den skal altså bidra positivt til ansatte og arbeidsmiljø.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Mål:</a:t>
            </a:r>
            <a:r>
              <a:rPr lang="nb-NO" sz="1800" dirty="0"/>
              <a:t> Studentene skal repetere hva sosial bærekraft betyr, og forstå hvordan bedrifter kan bidra til gode, rettferdige og helsefremmende arbeidsforhold – gjennom å bruke humor og kreativitet.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4260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EDA1-1E3C-442E-B76D-2A67D32E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B0A1-8142-4EF4-82A3-1A53F4D82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USA </a:t>
            </a:r>
          </a:p>
          <a:p>
            <a:r>
              <a:rPr lang="nb-NO" dirty="0"/>
              <a:t>1900 - religion, </a:t>
            </a:r>
          </a:p>
          <a:p>
            <a:r>
              <a:rPr lang="nb-NO" dirty="0"/>
              <a:t>1930 - The Pioneer Fund </a:t>
            </a:r>
          </a:p>
          <a:p>
            <a:r>
              <a:rPr lang="nb-NO" dirty="0"/>
              <a:t>1980 - velstående individer, religiøse institusjoner og frivillige stiftelser,</a:t>
            </a:r>
          </a:p>
          <a:p>
            <a:endParaRPr lang="nb-NO" dirty="0"/>
          </a:p>
          <a:p>
            <a:r>
              <a:rPr lang="nb-NO" dirty="0"/>
              <a:t>2006 – FN – ESG</a:t>
            </a:r>
          </a:p>
          <a:p>
            <a:r>
              <a:rPr lang="nb-NO" dirty="0"/>
              <a:t>2020 – EU - ESG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512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6BA41-EC51-4ADB-9A29-A42578F4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Samfunnsansvarlige investeringer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A5A23-E5BE-4276-A3C2-16FD7965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Varianter (9.1)</a:t>
            </a:r>
          </a:p>
          <a:p>
            <a:r>
              <a:rPr lang="nb-NO" dirty="0">
                <a:highlight>
                  <a:srgbClr val="FFFF00"/>
                </a:highlight>
              </a:rPr>
              <a:t>Filtrering: </a:t>
            </a:r>
            <a:r>
              <a:rPr lang="nb-NO" dirty="0"/>
              <a:t>investor unngår eller går inn for selskaper ut fra bestemte kriterier. (Positive – Negative filtrering)</a:t>
            </a:r>
          </a:p>
          <a:p>
            <a:r>
              <a:rPr lang="nb-NO" dirty="0">
                <a:highlight>
                  <a:srgbClr val="FFFF00"/>
                </a:highlight>
              </a:rPr>
              <a:t>Aksjonærengasjement: </a:t>
            </a:r>
            <a:r>
              <a:rPr lang="nb-NO" dirty="0"/>
              <a:t>aktiv deltakelse på generalforsamlinger.</a:t>
            </a:r>
          </a:p>
          <a:p>
            <a:r>
              <a:rPr lang="nb-NO" dirty="0">
                <a:highlight>
                  <a:srgbClr val="FFFF00"/>
                </a:highlight>
              </a:rPr>
              <a:t>Samfunnsinvesteringer: </a:t>
            </a:r>
            <a:r>
              <a:rPr lang="nb-NO" dirty="0"/>
              <a:t>spesielt trengende prosjekter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040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FD02-BC4C-4482-AFA0-DDB84ED8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49E4C-2FD4-473A-A687-4B10CA5F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Storebrand: (s. 215): Storebrand ASA er et norsk selskap i markedet for langsiktig sparing og forsikring. </a:t>
            </a:r>
          </a:p>
          <a:p>
            <a:r>
              <a:rPr lang="nb-NO" dirty="0"/>
              <a:t>Video: </a:t>
            </a:r>
            <a:r>
              <a:rPr lang="nb-NO" dirty="0">
                <a:hlinkClick r:id="rId2"/>
              </a:rPr>
              <a:t>https://www.youtube.com/watch?v=81vXRJaDBZc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Oljefond: (kap. 9.8) Video: </a:t>
            </a:r>
            <a:r>
              <a:rPr lang="nb-NO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https://www.youtube.com/watch?v=ysOv3Z2Z7FI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3236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A29B-C9AC-4D8B-AF33-08E2061C8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Etikk og samfunnsansvarlige?</a:t>
            </a:r>
          </a:p>
          <a:p>
            <a:endParaRPr lang="nb-NO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Kritikk: Oljefond:  </a:t>
            </a:r>
            <a:r>
              <a:rPr lang="nb-NO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https://www.dn.no/marked/oljefondet/statens-pensjonsfond-utland/jan-erik-bresil/sterk-kritikk-av-oljefondets-cannabisinvesteringer/2-1-561719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/>
              <a:t>Oljefond – COVID-19: </a:t>
            </a:r>
            <a:r>
              <a:rPr lang="nb-NO" dirty="0">
                <a:hlinkClick r:id="rId3"/>
              </a:rPr>
              <a:t>https://www.dnb.no/dnbnyheter/no/samfunn/oljefondet-ikke-helt-friskmeldt-etter-koronasmell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4657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5030-358C-0995-974E-79258E57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Mikrofinansiering (s. 213)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A9E8B-F3CA-B574-D358-B2EB34A0C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Mikrofinansiering er en finansiell strategi som gir små lån, spareordninger og andre finansielle tjenester til mennesker som vanligvis ikke har tilgang til tradisjonelle banker. Det er særlig rettet mot mennesker i lavinntektsområder, som ofte mangler sikkerhet eller kredittverdighet til å kvalifisere for vanlige lån.</a:t>
            </a:r>
          </a:p>
        </p:txBody>
      </p:sp>
    </p:spTree>
    <p:extLst>
      <p:ext uri="{BB962C8B-B14F-4D97-AF65-F5344CB8AC3E}">
        <p14:creationId xmlns:p14="http://schemas.microsoft.com/office/powerpoint/2010/main" val="183283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4A11-BB72-4964-B636-6F6B99D1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Mikrofinansieringen (s. 213)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3E74-C810-49FA-8CE8-FAC5614B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Fattigdom </a:t>
            </a:r>
            <a:r>
              <a:rPr lang="nb-NO" dirty="0" err="1"/>
              <a:t>solution</a:t>
            </a:r>
            <a:r>
              <a:rPr lang="nb-NO" dirty="0"/>
              <a:t> - «Lån – små beløp – til fattige» – 1976 – Mohammad Yunus, Nobel Pris</a:t>
            </a:r>
          </a:p>
          <a:p>
            <a:r>
              <a:rPr lang="nb-NO" dirty="0"/>
              <a:t>Video: M. Yunus: </a:t>
            </a:r>
            <a:r>
              <a:rPr lang="nb-NO" dirty="0">
                <a:hlinkClick r:id="rId2"/>
              </a:rPr>
              <a:t>https://www.youtube.com/watch?v=Q3yUfZ2wTA4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9042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BC397-1633-422D-8233-130402CB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b-NO" dirty="0">
              <a:solidFill>
                <a:srgbClr val="000000"/>
              </a:solidFill>
            </a:endParaRPr>
          </a:p>
          <a:p>
            <a:pPr lvl="0"/>
            <a:endParaRPr lang="nb-NO" dirty="0">
              <a:solidFill>
                <a:srgbClr val="000000"/>
              </a:solidFill>
            </a:endParaRPr>
          </a:p>
          <a:p>
            <a:pPr lvl="0"/>
            <a:r>
              <a:rPr lang="nb-NO" dirty="0">
                <a:solidFill>
                  <a:srgbClr val="000000"/>
                </a:solidFill>
              </a:rPr>
              <a:t>«Penger betyr makt – makt betyr endring».</a:t>
            </a:r>
          </a:p>
          <a:p>
            <a:pPr lvl="0"/>
            <a:r>
              <a:rPr lang="nb-NO" dirty="0">
                <a:solidFill>
                  <a:srgbClr val="000000"/>
                </a:solidFill>
              </a:rPr>
              <a:t>«</a:t>
            </a:r>
            <a:r>
              <a:rPr lang="nb-NO" dirty="0" err="1">
                <a:solidFill>
                  <a:srgbClr val="000000"/>
                </a:solidFill>
              </a:rPr>
              <a:t>Transparency</a:t>
            </a:r>
            <a:r>
              <a:rPr lang="nb-NO" dirty="0">
                <a:solidFill>
                  <a:srgbClr val="000000"/>
                </a:solidFill>
              </a:rPr>
              <a:t> and Trust»</a:t>
            </a:r>
          </a:p>
          <a:p>
            <a:pPr marL="0" lvl="0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lvl="0"/>
            <a:endParaRPr lang="nb-NO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lvl="0"/>
            <a:endParaRPr lang="nb-NO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nb-NO" dirty="0">
                <a:solidFill>
                  <a:srgbClr val="000000"/>
                </a:solidFill>
              </a:rPr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5795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4A81-1BA9-4874-A9D8-80E0C620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ESG - Investeringen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CCA1-F80C-4B24-BA00-E08C05FD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FNs - ”prinsipper for ansvarlige investeringer” – 2006</a:t>
            </a:r>
          </a:p>
          <a:p>
            <a:r>
              <a:rPr lang="nb-NO" dirty="0"/>
              <a:t>ESG – </a:t>
            </a:r>
            <a:r>
              <a:rPr lang="nb-NO" dirty="0" err="1"/>
              <a:t>Environmental</a:t>
            </a:r>
            <a:r>
              <a:rPr lang="nb-NO" dirty="0"/>
              <a:t>, </a:t>
            </a:r>
            <a:r>
              <a:rPr lang="nb-NO" dirty="0" err="1"/>
              <a:t>Social</a:t>
            </a:r>
            <a:r>
              <a:rPr lang="nb-NO" dirty="0"/>
              <a:t>, </a:t>
            </a:r>
            <a:r>
              <a:rPr lang="nb-NO" dirty="0" err="1"/>
              <a:t>Goverments</a:t>
            </a:r>
            <a:r>
              <a:rPr lang="nb-NO" dirty="0"/>
              <a:t>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Video: </a:t>
            </a:r>
            <a:r>
              <a:rPr lang="nb-NO" dirty="0">
                <a:solidFill>
                  <a:srgbClr val="000000"/>
                </a:solidFill>
              </a:rPr>
              <a:t>ESG: Ekstra video: </a:t>
            </a:r>
            <a:r>
              <a:rPr lang="nb-NO" dirty="0">
                <a:hlinkClick r:id="rId2"/>
              </a:rPr>
              <a:t>https://www.youtube.com/watch?v=OQ1cliM0b0Q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4527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E634-7F5E-1353-29BA-7695BDF2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EU-taksonomien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0D22-2144-4888-FAEE-D42268271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EU-taksonomien er et klassifiseringssystem som definerer hvilke økonomiske aktiviteter som kan regnes som bærekraftige. Den ble utviklet som en del av EUs grønne giv for å hjelpe investorer, selskaper og myndigheter med å identifisere og støtte bærekraftige prosjekter. Målet er å fremme investeringer som bidrar til å nå EUs miljømål, som å redusere klimagassutslipp og beskytte biologisk mangfold.</a:t>
            </a:r>
          </a:p>
        </p:txBody>
      </p:sp>
    </p:spTree>
    <p:extLst>
      <p:ext uri="{BB962C8B-B14F-4D97-AF65-F5344CB8AC3E}">
        <p14:creationId xmlns:p14="http://schemas.microsoft.com/office/powerpoint/2010/main" val="297930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6CACDD-F9E4-5088-EB3D-289535FA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6D21-64CE-53F0-DA1B-4CE311A1F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4038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sz="1500"/>
          </a:p>
          <a:p>
            <a:pPr>
              <a:lnSpc>
                <a:spcPct val="90000"/>
              </a:lnSpc>
            </a:pPr>
            <a:r>
              <a:rPr lang="nb-NO" sz="1500" b="1"/>
              <a:t>Oppgaven deres er å finne opp en </a:t>
            </a:r>
            <a:r>
              <a:rPr lang="nb-NO" sz="1500" b="1" i="1"/>
              <a:t>ekstrem</a:t>
            </a:r>
            <a:r>
              <a:rPr lang="nb-NO" sz="1500" b="1"/>
              <a:t>, morsom og helt unik sosial fordel (</a:t>
            </a:r>
            <a:r>
              <a:rPr lang="nb-NO" sz="1500" b="1" err="1"/>
              <a:t>benefit</a:t>
            </a:r>
            <a:r>
              <a:rPr lang="nb-NO" sz="1500" b="1"/>
              <a:t>) som en bedrift kunne gitt sine ansatte.</a:t>
            </a:r>
            <a:endParaRPr lang="nb-NO" sz="1500"/>
          </a:p>
          <a:p>
            <a:pPr lvl="0">
              <a:lnSpc>
                <a:spcPct val="90000"/>
              </a:lnSpc>
            </a:pPr>
            <a:r>
              <a:rPr lang="nb-NO" sz="1500" b="1"/>
              <a:t>Individuelt – 1 minutt:</a:t>
            </a:r>
            <a:br>
              <a:rPr lang="nb-NO" sz="1500"/>
            </a:br>
            <a:r>
              <a:rPr lang="nb-NO" sz="1500"/>
              <a:t>Tenk ut én idé alene.</a:t>
            </a:r>
          </a:p>
          <a:p>
            <a:pPr lvl="0">
              <a:lnSpc>
                <a:spcPct val="90000"/>
              </a:lnSpc>
            </a:pPr>
            <a:r>
              <a:rPr lang="nb-NO" sz="1500" b="1"/>
              <a:t>Diskusjon i par (2 og 2) – 5 minutter:</a:t>
            </a:r>
            <a:br>
              <a:rPr lang="nb-NO" sz="1500"/>
            </a:br>
            <a:r>
              <a:rPr lang="nb-NO" sz="1500"/>
              <a:t>Del idéene deres, bli enige om én felles «ekstrem sosial fordel» og forbedre den sammen.</a:t>
            </a:r>
          </a:p>
          <a:p>
            <a:pPr lvl="0">
              <a:lnSpc>
                <a:spcPct val="90000"/>
              </a:lnSpc>
            </a:pPr>
            <a:r>
              <a:rPr lang="nb-NO" sz="1500" b="1"/>
              <a:t>Lever til </a:t>
            </a:r>
            <a:r>
              <a:rPr lang="nb-NO" sz="1500" b="1" err="1"/>
              <a:t>Menti</a:t>
            </a:r>
            <a:r>
              <a:rPr lang="nb-NO" sz="1500" b="1"/>
              <a:t>:</a:t>
            </a:r>
            <a:br>
              <a:rPr lang="nb-NO" sz="1500"/>
            </a:br>
            <a:r>
              <a:rPr lang="nb-NO" sz="1500"/>
              <a:t>Skriv inn den endelige ideen deres i </a:t>
            </a:r>
            <a:r>
              <a:rPr lang="nb-NO" sz="1500" err="1"/>
              <a:t>Menti</a:t>
            </a:r>
            <a:r>
              <a:rPr lang="nb-NO" sz="150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B90DE-943E-FD7B-3F8A-A01052F3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95" y="1200151"/>
            <a:ext cx="3318096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6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D79F-1A9E-4D3F-BBA7-85B71B7F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 anchor="t">
            <a:normAutofit/>
          </a:bodyPr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1036-2466-417D-BB54-1DCA9CED5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2" y="1200151"/>
            <a:ext cx="8435527" cy="14902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       - Planetens tålegrenser – Miljø (Planet) del</a:t>
            </a:r>
          </a:p>
        </p:txBody>
      </p:sp>
    </p:spTree>
    <p:extLst>
      <p:ext uri="{BB962C8B-B14F-4D97-AF65-F5344CB8AC3E}">
        <p14:creationId xmlns:p14="http://schemas.microsoft.com/office/powerpoint/2010/main" val="342705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65F6-B7F8-3286-1952-736F198B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Planetens tålegrenser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8962-59FC-9E61-AFF0-646702DE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203E51"/>
                </a:solidFill>
                <a:effectLst/>
                <a:latin typeface="Publico text"/>
              </a:rPr>
              <a:t>Planetens tålegrenser er et forskningsbasert rammeverk som angir hvor mye intakt </a:t>
            </a:r>
            <a:r>
              <a:rPr lang="nb-NO" b="0" i="0" u="none" strike="noStrike" dirty="0">
                <a:effectLst/>
                <a:latin typeface="Publico text"/>
                <a:hlinkClick r:id="rId2"/>
              </a:rPr>
              <a:t>natur</a:t>
            </a:r>
            <a:r>
              <a:rPr lang="nb-NO" b="0" i="0" dirty="0">
                <a:solidFill>
                  <a:srgbClr val="203E51"/>
                </a:solidFill>
                <a:effectLst/>
                <a:latin typeface="Publico text"/>
              </a:rPr>
              <a:t> vi trenger for at mennesker fortsatt skal ha muligheten til å leve trygt på </a:t>
            </a:r>
            <a:r>
              <a:rPr lang="nb-NO" b="0" i="0" u="none" strike="noStrike" dirty="0">
                <a:effectLst/>
                <a:latin typeface="Publico text"/>
                <a:hlinkClick r:id="rId3"/>
              </a:rPr>
              <a:t>Jorda</a:t>
            </a:r>
            <a:r>
              <a:rPr lang="nb-NO" b="0" i="0" dirty="0">
                <a:solidFill>
                  <a:srgbClr val="203E51"/>
                </a:solidFill>
                <a:effectLst/>
                <a:latin typeface="Publico text"/>
              </a:rPr>
              <a:t>. Dette rammeverket har blitt utviklet av forskere siden 2009, og videreutvikles og tas i bruk i stadig nye fagretninger i forskning og undervisning på universitet. </a:t>
            </a:r>
            <a:r>
              <a:rPr lang="nb-NO" sz="800" b="0" i="0" dirty="0">
                <a:solidFill>
                  <a:srgbClr val="203E51"/>
                </a:solidFill>
                <a:effectLst/>
                <a:latin typeface="Publico text"/>
              </a:rPr>
              <a:t>Source: </a:t>
            </a:r>
            <a:r>
              <a:rPr lang="nb-NO" sz="800" dirty="0">
                <a:hlinkClick r:id="rId4"/>
              </a:rPr>
              <a:t>ht</a:t>
            </a:r>
            <a:r>
              <a:rPr lang="nb-NO" sz="800" dirty="0">
                <a:hlinkClick r:id="rId4"/>
              </a:rPr>
              <a:t>tps://snl.no/planetens_t%C3%A5legrenser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43326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6910-A51E-FC4B-272F-1B0AE3DD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Pensum: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56D95-138C-6C22-476F-F69B04C374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Side 142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26CA7A-7303-1193-7CBC-FAFF81D8EF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1594" y="608479"/>
            <a:ext cx="3891253" cy="3394075"/>
          </a:xfrm>
        </p:spPr>
      </p:pic>
    </p:spTree>
    <p:extLst>
      <p:ext uri="{BB962C8B-B14F-4D97-AF65-F5344CB8AC3E}">
        <p14:creationId xmlns:p14="http://schemas.microsoft.com/office/powerpoint/2010/main" val="228224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0E5114A-4A2D-95CF-7AE8-F308D88AB3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1385" y="831997"/>
            <a:ext cx="840040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Klimaendringer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Tap av biologisk mangfold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Biodiversity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Loss)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Nitrogen- og fosforsyklus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Biogeochemical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Flows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Nitrogen and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Phosphorus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Havforsuring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(Ocean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Acidification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Endringer i arealbruk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(Land-System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Ferskvannsforbruk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Freshwater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Atmosfærisk aerosolkonsentrasjon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Atmospheric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Aerosol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Loading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Ozonlagsnedbrytning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Stratospheric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Ozone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Depletion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Nye kjemiske stoffer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Introduction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Novel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Entities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b-NO" altLang="nb-NO" sz="1400" dirty="0">
                <a:latin typeface="Arial" panose="020B0604020202020204" pitchFamily="34" charset="0"/>
              </a:rPr>
              <a:t> 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 plast og andre menneskeskapte materialer)</a:t>
            </a:r>
          </a:p>
        </p:txBody>
      </p:sp>
    </p:spTree>
    <p:extLst>
      <p:ext uri="{BB962C8B-B14F-4D97-AF65-F5344CB8AC3E}">
        <p14:creationId xmlns:p14="http://schemas.microsoft.com/office/powerpoint/2010/main" val="21522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2FFA72C-296E-B43B-D1AC-8D58D999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/>
          <a:lstStyle/>
          <a:p>
            <a:r>
              <a:rPr lang="en-US" dirty="0"/>
              <a:t>Planetary boundaries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6AEBD-C9D6-AE6D-2125-51F4E5AD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3" y="2094715"/>
            <a:ext cx="4038600" cy="160534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CBEAE-2791-EDBB-F645-FE0BCBB22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43" y="1200151"/>
            <a:ext cx="4038600" cy="3394472"/>
          </a:xfrm>
        </p:spPr>
        <p:txBody>
          <a:bodyPr>
            <a:normAutofit/>
          </a:bodyPr>
          <a:lstStyle/>
          <a:p>
            <a:r>
              <a:rPr lang="nb-NO" dirty="0"/>
              <a:t>SE web side: </a:t>
            </a:r>
          </a:p>
          <a:p>
            <a:r>
              <a:rPr lang="nb-NO" dirty="0">
                <a:hlinkClick r:id="rId3"/>
              </a:rPr>
              <a:t>https://www.stockholmresilience.org/research/planetary-boundaries.html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758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_16_9" id="{06CDA077-D319-284F-8119-D9CA2608E69B}" vid="{5E773DD7-F7CF-F243-90E7-78EC275BD6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ntnu_blaa_stripe_bunn_16_9</Template>
  <TotalTime>0</TotalTime>
  <Words>1537</Words>
  <Application>Microsoft Office PowerPoint</Application>
  <PresentationFormat>On-screen Show (16:9)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Georgia</vt:lpstr>
      <vt:lpstr>Google Sans</vt:lpstr>
      <vt:lpstr>Publico text</vt:lpstr>
      <vt:lpstr>Office-tema</vt:lpstr>
      <vt:lpstr>Planetens tålegrenser, Sirkulær økonomi, Samfunnsansvarlige investeringer </vt:lpstr>
      <vt:lpstr>I dag </vt:lpstr>
      <vt:lpstr>Oppgave: Lag den mest «ekstreme» sosiale fordelen en bedrift kan gi! </vt:lpstr>
      <vt:lpstr>PowerPoint Presentation</vt:lpstr>
      <vt:lpstr>PowerPoint Presentation</vt:lpstr>
      <vt:lpstr>Planetens tålegrenser</vt:lpstr>
      <vt:lpstr>Pensum: </vt:lpstr>
      <vt:lpstr>PowerPoint Presentation</vt:lpstr>
      <vt:lpstr>Planetary boundaries</vt:lpstr>
      <vt:lpstr>Video:</vt:lpstr>
      <vt:lpstr>Norge</vt:lpstr>
      <vt:lpstr>PowerPoint Presentation</vt:lpstr>
      <vt:lpstr>PowerPoint Presentation</vt:lpstr>
      <vt:lpstr>Smultringmodellen s. 146</vt:lpstr>
      <vt:lpstr>PowerPoint Presentation</vt:lpstr>
      <vt:lpstr>PowerPoint Presentation</vt:lpstr>
      <vt:lpstr>Norway – 2.4 % (https://www.circularity-gap.world/norway)</vt:lpstr>
      <vt:lpstr>Source: https://thercollective.com/blogs/r-stories/circular-economy-vs-linear-economy</vt:lpstr>
      <vt:lpstr>Terms</vt:lpstr>
      <vt:lpstr>Pensum: s. 144</vt:lpstr>
      <vt:lpstr>Julian Kirchher(ikke i pensum) (https://www.researchgate.net/publication/320074659_Conceptualizing_the_Circular_Economy_An_Analysis_of_114_Definitions</vt:lpstr>
      <vt:lpstr>Oppgave</vt:lpstr>
      <vt:lpstr>PowerPoint Presentation</vt:lpstr>
      <vt:lpstr>PowerPoint Presentation</vt:lpstr>
      <vt:lpstr>PowerPoint Presentation</vt:lpstr>
      <vt:lpstr>Kapittel 9 - pensum</vt:lpstr>
      <vt:lpstr>Læringsutbytte</vt:lpstr>
      <vt:lpstr>Samfunnsansvarlige investeringer</vt:lpstr>
      <vt:lpstr>Samfunnsansvarlige investeringer</vt:lpstr>
      <vt:lpstr>Historie</vt:lpstr>
      <vt:lpstr>Samfunnsansvarlige investeringer</vt:lpstr>
      <vt:lpstr>Norge</vt:lpstr>
      <vt:lpstr>PowerPoint Presentation</vt:lpstr>
      <vt:lpstr>Mikrofinansiering (s. 213)</vt:lpstr>
      <vt:lpstr>Mikrofinansieringen (s. 213)</vt:lpstr>
      <vt:lpstr>PowerPoint Presentation</vt:lpstr>
      <vt:lpstr>ESG - Investeringen</vt:lpstr>
      <vt:lpstr>EU-taksonomien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8, 9 – Pensum A</dc:title>
  <dc:creator>Martina Ortova</dc:creator>
  <cp:lastModifiedBy>Martina Ortova</cp:lastModifiedBy>
  <cp:revision>17</cp:revision>
  <dcterms:created xsi:type="dcterms:W3CDTF">2023-02-13T10:42:58Z</dcterms:created>
  <dcterms:modified xsi:type="dcterms:W3CDTF">2026-03-09T13:18:49Z</dcterms:modified>
</cp:coreProperties>
</file>