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99" r:id="rId3"/>
    <p:sldId id="411" r:id="rId4"/>
    <p:sldId id="374" r:id="rId5"/>
    <p:sldId id="358" r:id="rId6"/>
    <p:sldId id="360" r:id="rId7"/>
    <p:sldId id="361" r:id="rId8"/>
    <p:sldId id="362" r:id="rId9"/>
    <p:sldId id="363" r:id="rId10"/>
    <p:sldId id="364" r:id="rId11"/>
    <p:sldId id="400" r:id="rId12"/>
    <p:sldId id="258" r:id="rId13"/>
    <p:sldId id="365" r:id="rId14"/>
    <p:sldId id="402" r:id="rId15"/>
    <p:sldId id="403" r:id="rId16"/>
    <p:sldId id="407" r:id="rId17"/>
    <p:sldId id="406" r:id="rId18"/>
    <p:sldId id="405" r:id="rId19"/>
    <p:sldId id="408" r:id="rId20"/>
    <p:sldId id="369" r:id="rId21"/>
    <p:sldId id="409" r:id="rId22"/>
    <p:sldId id="401" r:id="rId23"/>
    <p:sldId id="410" r:id="rId24"/>
    <p:sldId id="385" r:id="rId25"/>
    <p:sldId id="384" r:id="rId26"/>
    <p:sldId id="387" r:id="rId27"/>
    <p:sldId id="390" r:id="rId28"/>
    <p:sldId id="391" r:id="rId29"/>
    <p:sldId id="392" r:id="rId30"/>
    <p:sldId id="393" r:id="rId31"/>
    <p:sldId id="394" r:id="rId32"/>
    <p:sldId id="395" r:id="rId33"/>
    <p:sldId id="396" r:id="rId34"/>
    <p:sldId id="397" r:id="rId35"/>
    <p:sldId id="398" r:id="rId36"/>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4"/>
  </p:normalViewPr>
  <p:slideViewPr>
    <p:cSldViewPr snapToGrid="0" snapToObjects="1">
      <p:cViewPr varScale="1">
        <p:scale>
          <a:sx n="211" d="100"/>
          <a:sy n="211" d="100"/>
        </p:scale>
        <p:origin x="402" y="17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tnu.no/wiki/-/wiki/Norsk/Ansattgoder+og+fordel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ytimes.com/1986/07/06/business/cashing-in-on-higher-caus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ebatacompany.com/about-us/histo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en/9/96/Bata_CZ.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en/9/96/Bata_CZ.gi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ooks.google.no/books?id=IbPShmBdl0AC&amp;pg=PA29&amp;lpg=PA29&amp;dq=tomas+bata+filosophy&amp;source=bl&amp;ots=6_q94Bt4Gt&amp;sig=wzHi1D2oxImjBEJxNCmBe32NDM0&amp;hl=cs&amp;sa=X&amp;ved=0ahUKEwis_bSq5eLTAhXBiCwKHb27DfgQ6AEIVTAI#v=onepage&amp;q=tomas%20bata%20filosophy&amp;f=false" TargetMode="External"/><Relationship Id="rId2" Type="http://schemas.openxmlformats.org/officeDocument/2006/relationships/hyperlink" Target="https://books.google.no/books?id=qEulws-DNcwC&amp;pg=PR9&amp;lpg=PR9&amp;dq=tomas+bata+filosophy&amp;source=bl&amp;ots=PIrzcyPpep&amp;sig=sjdELA1---mNvFmwas9PMNZDfnc&amp;hl=cs&amp;sa=X&amp;ved=0ahUKEwis_bSq5eLTAhXBiCwKHb27DfgQ6AEISzAG#v=onepage&amp;q=tomas%20bata%20filosophy&amp;f=fal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17126" y="1001374"/>
            <a:ext cx="7772400" cy="523220"/>
          </a:xfrm>
        </p:spPr>
        <p:txBody>
          <a:bodyPr/>
          <a:lstStyle/>
          <a:p>
            <a:r>
              <a:rPr lang="nb-NO" sz="2800" dirty="0"/>
              <a:t>Den sosiale delen av bedriftsansvar (CSR)</a:t>
            </a:r>
          </a:p>
        </p:txBody>
      </p:sp>
      <p:sp>
        <p:nvSpPr>
          <p:cNvPr id="3" name="Undertittel 2"/>
          <p:cNvSpPr>
            <a:spLocks noGrp="1"/>
          </p:cNvSpPr>
          <p:nvPr>
            <p:ph type="subTitle" idx="1"/>
          </p:nvPr>
        </p:nvSpPr>
        <p:spPr>
          <a:xfrm>
            <a:off x="495416" y="1651013"/>
            <a:ext cx="7772400" cy="1314450"/>
          </a:xfrm>
        </p:spPr>
        <p:txBody>
          <a:bodyPr>
            <a:normAutofit/>
          </a:bodyPr>
          <a:lstStyle/>
          <a:p>
            <a:r>
              <a:rPr lang="nb-NO" dirty="0"/>
              <a:t>Martina Ortova</a:t>
            </a: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7128750" y="1687862"/>
            <a:ext cx="3267983" cy="369332"/>
          </a:xfrm>
          <a:prstGeom prst="rect">
            <a:avLst/>
          </a:prstGeom>
          <a:noFill/>
        </p:spPr>
        <p:txBody>
          <a:bodyPr wrap="square" rtlCol="0">
            <a:spAutoFit/>
          </a:bodyPr>
          <a:lstStyle/>
          <a:p>
            <a:r>
              <a:rPr lang="nb-NO" dirty="0">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Ansattfordeler</a:t>
            </a:r>
            <a:endParaRPr lang="en-US" dirty="0"/>
          </a:p>
        </p:txBody>
      </p:sp>
      <p:sp>
        <p:nvSpPr>
          <p:cNvPr id="3" name="Content Placeholder 2"/>
          <p:cNvSpPr>
            <a:spLocks noGrp="1"/>
          </p:cNvSpPr>
          <p:nvPr>
            <p:ph idx="1"/>
          </p:nvPr>
        </p:nvSpPr>
        <p:spPr/>
        <p:txBody>
          <a:bodyPr/>
          <a:lstStyle/>
          <a:p>
            <a:r>
              <a:rPr lang="nb-NO" sz="1600" b="1" dirty="0"/>
              <a:t>Ansattfordeler inkluderer ulike typer ikke-lønnskompensasjon som gis til ansatte i tillegg til deres vanlige lønn eller lønninger.</a:t>
            </a:r>
          </a:p>
          <a:p>
            <a:endParaRPr lang="nb-NO" sz="1600" dirty="0"/>
          </a:p>
          <a:p>
            <a:r>
              <a:rPr lang="nb-NO" sz="1600" dirty="0"/>
              <a:t>Eksempler på slike fordeler (USA, Europa) inkluderer: bolig (arbeidsgiver-levert eller arbeidsgiver-betalt), gruppeforsikring (helse, tannhelse, liv etc.), beskyttelse av uføreinntekt, pensjonsfordeler, sykemelding, ferie (betalt og ubetalt), sosial sikkerhet, overskuddsdeling, finansiering av utdanning og andre spesialiserte fordeler. </a:t>
            </a:r>
          </a:p>
          <a:p>
            <a:endParaRPr lang="nb-NO" sz="1600" dirty="0"/>
          </a:p>
          <a:p>
            <a:r>
              <a:rPr lang="nb-NO" sz="1600" dirty="0">
                <a:highlight>
                  <a:srgbClr val="FFFF00"/>
                </a:highlight>
              </a:rPr>
              <a:t>OBS: I Norge er mange ting regulert av lover, og det er ikke nødvendigvis en fordel for de ansatte; det er lovpålagt. Dette varierer mye avhengig av arbeidssted.</a:t>
            </a:r>
          </a:p>
          <a:p>
            <a:endParaRPr lang="nb-NO" dirty="0"/>
          </a:p>
        </p:txBody>
      </p:sp>
    </p:spTree>
    <p:extLst>
      <p:ext uri="{BB962C8B-B14F-4D97-AF65-F5344CB8AC3E}">
        <p14:creationId xmlns:p14="http://schemas.microsoft.com/office/powerpoint/2010/main" val="133659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634-0689-59C9-5E26-BA6C58A74075}"/>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79347F65-E889-41F4-2988-20B5D28FD4DC}"/>
              </a:ext>
            </a:extLst>
          </p:cNvPr>
          <p:cNvSpPr>
            <a:spLocks noGrp="1"/>
          </p:cNvSpPr>
          <p:nvPr>
            <p:ph idx="1"/>
          </p:nvPr>
        </p:nvSpPr>
        <p:spPr/>
        <p:txBody>
          <a:bodyPr/>
          <a:lstStyle/>
          <a:p>
            <a:r>
              <a:rPr lang="nb-NO" dirty="0"/>
              <a:t>Hvilke ansattfordeler ville gjort deg glad, og hvilke ville du foretrukket?</a:t>
            </a:r>
          </a:p>
          <a:p>
            <a:pPr marL="0" indent="0">
              <a:buNone/>
            </a:pPr>
            <a:endParaRPr lang="nb-NO" dirty="0"/>
          </a:p>
        </p:txBody>
      </p:sp>
    </p:spTree>
    <p:extLst>
      <p:ext uri="{BB962C8B-B14F-4D97-AF65-F5344CB8AC3E}">
        <p14:creationId xmlns:p14="http://schemas.microsoft.com/office/powerpoint/2010/main" val="54137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8C12-0220-9BF4-A591-43C3E7790EE7}"/>
              </a:ext>
            </a:extLst>
          </p:cNvPr>
          <p:cNvSpPr>
            <a:spLocks noGrp="1"/>
          </p:cNvSpPr>
          <p:nvPr>
            <p:ph type="title"/>
          </p:nvPr>
        </p:nvSpPr>
        <p:spPr/>
        <p:txBody>
          <a:bodyPr/>
          <a:lstStyle/>
          <a:p>
            <a:r>
              <a:rPr lang="nb-NO" dirty="0"/>
              <a:t>NTNU </a:t>
            </a:r>
          </a:p>
        </p:txBody>
      </p:sp>
      <p:sp>
        <p:nvSpPr>
          <p:cNvPr id="3" name="Content Placeholder 2">
            <a:extLst>
              <a:ext uri="{FF2B5EF4-FFF2-40B4-BE49-F238E27FC236}">
                <a16:creationId xmlns:a16="http://schemas.microsoft.com/office/drawing/2014/main" id="{3826320D-EECC-DEBF-C012-7B4C5B4BDD87}"/>
              </a:ext>
            </a:extLst>
          </p:cNvPr>
          <p:cNvSpPr>
            <a:spLocks noGrp="1"/>
          </p:cNvSpPr>
          <p:nvPr>
            <p:ph idx="1"/>
          </p:nvPr>
        </p:nvSpPr>
        <p:spPr/>
        <p:txBody>
          <a:bodyPr/>
          <a:lstStyle/>
          <a:p>
            <a:r>
              <a:rPr lang="nb-NO" dirty="0">
                <a:hlinkClick r:id="rId2"/>
              </a:rPr>
              <a:t>https://i.ntnu.no/wiki/-/wiki/Norsk/Ansattgoder+og+fordeler</a:t>
            </a:r>
            <a:endParaRPr lang="nb-NO" dirty="0"/>
          </a:p>
          <a:p>
            <a:endParaRPr lang="nb-NO" dirty="0"/>
          </a:p>
        </p:txBody>
      </p:sp>
    </p:spTree>
    <p:extLst>
      <p:ext uri="{BB962C8B-B14F-4D97-AF65-F5344CB8AC3E}">
        <p14:creationId xmlns:p14="http://schemas.microsoft.com/office/powerpoint/2010/main" val="165881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t>
            </a:r>
            <a:r>
              <a:rPr lang="nb-NO" dirty="0" err="1"/>
              <a:t>Cafeteria</a:t>
            </a:r>
            <a:r>
              <a:rPr lang="nb-NO" dirty="0"/>
              <a:t> system»</a:t>
            </a:r>
          </a:p>
        </p:txBody>
      </p:sp>
      <p:sp>
        <p:nvSpPr>
          <p:cNvPr id="3" name="Content Placeholder 2"/>
          <p:cNvSpPr>
            <a:spLocks noGrp="1"/>
          </p:cNvSpPr>
          <p:nvPr>
            <p:ph idx="1"/>
          </p:nvPr>
        </p:nvSpPr>
        <p:spPr/>
        <p:txBody>
          <a:bodyPr>
            <a:normAutofit/>
          </a:bodyPr>
          <a:lstStyle/>
          <a:p>
            <a:r>
              <a:rPr lang="nb-NO" dirty="0"/>
              <a:t>En kafeteriaplan, også kalt en fleksibel fordelsplan, lar ansatte velge de fordelene som best passer deres individuelle behov.</a:t>
            </a:r>
          </a:p>
          <a:p>
            <a:r>
              <a:rPr lang="nb-NO" dirty="0"/>
              <a:t>Kafeteriasystemet fokuserer på effektiv fordeling av ansattfordeler.</a:t>
            </a:r>
          </a:p>
          <a:p>
            <a:pPr>
              <a:buFont typeface="+mj-lt"/>
              <a:buAutoNum type="arabicPeriod"/>
            </a:pPr>
            <a:r>
              <a:rPr lang="nb-NO" dirty="0"/>
              <a:t>Alt for alle</a:t>
            </a:r>
          </a:p>
          <a:p>
            <a:pPr>
              <a:buFont typeface="+mj-lt"/>
              <a:buAutoNum type="arabicPeriod"/>
            </a:pPr>
            <a:r>
              <a:rPr lang="nb-NO" dirty="0"/>
              <a:t>Buffetsystem</a:t>
            </a:r>
          </a:p>
          <a:p>
            <a:pPr>
              <a:buFont typeface="+mj-lt"/>
              <a:buAutoNum type="arabicPeriod"/>
            </a:pPr>
            <a:r>
              <a:rPr lang="nb-NO" dirty="0"/>
              <a:t>System med alternativ meny</a:t>
            </a:r>
          </a:p>
          <a:p>
            <a:endParaRPr lang="nb-NO" dirty="0"/>
          </a:p>
        </p:txBody>
      </p:sp>
    </p:spTree>
    <p:extLst>
      <p:ext uri="{BB962C8B-B14F-4D97-AF65-F5344CB8AC3E}">
        <p14:creationId xmlns:p14="http://schemas.microsoft.com/office/powerpoint/2010/main" val="417733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D48A-975A-F400-1627-A001685A0613}"/>
              </a:ext>
            </a:extLst>
          </p:cNvPr>
          <p:cNvSpPr>
            <a:spLocks noGrp="1"/>
          </p:cNvSpPr>
          <p:nvPr>
            <p:ph type="title"/>
          </p:nvPr>
        </p:nvSpPr>
        <p:spPr/>
        <p:txBody>
          <a:bodyPr/>
          <a:lstStyle/>
          <a:p>
            <a:r>
              <a:rPr lang="nb-NO" dirty="0"/>
              <a:t>Filantropi</a:t>
            </a:r>
          </a:p>
        </p:txBody>
      </p:sp>
      <p:sp>
        <p:nvSpPr>
          <p:cNvPr id="3" name="Content Placeholder 2">
            <a:extLst>
              <a:ext uri="{FF2B5EF4-FFF2-40B4-BE49-F238E27FC236}">
                <a16:creationId xmlns:a16="http://schemas.microsoft.com/office/drawing/2014/main" id="{BCE1B43E-9260-8B3C-07AB-A8691A3657B7}"/>
              </a:ext>
            </a:extLst>
          </p:cNvPr>
          <p:cNvSpPr>
            <a:spLocks noGrp="1"/>
          </p:cNvSpPr>
          <p:nvPr>
            <p:ph idx="1"/>
          </p:nvPr>
        </p:nvSpPr>
        <p:spPr/>
        <p:txBody>
          <a:bodyPr/>
          <a:lstStyle/>
          <a:p>
            <a:r>
              <a:rPr lang="nb-NO" dirty="0"/>
              <a:t>Filantropi er praksisen med å fremme andres velferd, vanligvis gjennom generøse donasjoner av penger, ressurser eller tid til veldedige formål og samfunnsnyttige prosjekter.</a:t>
            </a:r>
          </a:p>
          <a:p>
            <a:r>
              <a:rPr lang="nb-NO" sz="2400" dirty="0"/>
              <a:t>Filantropi bidrar til å skape positive endringer i samfunnet og støtte de som trenger det mest. </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96448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5AAE-B23B-EC5A-9C6B-B7A31B0796C3}"/>
              </a:ext>
            </a:extLst>
          </p:cNvPr>
          <p:cNvSpPr>
            <a:spLocks noGrp="1"/>
          </p:cNvSpPr>
          <p:nvPr>
            <p:ph type="title"/>
          </p:nvPr>
        </p:nvSpPr>
        <p:spPr/>
        <p:txBody>
          <a:bodyPr/>
          <a:lstStyle/>
          <a:p>
            <a:r>
              <a:rPr lang="nb-NO" dirty="0"/>
              <a:t>Filantropi</a:t>
            </a:r>
          </a:p>
        </p:txBody>
      </p:sp>
      <p:sp>
        <p:nvSpPr>
          <p:cNvPr id="3" name="Content Placeholder 2">
            <a:extLst>
              <a:ext uri="{FF2B5EF4-FFF2-40B4-BE49-F238E27FC236}">
                <a16:creationId xmlns:a16="http://schemas.microsoft.com/office/drawing/2014/main" id="{C069F820-C096-50C4-B15D-5F16C31CE510}"/>
              </a:ext>
            </a:extLst>
          </p:cNvPr>
          <p:cNvSpPr>
            <a:spLocks noGrp="1"/>
          </p:cNvSpPr>
          <p:nvPr>
            <p:ph idx="1"/>
          </p:nvPr>
        </p:nvSpPr>
        <p:spPr/>
        <p:txBody>
          <a:bodyPr/>
          <a:lstStyle/>
          <a:p>
            <a:pPr marL="0" indent="0">
              <a:buNone/>
            </a:pPr>
            <a:r>
              <a:rPr lang="nb-NO" sz="1400" b="1" dirty="0"/>
              <a:t>Donasjoner til veldedige organisasjoner</a:t>
            </a:r>
            <a:r>
              <a:rPr lang="nb-NO" sz="1400" dirty="0"/>
              <a:t>: En person eller bedrift gir penger til veldedige organisasjoner som arbeider for å hjelpe trengende, for eksempel Røde Kors eller Unicef.</a:t>
            </a:r>
          </a:p>
          <a:p>
            <a:pPr marL="0" indent="0">
              <a:buNone/>
            </a:pPr>
            <a:endParaRPr lang="nb-NO" sz="1400" dirty="0"/>
          </a:p>
          <a:p>
            <a:pPr marL="0" indent="0">
              <a:buNone/>
            </a:pPr>
            <a:r>
              <a:rPr lang="nb-NO" sz="1400" b="1" dirty="0"/>
              <a:t>Stipendier</a:t>
            </a:r>
            <a:r>
              <a:rPr lang="nb-NO" sz="1400" dirty="0"/>
              <a:t>: En rik person eller stiftelse gir stipender til studenter som ikke har råd til høyere utdanning, for å sikre at de får muligheten til å fullføre sin utdanning.</a:t>
            </a:r>
          </a:p>
          <a:p>
            <a:pPr>
              <a:buFont typeface="+mj-lt"/>
              <a:buAutoNum type="arabicPeriod"/>
            </a:pPr>
            <a:endParaRPr lang="nb-NO" sz="1400" dirty="0"/>
          </a:p>
          <a:p>
            <a:pPr marL="0" indent="0">
              <a:buNone/>
            </a:pPr>
            <a:r>
              <a:rPr lang="nb-NO" sz="1400" b="1" dirty="0"/>
              <a:t>Bygging av samfunnsnyttige fasiliteter</a:t>
            </a:r>
            <a:r>
              <a:rPr lang="nb-NO" sz="1400" dirty="0"/>
              <a:t>: En bedrift eller person finansierer byggingen av skoler, sykehus, parker eller biblioteker for å forbedre lokalsamfunnets livskvalitet.</a:t>
            </a:r>
          </a:p>
          <a:p>
            <a:pPr marL="0" indent="0">
              <a:buNone/>
            </a:pPr>
            <a:endParaRPr lang="nb-NO" sz="1400" dirty="0"/>
          </a:p>
          <a:p>
            <a:pPr marL="0" indent="0">
              <a:buNone/>
            </a:pPr>
            <a:r>
              <a:rPr lang="nb-NO" sz="1400" b="1" dirty="0"/>
              <a:t>Frivillig arbeid</a:t>
            </a:r>
            <a:r>
              <a:rPr lang="nb-NO" sz="1400" dirty="0"/>
              <a:t>: En person eller gruppe av personer bruker tiden sin til å jobbe frivillig i lokale samfunnsprosjekter, hjelpe eldre, eller arrangere innsamlingsaksjoner for veldedige formål.</a:t>
            </a:r>
          </a:p>
          <a:p>
            <a:pPr marL="0" indent="0">
              <a:buNone/>
            </a:pPr>
            <a:endParaRPr lang="nb-NO" sz="1400" dirty="0"/>
          </a:p>
          <a:p>
            <a:pPr marL="0" indent="0">
              <a:buNone/>
            </a:pPr>
            <a:endParaRPr lang="nb-NO" dirty="0"/>
          </a:p>
        </p:txBody>
      </p:sp>
    </p:spTree>
    <p:extLst>
      <p:ext uri="{BB962C8B-B14F-4D97-AF65-F5344CB8AC3E}">
        <p14:creationId xmlns:p14="http://schemas.microsoft.com/office/powerpoint/2010/main" val="253428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DC68-63C3-985C-0AB3-06FAE3A21166}"/>
              </a:ext>
            </a:extLst>
          </p:cNvPr>
          <p:cNvSpPr>
            <a:spLocks noGrp="1"/>
          </p:cNvSpPr>
          <p:nvPr>
            <p:ph type="title"/>
          </p:nvPr>
        </p:nvSpPr>
        <p:spPr/>
        <p:txBody>
          <a:bodyPr/>
          <a:lstStyle/>
          <a:p>
            <a:r>
              <a:rPr lang="nb-NO" dirty="0" err="1"/>
              <a:t>Sponsoring</a:t>
            </a:r>
            <a:endParaRPr lang="nb-NO" dirty="0"/>
          </a:p>
        </p:txBody>
      </p:sp>
      <p:sp>
        <p:nvSpPr>
          <p:cNvPr id="3" name="Content Placeholder 2">
            <a:extLst>
              <a:ext uri="{FF2B5EF4-FFF2-40B4-BE49-F238E27FC236}">
                <a16:creationId xmlns:a16="http://schemas.microsoft.com/office/drawing/2014/main" id="{D0B5626F-937D-A0AC-047D-7679A7C4AA34}"/>
              </a:ext>
            </a:extLst>
          </p:cNvPr>
          <p:cNvSpPr>
            <a:spLocks noGrp="1"/>
          </p:cNvSpPr>
          <p:nvPr>
            <p:ph idx="1"/>
          </p:nvPr>
        </p:nvSpPr>
        <p:spPr/>
        <p:txBody>
          <a:bodyPr/>
          <a:lstStyle/>
          <a:p>
            <a:r>
              <a:rPr lang="nb-NO" dirty="0"/>
              <a:t>Sponsing er en forretningspraksis hvor en bedrift eller organisasjon gir økonomisk støtte, ressurser eller produkter til et arrangement, aktivitet, person eller en organisasjon i bytte mot markedsføringsmuligheter og eksponering. Sponsing kan bidra til å bygge et positivt omdømme for bedriften, øke merkevarebevisstheten og styrke relasjonene med kunder og lokalsamfunnet.</a:t>
            </a:r>
          </a:p>
          <a:p>
            <a:endParaRPr lang="nb-NO" dirty="0"/>
          </a:p>
        </p:txBody>
      </p:sp>
    </p:spTree>
    <p:extLst>
      <p:ext uri="{BB962C8B-B14F-4D97-AF65-F5344CB8AC3E}">
        <p14:creationId xmlns:p14="http://schemas.microsoft.com/office/powerpoint/2010/main" val="161944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5DE8-1682-2593-BCBD-108515838B43}"/>
              </a:ext>
            </a:extLst>
          </p:cNvPr>
          <p:cNvSpPr>
            <a:spLocks noGrp="1"/>
          </p:cNvSpPr>
          <p:nvPr>
            <p:ph type="title"/>
          </p:nvPr>
        </p:nvSpPr>
        <p:spPr>
          <a:xfrm>
            <a:off x="301385" y="298339"/>
            <a:ext cx="8418747" cy="463846"/>
          </a:xfrm>
        </p:spPr>
        <p:txBody>
          <a:bodyPr/>
          <a:lstStyle/>
          <a:p>
            <a:r>
              <a:rPr lang="nb-NO" sz="2400" dirty="0" err="1"/>
              <a:t>Cause-related</a:t>
            </a:r>
            <a:r>
              <a:rPr lang="nb-NO" sz="2400" dirty="0"/>
              <a:t> </a:t>
            </a:r>
            <a:r>
              <a:rPr lang="nb-NO" sz="2400" dirty="0" err="1"/>
              <a:t>marketing</a:t>
            </a:r>
            <a:endParaRPr lang="nb-NO" sz="2400" dirty="0"/>
          </a:p>
        </p:txBody>
      </p:sp>
      <p:sp>
        <p:nvSpPr>
          <p:cNvPr id="3" name="Content Placeholder 2">
            <a:extLst>
              <a:ext uri="{FF2B5EF4-FFF2-40B4-BE49-F238E27FC236}">
                <a16:creationId xmlns:a16="http://schemas.microsoft.com/office/drawing/2014/main" id="{12549B07-E8A0-141E-6AF1-BCE0F156C5B6}"/>
              </a:ext>
            </a:extLst>
          </p:cNvPr>
          <p:cNvSpPr>
            <a:spLocks noGrp="1"/>
          </p:cNvSpPr>
          <p:nvPr>
            <p:ph idx="1"/>
          </p:nvPr>
        </p:nvSpPr>
        <p:spPr/>
        <p:txBody>
          <a:bodyPr/>
          <a:lstStyle/>
          <a:p>
            <a:r>
              <a:rPr lang="nb-NO" sz="2000" dirty="0" err="1"/>
              <a:t>Cause-related</a:t>
            </a:r>
            <a:r>
              <a:rPr lang="nb-NO" sz="2000" dirty="0"/>
              <a:t> </a:t>
            </a:r>
            <a:r>
              <a:rPr lang="nb-NO" sz="2000" dirty="0" err="1"/>
              <a:t>marketing</a:t>
            </a:r>
            <a:r>
              <a:rPr lang="nb-NO" sz="2000" dirty="0"/>
              <a:t> er en markedsføringsstrategi der bedrifter samarbeider med veldedige organisasjoner eller sosiale formål for å fremme både virksomheten og et godt formål samtidig. Det innebærer at bedriften donerer en del av sine inntekter eller produkter til en veldedig sak hver gang kundene kjøper produktene deres eller bruker tjenestene deres.</a:t>
            </a:r>
          </a:p>
          <a:p>
            <a:r>
              <a:rPr lang="nb-NO" sz="2000" dirty="0" err="1"/>
              <a:t>Cause-related</a:t>
            </a:r>
            <a:r>
              <a:rPr lang="nb-NO" sz="2000" dirty="0"/>
              <a:t> </a:t>
            </a:r>
            <a:r>
              <a:rPr lang="nb-NO" sz="2000" dirty="0" err="1"/>
              <a:t>marketing</a:t>
            </a:r>
            <a:r>
              <a:rPr lang="nb-NO" sz="2000" dirty="0"/>
              <a:t> gir bedrifter en mulighet til å bygge et positivt omdømme, øke kundelojalitet og samtidig støtte viktige sosiale eller veldedige formål.</a:t>
            </a:r>
          </a:p>
          <a:p>
            <a:endParaRPr lang="nb-NO" dirty="0"/>
          </a:p>
        </p:txBody>
      </p:sp>
    </p:spTree>
    <p:extLst>
      <p:ext uri="{BB962C8B-B14F-4D97-AF65-F5344CB8AC3E}">
        <p14:creationId xmlns:p14="http://schemas.microsoft.com/office/powerpoint/2010/main" val="312557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67CA-8CA4-4E91-3061-E2AF60393987}"/>
              </a:ext>
            </a:extLst>
          </p:cNvPr>
          <p:cNvSpPr>
            <a:spLocks noGrp="1"/>
          </p:cNvSpPr>
          <p:nvPr>
            <p:ph type="title"/>
          </p:nvPr>
        </p:nvSpPr>
        <p:spPr/>
        <p:txBody>
          <a:bodyPr/>
          <a:lstStyle/>
          <a:p>
            <a:r>
              <a:rPr lang="nb-NO" dirty="0"/>
              <a:t>American Express</a:t>
            </a:r>
          </a:p>
        </p:txBody>
      </p:sp>
      <p:sp>
        <p:nvSpPr>
          <p:cNvPr id="3" name="Content Placeholder 2">
            <a:extLst>
              <a:ext uri="{FF2B5EF4-FFF2-40B4-BE49-F238E27FC236}">
                <a16:creationId xmlns:a16="http://schemas.microsoft.com/office/drawing/2014/main" id="{490D4276-31CB-E370-B856-C9AB2C993145}"/>
              </a:ext>
            </a:extLst>
          </p:cNvPr>
          <p:cNvSpPr>
            <a:spLocks noGrp="1"/>
          </p:cNvSpPr>
          <p:nvPr>
            <p:ph idx="1"/>
          </p:nvPr>
        </p:nvSpPr>
        <p:spPr/>
        <p:txBody>
          <a:bodyPr/>
          <a:lstStyle/>
          <a:p>
            <a:r>
              <a:rPr lang="nb-NO" sz="1800" dirty="0"/>
              <a:t>Eksempel: </a:t>
            </a:r>
          </a:p>
          <a:p>
            <a:r>
              <a:rPr lang="nb-NO" sz="1800" dirty="0"/>
              <a:t>I 1983 samarbeidet American Express med restaureringen av Frihetsgudinnen (The Statue of Liberty) De donerte én cent til prosjektet hver gang deres kredittkort ble brukt i løpet av siste kvartal. Dette initiativet genererte 1,7 millioner dollar til restaureringen av statuen og økte bruken av American Express-kortet betraktelig.</a:t>
            </a:r>
          </a:p>
          <a:p>
            <a:r>
              <a:rPr lang="nb-NO" sz="900" dirty="0"/>
              <a:t>(</a:t>
            </a:r>
            <a:r>
              <a:rPr lang="nb-NO" sz="900" dirty="0">
                <a:hlinkClick r:id="rId2"/>
              </a:rPr>
              <a:t>https://www.nytimes.com/1986/07/06/business/cashing-in-on-higher-cause.html</a:t>
            </a:r>
            <a:r>
              <a:rPr lang="nb-NO" sz="900" dirty="0"/>
              <a:t>)</a:t>
            </a:r>
          </a:p>
          <a:p>
            <a:endParaRPr lang="nb-NO" sz="900" dirty="0"/>
          </a:p>
          <a:p>
            <a:endParaRPr lang="nb-NO" sz="900" dirty="0"/>
          </a:p>
        </p:txBody>
      </p:sp>
    </p:spTree>
    <p:extLst>
      <p:ext uri="{BB962C8B-B14F-4D97-AF65-F5344CB8AC3E}">
        <p14:creationId xmlns:p14="http://schemas.microsoft.com/office/powerpoint/2010/main" val="1716288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CD17-24F1-3305-8245-0026201BE24B}"/>
              </a:ext>
            </a:extLst>
          </p:cNvPr>
          <p:cNvSpPr>
            <a:spLocks noGrp="1"/>
          </p:cNvSpPr>
          <p:nvPr>
            <p:ph type="title"/>
          </p:nvPr>
        </p:nvSpPr>
        <p:spPr/>
        <p:txBody>
          <a:bodyPr/>
          <a:lstStyle/>
          <a:p>
            <a:r>
              <a:rPr lang="nb-NO" dirty="0"/>
              <a:t>CSR – JA eller IKKE?</a:t>
            </a:r>
          </a:p>
        </p:txBody>
      </p:sp>
      <p:sp>
        <p:nvSpPr>
          <p:cNvPr id="3" name="Content Placeholder 2">
            <a:extLst>
              <a:ext uri="{FF2B5EF4-FFF2-40B4-BE49-F238E27FC236}">
                <a16:creationId xmlns:a16="http://schemas.microsoft.com/office/drawing/2014/main" id="{CEC5E364-F5E0-28A4-4BF1-7356E69B7D19}"/>
              </a:ext>
            </a:extLst>
          </p:cNvPr>
          <p:cNvSpPr>
            <a:spLocks noGrp="1"/>
          </p:cNvSpPr>
          <p:nvPr>
            <p:ph idx="1"/>
          </p:nvPr>
        </p:nvSpPr>
        <p:spPr/>
        <p:txBody>
          <a:bodyPr/>
          <a:lstStyle/>
          <a:p>
            <a:r>
              <a:rPr lang="nb-NO" dirty="0" err="1"/>
              <a:t>Cause</a:t>
            </a:r>
            <a:r>
              <a:rPr lang="nb-NO" dirty="0"/>
              <a:t> </a:t>
            </a:r>
            <a:r>
              <a:rPr lang="nb-NO" dirty="0" err="1"/>
              <a:t>Relaterd</a:t>
            </a:r>
            <a:r>
              <a:rPr lang="nb-NO" dirty="0"/>
              <a:t> </a:t>
            </a:r>
            <a:r>
              <a:rPr lang="nb-NO" dirty="0" err="1"/>
              <a:t>Marketing</a:t>
            </a:r>
            <a:endParaRPr lang="nb-NO" dirty="0"/>
          </a:p>
          <a:p>
            <a:r>
              <a:rPr lang="nb-NO" dirty="0" err="1"/>
              <a:t>Sponsoring</a:t>
            </a:r>
            <a:endParaRPr lang="nb-NO" dirty="0"/>
          </a:p>
          <a:p>
            <a:r>
              <a:rPr lang="nb-NO" dirty="0"/>
              <a:t>Noen mener at sponsing, </a:t>
            </a:r>
            <a:r>
              <a:rPr lang="nb-NO" dirty="0" err="1"/>
              <a:t>Cause</a:t>
            </a:r>
            <a:r>
              <a:rPr lang="nb-NO" dirty="0"/>
              <a:t> Related </a:t>
            </a:r>
            <a:r>
              <a:rPr lang="nb-NO" dirty="0" err="1"/>
              <a:t>Marketig</a:t>
            </a:r>
            <a:r>
              <a:rPr lang="nb-NO" dirty="0"/>
              <a:t> ikke er en del av CSR fordi de ser det som en markedsføringsstrategi først og fremst rettet mot å fremme bedriftens merkevare og produkter, snarere enn å bidra til samfunnsansvarlige mål.</a:t>
            </a:r>
          </a:p>
          <a:p>
            <a:endParaRPr lang="nb-NO" dirty="0"/>
          </a:p>
          <a:p>
            <a:r>
              <a:rPr lang="nb-NO" dirty="0"/>
              <a:t>Teori er ikke enig i denne delen……..noen JA, noen NEI</a:t>
            </a:r>
          </a:p>
        </p:txBody>
      </p:sp>
    </p:spTree>
    <p:extLst>
      <p:ext uri="{BB962C8B-B14F-4D97-AF65-F5344CB8AC3E}">
        <p14:creationId xmlns:p14="http://schemas.microsoft.com/office/powerpoint/2010/main" val="171937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2523-CCFE-149C-86BF-EF5014FB5014}"/>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8518F98-3E97-B82A-C37F-FBB41C0C4ABA}"/>
              </a:ext>
            </a:extLst>
          </p:cNvPr>
          <p:cNvSpPr>
            <a:spLocks noGrp="1"/>
          </p:cNvSpPr>
          <p:nvPr>
            <p:ph idx="1"/>
          </p:nvPr>
        </p:nvSpPr>
        <p:spPr/>
        <p:txBody>
          <a:bodyPr/>
          <a:lstStyle/>
          <a:p>
            <a:r>
              <a:rPr lang="nb-NO" dirty="0"/>
              <a:t>Vi hadde ikke forelesning i uke 9 </a:t>
            </a:r>
            <a:r>
              <a:rPr lang="nb-NO" dirty="0">
                <a:sym typeface="Wingdings" panose="05000000000000000000" pitchFamily="2" charset="2"/>
              </a:rPr>
              <a:t></a:t>
            </a:r>
          </a:p>
          <a:p>
            <a:r>
              <a:rPr lang="nb-NO" dirty="0"/>
              <a:t> Hvem av dere har lest artikkelen, hvem av dere har sett filmen?</a:t>
            </a:r>
          </a:p>
        </p:txBody>
      </p:sp>
    </p:spTree>
    <p:extLst>
      <p:ext uri="{BB962C8B-B14F-4D97-AF65-F5344CB8AC3E}">
        <p14:creationId xmlns:p14="http://schemas.microsoft.com/office/powerpoint/2010/main" val="2665737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Eksempler</a:t>
            </a:r>
            <a:endParaRPr lang="en-US" dirty="0"/>
          </a:p>
        </p:txBody>
      </p:sp>
      <p:sp>
        <p:nvSpPr>
          <p:cNvPr id="3" name="Content Placeholder 2"/>
          <p:cNvSpPr>
            <a:spLocks noGrp="1"/>
          </p:cNvSpPr>
          <p:nvPr>
            <p:ph idx="1"/>
          </p:nvPr>
        </p:nvSpPr>
        <p:spPr/>
        <p:txBody>
          <a:bodyPr>
            <a:normAutofit fontScale="92500"/>
          </a:bodyPr>
          <a:lstStyle/>
          <a:p>
            <a:r>
              <a:rPr lang="nb-NO" dirty="0"/>
              <a:t>Prosjekt Z.E.B.R.A </a:t>
            </a:r>
            <a:r>
              <a:rPr lang="nb-NO" dirty="0" err="1"/>
              <a:t>Škoda</a:t>
            </a:r>
            <a:r>
              <a:rPr lang="nb-NO" dirty="0"/>
              <a:t> Auto er interessert i sine ansattes innovative tilnærminger. </a:t>
            </a:r>
          </a:p>
          <a:p>
            <a:r>
              <a:rPr lang="nb-NO" dirty="0"/>
              <a:t>Hver ansatt kan skrive sitt eget innovasjonsprosjekt fra stedet hvor de jobber.</a:t>
            </a:r>
          </a:p>
          <a:p>
            <a:r>
              <a:rPr lang="nb-NO" dirty="0"/>
              <a:t> Hvert prosjekt får poeng som ansatte kan bruke i ansattfordelssystemet eller veksle inn til penger. </a:t>
            </a:r>
          </a:p>
          <a:p>
            <a:r>
              <a:rPr lang="nb-NO" dirty="0"/>
              <a:t>Hvis prosjektet sparer mye penger for selskapet, kan ansatte få en ny bil. </a:t>
            </a:r>
          </a:p>
          <a:p>
            <a:r>
              <a:rPr lang="nb-NO" dirty="0"/>
              <a:t>Ny "Green Z.E.B.R.A – innovativ tilnærming innen miljøledelse.</a:t>
            </a:r>
          </a:p>
        </p:txBody>
      </p:sp>
      <p:pic>
        <p:nvPicPr>
          <p:cNvPr id="4" name="Picture 3"/>
          <p:cNvPicPr>
            <a:picLocks noChangeAspect="1"/>
          </p:cNvPicPr>
          <p:nvPr/>
        </p:nvPicPr>
        <p:blipFill>
          <a:blip r:embed="rId2"/>
          <a:stretch>
            <a:fillRect/>
          </a:stretch>
        </p:blipFill>
        <p:spPr>
          <a:xfrm>
            <a:off x="6940588" y="243664"/>
            <a:ext cx="781880" cy="781880"/>
          </a:xfrm>
          <a:prstGeom prst="rect">
            <a:avLst/>
          </a:prstGeom>
        </p:spPr>
      </p:pic>
    </p:spTree>
    <p:extLst>
      <p:ext uri="{BB962C8B-B14F-4D97-AF65-F5344CB8AC3E}">
        <p14:creationId xmlns:p14="http://schemas.microsoft.com/office/powerpoint/2010/main" val="97132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29C4-9C04-31FC-8AB2-1170E85FBF56}"/>
              </a:ext>
            </a:extLst>
          </p:cNvPr>
          <p:cNvSpPr>
            <a:spLocks noGrp="1"/>
          </p:cNvSpPr>
          <p:nvPr>
            <p:ph type="title"/>
          </p:nvPr>
        </p:nvSpPr>
        <p:spPr/>
        <p:txBody>
          <a:bodyPr/>
          <a:lstStyle/>
          <a:p>
            <a:r>
              <a:rPr lang="nb-NO" dirty="0"/>
              <a:t>Eksempler – Pilsner </a:t>
            </a:r>
            <a:r>
              <a:rPr lang="nb-NO" dirty="0" err="1"/>
              <a:t>Urquell</a:t>
            </a:r>
            <a:endParaRPr lang="nb-NO" dirty="0"/>
          </a:p>
        </p:txBody>
      </p:sp>
      <p:sp>
        <p:nvSpPr>
          <p:cNvPr id="3" name="Content Placeholder 2">
            <a:extLst>
              <a:ext uri="{FF2B5EF4-FFF2-40B4-BE49-F238E27FC236}">
                <a16:creationId xmlns:a16="http://schemas.microsoft.com/office/drawing/2014/main" id="{6077F958-8E32-EB3D-F03A-A78EB133E7C9}"/>
              </a:ext>
            </a:extLst>
          </p:cNvPr>
          <p:cNvSpPr>
            <a:spLocks noGrp="1"/>
          </p:cNvSpPr>
          <p:nvPr>
            <p:ph idx="1"/>
          </p:nvPr>
        </p:nvSpPr>
        <p:spPr/>
        <p:txBody>
          <a:bodyPr/>
          <a:lstStyle/>
          <a:p>
            <a:r>
              <a:rPr lang="nb-NO" sz="2000" dirty="0"/>
              <a:t>Pilsner </a:t>
            </a:r>
            <a:r>
              <a:rPr lang="nb-NO" sz="2000" dirty="0" err="1"/>
              <a:t>Urquell</a:t>
            </a:r>
            <a:r>
              <a:rPr lang="nb-NO" sz="2000" dirty="0"/>
              <a:t>, har en sterk forpliktelse til å støtte lokalsamfunnene rundt sine bryggerier. </a:t>
            </a:r>
          </a:p>
          <a:p>
            <a:r>
              <a:rPr lang="nb-NO" sz="2000" dirty="0"/>
              <a:t>Gjennom lokale aviser og medier kunngjør de hvilke prosjekter de ønsker å støtte, og oppfordrer lokalsamfunnet til å sende inn forslag. </a:t>
            </a:r>
          </a:p>
          <a:p>
            <a:r>
              <a:rPr lang="nb-NO" sz="2000" dirty="0"/>
              <a:t>Forslagene evalueres basert på </a:t>
            </a:r>
            <a:r>
              <a:rPr lang="nb-NO" sz="2000" dirty="0" err="1"/>
              <a:t>samfunnsnytte</a:t>
            </a:r>
            <a:r>
              <a:rPr lang="nb-NO" sz="2000" dirty="0"/>
              <a:t>, gjennomførbarhet og bærekraft, og innbyggerne kan stemme på de prioriterte prosjektene via aviser. </a:t>
            </a:r>
          </a:p>
          <a:p>
            <a:r>
              <a:rPr lang="nb-NO" sz="2000" dirty="0"/>
              <a:t>Til slutt velger Pilsner </a:t>
            </a:r>
            <a:r>
              <a:rPr lang="nb-NO" sz="2000" dirty="0" err="1"/>
              <a:t>Urquell</a:t>
            </a:r>
            <a:r>
              <a:rPr lang="nb-NO" sz="2000" dirty="0"/>
              <a:t> hvilke prosjekter som skal få støtte, og annonserer vinnerprosjektene gjennom lokale kanaler.</a:t>
            </a:r>
          </a:p>
        </p:txBody>
      </p:sp>
      <p:pic>
        <p:nvPicPr>
          <p:cNvPr id="4" name="Picture 3">
            <a:extLst>
              <a:ext uri="{FF2B5EF4-FFF2-40B4-BE49-F238E27FC236}">
                <a16:creationId xmlns:a16="http://schemas.microsoft.com/office/drawing/2014/main" id="{1DC1CBC7-2CE8-B51E-BC3F-E4A25ACC2D14}"/>
              </a:ext>
            </a:extLst>
          </p:cNvPr>
          <p:cNvPicPr>
            <a:picLocks noChangeAspect="1"/>
          </p:cNvPicPr>
          <p:nvPr/>
        </p:nvPicPr>
        <p:blipFill>
          <a:blip r:embed="rId2"/>
          <a:stretch>
            <a:fillRect/>
          </a:stretch>
        </p:blipFill>
        <p:spPr>
          <a:xfrm>
            <a:off x="8612608" y="298339"/>
            <a:ext cx="330793" cy="1193448"/>
          </a:xfrm>
          <a:prstGeom prst="rect">
            <a:avLst/>
          </a:prstGeom>
        </p:spPr>
      </p:pic>
    </p:spTree>
    <p:extLst>
      <p:ext uri="{BB962C8B-B14F-4D97-AF65-F5344CB8AC3E}">
        <p14:creationId xmlns:p14="http://schemas.microsoft.com/office/powerpoint/2010/main" val="393840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6E77-86DC-90EF-4FF2-7721EC50BED3}"/>
              </a:ext>
            </a:extLst>
          </p:cNvPr>
          <p:cNvSpPr>
            <a:spLocks noGrp="1"/>
          </p:cNvSpPr>
          <p:nvPr>
            <p:ph type="title"/>
          </p:nvPr>
        </p:nvSpPr>
        <p:spPr/>
        <p:txBody>
          <a:bodyPr/>
          <a:lstStyle/>
          <a:p>
            <a:r>
              <a:rPr lang="nb-NO" dirty="0"/>
              <a:t>Oppgave</a:t>
            </a:r>
          </a:p>
        </p:txBody>
      </p:sp>
      <p:sp>
        <p:nvSpPr>
          <p:cNvPr id="3" name="Content Placeholder 2">
            <a:extLst>
              <a:ext uri="{FF2B5EF4-FFF2-40B4-BE49-F238E27FC236}">
                <a16:creationId xmlns:a16="http://schemas.microsoft.com/office/drawing/2014/main" id="{747C569D-5315-51B6-3EC5-AE9AC8ECC9BB}"/>
              </a:ext>
            </a:extLst>
          </p:cNvPr>
          <p:cNvSpPr>
            <a:spLocks noGrp="1"/>
          </p:cNvSpPr>
          <p:nvPr>
            <p:ph idx="1"/>
          </p:nvPr>
        </p:nvSpPr>
        <p:spPr/>
        <p:txBody>
          <a:bodyPr/>
          <a:lstStyle/>
          <a:p>
            <a:r>
              <a:rPr lang="nb-NO" dirty="0"/>
              <a:t>Har du noen forventninger fra lokale bedrifter der du bor?</a:t>
            </a:r>
          </a:p>
        </p:txBody>
      </p:sp>
    </p:spTree>
    <p:extLst>
      <p:ext uri="{BB962C8B-B14F-4D97-AF65-F5344CB8AC3E}">
        <p14:creationId xmlns:p14="http://schemas.microsoft.com/office/powerpoint/2010/main" val="430815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BD26-7BED-E94A-08CC-E3509428560E}"/>
              </a:ext>
            </a:extLst>
          </p:cNvPr>
          <p:cNvSpPr>
            <a:spLocks noGrp="1"/>
          </p:cNvSpPr>
          <p:nvPr>
            <p:ph type="title"/>
          </p:nvPr>
        </p:nvSpPr>
        <p:spPr/>
        <p:txBody>
          <a:bodyPr/>
          <a:lstStyle/>
          <a:p>
            <a:r>
              <a:rPr lang="nb-NO" dirty="0"/>
              <a:t>BATA STORY </a:t>
            </a:r>
            <a:r>
              <a:rPr lang="nb-NO" dirty="0">
                <a:sym typeface="Wingdings" panose="05000000000000000000" pitchFamily="2" charset="2"/>
              </a:rPr>
              <a:t></a:t>
            </a:r>
            <a:endParaRPr lang="nb-NO" dirty="0"/>
          </a:p>
        </p:txBody>
      </p:sp>
      <p:sp>
        <p:nvSpPr>
          <p:cNvPr id="3" name="Content Placeholder 2">
            <a:extLst>
              <a:ext uri="{FF2B5EF4-FFF2-40B4-BE49-F238E27FC236}">
                <a16:creationId xmlns:a16="http://schemas.microsoft.com/office/drawing/2014/main" id="{1D8B31B2-7E2E-F03B-ABA5-717C97E0C382}"/>
              </a:ext>
            </a:extLst>
          </p:cNvPr>
          <p:cNvSpPr>
            <a:spLocks noGrp="1"/>
          </p:cNvSpPr>
          <p:nvPr>
            <p:ph idx="1"/>
          </p:nvPr>
        </p:nvSpPr>
        <p:spPr/>
        <p:txBody>
          <a:bodyPr/>
          <a:lstStyle/>
          <a:p>
            <a:r>
              <a:rPr lang="nb-NO" dirty="0"/>
              <a:t>Kanskje du kjenner til historiene om Toyota eller Ford, men i dag vil jeg fortelle deg Bata-historien og deres sosiale søyle på den tiden.</a:t>
            </a:r>
          </a:p>
          <a:p>
            <a:r>
              <a:rPr lang="nb-NO" dirty="0">
                <a:hlinkClick r:id="rId2"/>
              </a:rPr>
              <a:t>https://www.thebatacompany.com/about-us/history/</a:t>
            </a:r>
            <a:endParaRPr lang="nb-NO" dirty="0"/>
          </a:p>
          <a:p>
            <a:endParaRPr lang="nb-NO" dirty="0"/>
          </a:p>
          <a:p>
            <a:endParaRPr lang="nb-NO" dirty="0"/>
          </a:p>
        </p:txBody>
      </p:sp>
      <p:pic>
        <p:nvPicPr>
          <p:cNvPr id="4" name="Picture 3">
            <a:extLst>
              <a:ext uri="{FF2B5EF4-FFF2-40B4-BE49-F238E27FC236}">
                <a16:creationId xmlns:a16="http://schemas.microsoft.com/office/drawing/2014/main" id="{A5C8D254-B9B4-9C43-6F6B-43561776034F}"/>
              </a:ext>
            </a:extLst>
          </p:cNvPr>
          <p:cNvPicPr>
            <a:picLocks noChangeAspect="1"/>
          </p:cNvPicPr>
          <p:nvPr/>
        </p:nvPicPr>
        <p:blipFill>
          <a:blip r:embed="rId3"/>
          <a:stretch>
            <a:fillRect/>
          </a:stretch>
        </p:blipFill>
        <p:spPr>
          <a:xfrm>
            <a:off x="5788887" y="3281214"/>
            <a:ext cx="1942773" cy="442658"/>
          </a:xfrm>
          <a:prstGeom prst="rect">
            <a:avLst/>
          </a:prstGeom>
        </p:spPr>
      </p:pic>
    </p:spTree>
    <p:extLst>
      <p:ext uri="{BB962C8B-B14F-4D97-AF65-F5344CB8AC3E}">
        <p14:creationId xmlns:p14="http://schemas.microsoft.com/office/powerpoint/2010/main" val="272561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07" y="746436"/>
            <a:ext cx="5555553" cy="857250"/>
          </a:xfrm>
        </p:spPr>
        <p:txBody>
          <a:bodyPr>
            <a:normAutofit fontScale="90000"/>
          </a:bodyPr>
          <a:lstStyle/>
          <a:p>
            <a:br>
              <a:rPr lang="en-US" sz="1650" dirty="0"/>
            </a:br>
            <a:r>
              <a:rPr lang="en-US" sz="1650" dirty="0"/>
              <a:t>1897: </a:t>
            </a:r>
            <a:r>
              <a:rPr lang="nb-NO" sz="1050" dirty="0" err="1">
                <a:highlight>
                  <a:srgbClr val="FFFF00"/>
                </a:highlight>
              </a:rPr>
              <a:t>Batovka</a:t>
            </a:r>
            <a:r>
              <a:rPr lang="nb-NO" sz="1050" dirty="0">
                <a:highlight>
                  <a:srgbClr val="FFFF00"/>
                </a:highlight>
              </a:rPr>
              <a:t>: </a:t>
            </a:r>
            <a:r>
              <a:rPr lang="nb-NO" sz="1050" dirty="0"/>
              <a:t>Skoen som startet det hele</a:t>
            </a:r>
            <a:br>
              <a:rPr lang="en-US" sz="1650" dirty="0"/>
            </a:br>
            <a:br>
              <a:rPr lang="en-US" dirty="0"/>
            </a:br>
            <a:endParaRPr lang="nb-NO" dirty="0"/>
          </a:p>
        </p:txBody>
      </p:sp>
      <p:pic>
        <p:nvPicPr>
          <p:cNvPr id="4" name="Content Placeholder 3"/>
          <p:cNvPicPr>
            <a:picLocks noGrp="1" noChangeAspect="1"/>
          </p:cNvPicPr>
          <p:nvPr>
            <p:ph idx="1"/>
          </p:nvPr>
        </p:nvPicPr>
        <p:blipFill>
          <a:blip r:embed="rId2"/>
          <a:stretch>
            <a:fillRect/>
          </a:stretch>
        </p:blipFill>
        <p:spPr>
          <a:xfrm>
            <a:off x="2506436" y="1459427"/>
            <a:ext cx="4368233" cy="2937637"/>
          </a:xfrm>
          <a:prstGeom prst="rect">
            <a:avLst/>
          </a:prstGeom>
        </p:spPr>
      </p:pic>
      <p:sp>
        <p:nvSpPr>
          <p:cNvPr id="3" name="Rectangle 1">
            <a:extLst>
              <a:ext uri="{FF2B5EF4-FFF2-40B4-BE49-F238E27FC236}">
                <a16:creationId xmlns:a16="http://schemas.microsoft.com/office/drawing/2014/main" id="{A6E928E8-EF82-3B5E-C4F6-95AB7C07F21C}"/>
              </a:ext>
            </a:extLst>
          </p:cNvPr>
          <p:cNvSpPr>
            <a:spLocks noChangeArrowheads="1"/>
          </p:cNvSpPr>
          <p:nvPr/>
        </p:nvSpPr>
        <p:spPr bwMode="auto">
          <a:xfrm>
            <a:off x="115200" y="205979"/>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100" b="0" i="0" u="none" strike="noStrike" cap="none" normalizeH="0" baseline="0">
                <a:ln>
                  <a:noFill/>
                </a:ln>
                <a:solidFill>
                  <a:srgbClr val="202124"/>
                </a:solidFill>
                <a:effectLst/>
                <a:latin typeface="inherit"/>
              </a:rPr>
              <a:t>we shoe the whole world</a:t>
            </a:r>
            <a:r>
              <a:rPr kumimoji="0" lang="nb-NO" altLang="nb-NO" sz="600" b="0" i="0" u="none" strike="noStrike" cap="none" normalizeH="0" baseline="0">
                <a:ln>
                  <a:noFill/>
                </a:ln>
                <a:solidFill>
                  <a:schemeClr val="tx1"/>
                </a:solidFill>
                <a:effectLst/>
              </a:rPr>
              <a:t> </a:t>
            </a: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681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a:t>1894: </a:t>
            </a:r>
            <a:r>
              <a:rPr lang="nb-NO" dirty="0" err="1"/>
              <a:t>Baťa</a:t>
            </a:r>
            <a:r>
              <a:rPr lang="nb-NO" dirty="0"/>
              <a:t> </a:t>
            </a:r>
            <a:r>
              <a:rPr lang="nb-NO" dirty="0" err="1"/>
              <a:t>Shoe</a:t>
            </a:r>
            <a:r>
              <a:rPr lang="nb-NO" dirty="0"/>
              <a:t> Company registrert </a:t>
            </a:r>
          </a:p>
          <a:p>
            <a:r>
              <a:rPr lang="nb-NO" dirty="0"/>
              <a:t>1895: 50 ansatte </a:t>
            </a:r>
          </a:p>
          <a:p>
            <a:r>
              <a:rPr lang="nb-NO" dirty="0"/>
              <a:t>1931: 29 500 ansatte</a:t>
            </a:r>
          </a:p>
          <a:p>
            <a:r>
              <a:rPr lang="nb-NO" dirty="0"/>
              <a:t>1905: Produksjonen nådde 2 200 par per dag.</a:t>
            </a:r>
          </a:p>
          <a:p>
            <a:r>
              <a:rPr lang="nb-NO" dirty="0"/>
              <a:t>1917: Salget nådde 2 millioner par per år.</a:t>
            </a:r>
          </a:p>
          <a:p>
            <a:r>
              <a:rPr lang="nb-NO" dirty="0"/>
              <a:t>……..</a:t>
            </a:r>
          </a:p>
          <a:p>
            <a:endParaRPr lang="en-US" dirty="0"/>
          </a:p>
          <a:p>
            <a:pPr marL="0" indent="0">
              <a:buNone/>
            </a:pPr>
            <a:endParaRPr lang="nb-NO" dirty="0"/>
          </a:p>
        </p:txBody>
      </p:sp>
      <p:pic>
        <p:nvPicPr>
          <p:cNvPr id="5" name="Picture 4"/>
          <p:cNvPicPr>
            <a:picLocks noChangeAspect="1"/>
          </p:cNvPicPr>
          <p:nvPr/>
        </p:nvPicPr>
        <p:blipFill>
          <a:blip r:embed="rId2"/>
          <a:stretch>
            <a:fillRect/>
          </a:stretch>
        </p:blipFill>
        <p:spPr>
          <a:xfrm>
            <a:off x="6793823" y="4133234"/>
            <a:ext cx="1083658" cy="246910"/>
          </a:xfrm>
          <a:prstGeom prst="rect">
            <a:avLst/>
          </a:prstGeom>
        </p:spPr>
      </p:pic>
      <p:pic>
        <p:nvPicPr>
          <p:cNvPr id="1025" name="Picture 1" descr="avers-004_upr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29" y="465882"/>
            <a:ext cx="1405550" cy="36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9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 do not have employees but co-workers. </a:t>
            </a:r>
            <a:r>
              <a:rPr lang="en-US" b="1" dirty="0">
                <a:solidFill>
                  <a:srgbClr val="92D050"/>
                </a:solidFill>
                <a:effectLst>
                  <a:outerShdw blurRad="38100" dist="38100" dir="2700000" algn="tl">
                    <a:srgbClr val="000000">
                      <a:alpha val="43137"/>
                    </a:srgbClr>
                  </a:outerShdw>
                </a:effectLst>
              </a:rPr>
              <a:t>Every co-worker is an entrepreneur.</a:t>
            </a:r>
            <a:r>
              <a:rPr lang="en-US" dirty="0"/>
              <a:t>“</a:t>
            </a:r>
          </a:p>
          <a:p>
            <a:pPr marL="0" indent="0">
              <a:buNone/>
            </a:pPr>
            <a:endParaRPr lang="en-US" dirty="0"/>
          </a:p>
          <a:p>
            <a:endParaRPr lang="nb-NO" dirty="0"/>
          </a:p>
        </p:txBody>
      </p:sp>
      <p:pic>
        <p:nvPicPr>
          <p:cNvPr id="4" name="Picture 4" descr="Image:Bata CZ.gif">
            <a:hlinkClick r:id="rId2"/>
          </p:cNvPr>
          <p:cNvPicPr>
            <a:picLocks noChangeAspect="1" noChangeArrowheads="1"/>
          </p:cNvPicPr>
          <p:nvPr/>
        </p:nvPicPr>
        <p:blipFill>
          <a:blip r:embed="rId3" cstate="print"/>
          <a:srcRect/>
          <a:stretch>
            <a:fillRect/>
          </a:stretch>
        </p:blipFill>
        <p:spPr bwMode="auto">
          <a:xfrm>
            <a:off x="6514627" y="205979"/>
            <a:ext cx="1079897" cy="246460"/>
          </a:xfrm>
          <a:prstGeom prst="rect">
            <a:avLst/>
          </a:prstGeom>
          <a:noFill/>
          <a:ln w="9525">
            <a:noFill/>
            <a:miter lim="800000"/>
            <a:headEnd/>
            <a:tailEnd/>
          </a:ln>
        </p:spPr>
      </p:pic>
    </p:spTree>
    <p:extLst>
      <p:ext uri="{BB962C8B-B14F-4D97-AF65-F5344CB8AC3E}">
        <p14:creationId xmlns:p14="http://schemas.microsoft.com/office/powerpoint/2010/main" val="4252729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a:t>Sosiale tjenester: </a:t>
            </a:r>
          </a:p>
          <a:p>
            <a:r>
              <a:rPr lang="nb-NO" dirty="0"/>
              <a:t>I Tsjekkia hadde man en arbeidsuke på 48 timer (seks arbeidsdager), men i Batas fabrikker var arbeidsuken på 40 timer (fem arbeidsdager). </a:t>
            </a:r>
          </a:p>
          <a:p>
            <a:r>
              <a:rPr lang="nb-NO" dirty="0"/>
              <a:t>Han bygde huser for ansatte. </a:t>
            </a:r>
          </a:p>
          <a:p>
            <a:r>
              <a:rPr lang="nb-NO" dirty="0"/>
              <a:t>Åpnet sykehus.</a:t>
            </a:r>
          </a:p>
        </p:txBody>
      </p:sp>
      <p:pic>
        <p:nvPicPr>
          <p:cNvPr id="4" name="Picture 4" descr="Image:Bata CZ.gif">
            <a:hlinkClick r:id="rId2"/>
          </p:cNvPr>
          <p:cNvPicPr>
            <a:picLocks noChangeAspect="1" noChangeArrowheads="1"/>
          </p:cNvPicPr>
          <p:nvPr/>
        </p:nvPicPr>
        <p:blipFill>
          <a:blip r:embed="rId3" cstate="print"/>
          <a:srcRect/>
          <a:stretch>
            <a:fillRect/>
          </a:stretch>
        </p:blipFill>
        <p:spPr bwMode="auto">
          <a:xfrm>
            <a:off x="6347302" y="4348163"/>
            <a:ext cx="1079897" cy="246460"/>
          </a:xfrm>
          <a:prstGeom prst="rect">
            <a:avLst/>
          </a:prstGeom>
          <a:noFill/>
          <a:ln w="9525">
            <a:noFill/>
            <a:miter lim="800000"/>
            <a:headEnd/>
            <a:tailEnd/>
          </a:ln>
        </p:spPr>
      </p:pic>
    </p:spTree>
    <p:extLst>
      <p:ext uri="{BB962C8B-B14F-4D97-AF65-F5344CB8AC3E}">
        <p14:creationId xmlns:p14="http://schemas.microsoft.com/office/powerpoint/2010/main" val="411224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Baťa System </a:t>
            </a:r>
            <a:r>
              <a:rPr lang="nb-NO" dirty="0" err="1"/>
              <a:t>of</a:t>
            </a:r>
            <a:r>
              <a:rPr lang="nb-NO" dirty="0"/>
              <a:t> Organization</a:t>
            </a:r>
          </a:p>
        </p:txBody>
      </p:sp>
      <p:sp>
        <p:nvSpPr>
          <p:cNvPr id="3" name="Content Placeholder 2"/>
          <p:cNvSpPr>
            <a:spLocks noGrp="1"/>
          </p:cNvSpPr>
          <p:nvPr>
            <p:ph idx="1"/>
          </p:nvPr>
        </p:nvSpPr>
        <p:spPr/>
        <p:txBody>
          <a:bodyPr/>
          <a:lstStyle/>
          <a:p>
            <a:r>
              <a:rPr lang="nb-NO" dirty="0"/>
              <a:t>Åpen kjøkken og spisesal som ga måltider til 33 000 mennesker (i 1938). </a:t>
            </a:r>
          </a:p>
          <a:p>
            <a:r>
              <a:rPr lang="nb-NO" dirty="0"/>
              <a:t>Aldersforsikring ble vurdert med 10% rente.</a:t>
            </a:r>
          </a:p>
          <a:p>
            <a:r>
              <a:rPr lang="nb-NO" dirty="0"/>
              <a:t>Åpent Kulturhus, som inkluderte et hotell, restauranter, kafeer, dansesaler, spillehaller og klubblokaler.</a:t>
            </a:r>
          </a:p>
          <a:p>
            <a:r>
              <a:rPr lang="nb-NO" dirty="0"/>
              <a:t>Den mest underholdende delen var kinoen, de fleste hadde en kapasitet på 2000 seter. </a:t>
            </a:r>
          </a:p>
          <a:p>
            <a:r>
              <a:rPr lang="nb-NO" dirty="0"/>
              <a:t>I byen var det et bibliotek med 15 000 bøker, musikkskole, utstillingssalonger, osv.</a:t>
            </a:r>
            <a:r>
              <a:rPr lang="en-US" dirty="0"/>
              <a:t>.</a:t>
            </a:r>
          </a:p>
          <a:p>
            <a:endParaRPr lang="nb-NO" dirty="0"/>
          </a:p>
        </p:txBody>
      </p:sp>
      <p:pic>
        <p:nvPicPr>
          <p:cNvPr id="4" name="Picture 3"/>
          <p:cNvPicPr>
            <a:picLocks noChangeAspect="1"/>
          </p:cNvPicPr>
          <p:nvPr/>
        </p:nvPicPr>
        <p:blipFill>
          <a:blip r:embed="rId2"/>
          <a:stretch>
            <a:fillRect/>
          </a:stretch>
        </p:blipFill>
        <p:spPr>
          <a:xfrm>
            <a:off x="6510867" y="4484634"/>
            <a:ext cx="1083658" cy="246910"/>
          </a:xfrm>
          <a:prstGeom prst="rect">
            <a:avLst/>
          </a:prstGeom>
        </p:spPr>
      </p:pic>
    </p:spTree>
    <p:extLst>
      <p:ext uri="{BB962C8B-B14F-4D97-AF65-F5344CB8AC3E}">
        <p14:creationId xmlns:p14="http://schemas.microsoft.com/office/powerpoint/2010/main" val="749445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6047715" cy="4770940"/>
          </a:xfrm>
          <a:prstGeom prst="rect">
            <a:avLst/>
          </a:prstGeom>
        </p:spPr>
      </p:pic>
    </p:spTree>
    <p:extLst>
      <p:ext uri="{BB962C8B-B14F-4D97-AF65-F5344CB8AC3E}">
        <p14:creationId xmlns:p14="http://schemas.microsoft.com/office/powerpoint/2010/main" val="18102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18E9-713E-8DA3-7290-67E475051C3D}"/>
              </a:ext>
            </a:extLst>
          </p:cNvPr>
          <p:cNvSpPr>
            <a:spLocks noGrp="1"/>
          </p:cNvSpPr>
          <p:nvPr>
            <p:ph type="title"/>
          </p:nvPr>
        </p:nvSpPr>
        <p:spPr/>
        <p:txBody>
          <a:bodyPr/>
          <a:lstStyle/>
          <a:p>
            <a:r>
              <a:rPr lang="nb-NO" dirty="0"/>
              <a:t>Mulighet for dere </a:t>
            </a:r>
            <a:r>
              <a:rPr lang="nb-NO" dirty="0">
                <a:sym typeface="Wingdings" panose="05000000000000000000" pitchFamily="2" charset="2"/>
              </a:rPr>
              <a:t></a:t>
            </a:r>
            <a:endParaRPr lang="nb-NO" dirty="0"/>
          </a:p>
        </p:txBody>
      </p:sp>
      <p:sp>
        <p:nvSpPr>
          <p:cNvPr id="3" name="Content Placeholder 2">
            <a:extLst>
              <a:ext uri="{FF2B5EF4-FFF2-40B4-BE49-F238E27FC236}">
                <a16:creationId xmlns:a16="http://schemas.microsoft.com/office/drawing/2014/main" id="{76FDA6E3-BB62-F0E7-3C3F-D259E180B959}"/>
              </a:ext>
            </a:extLst>
          </p:cNvPr>
          <p:cNvSpPr>
            <a:spLocks noGrp="1"/>
          </p:cNvSpPr>
          <p:nvPr>
            <p:ph idx="1"/>
          </p:nvPr>
        </p:nvSpPr>
        <p:spPr/>
        <p:txBody>
          <a:bodyPr/>
          <a:lstStyle/>
          <a:p>
            <a:r>
              <a:rPr lang="nb-NO" dirty="0"/>
              <a:t>Mandag 14:15 - 17:00 – Topas, samme rom som vi har nå.</a:t>
            </a:r>
          </a:p>
          <a:p>
            <a:r>
              <a:rPr lang="nb-NO" dirty="0" err="1"/>
              <a:t>Wondrest</a:t>
            </a:r>
            <a:r>
              <a:rPr lang="nb-NO" dirty="0"/>
              <a:t> prosjekt, rapportering – hos Anne Grethe, emnet Foretaksstrategi (Økonomi og Administrasjon-studenter har dette som en del av emnet).</a:t>
            </a:r>
          </a:p>
          <a:p>
            <a:pPr marL="0" indent="0">
              <a:buNone/>
            </a:pPr>
            <a:endParaRPr lang="nb-NO" dirty="0"/>
          </a:p>
          <a:p>
            <a:r>
              <a:rPr lang="nb-NO" dirty="0"/>
              <a:t>Dere andre studenter kan også delta!</a:t>
            </a:r>
          </a:p>
        </p:txBody>
      </p:sp>
    </p:spTree>
    <p:extLst>
      <p:ext uri="{BB962C8B-B14F-4D97-AF65-F5344CB8AC3E}">
        <p14:creationId xmlns:p14="http://schemas.microsoft.com/office/powerpoint/2010/main" val="117700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9465" y="390015"/>
            <a:ext cx="6057050" cy="4435078"/>
          </a:xfrm>
          <a:prstGeom prst="rect">
            <a:avLst/>
          </a:prstGeom>
        </p:spPr>
      </p:pic>
    </p:spTree>
    <p:extLst>
      <p:ext uri="{BB962C8B-B14F-4D97-AF65-F5344CB8AC3E}">
        <p14:creationId xmlns:p14="http://schemas.microsoft.com/office/powerpoint/2010/main" val="166870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tina.prskavcova\Desktop\Batovy_domky_2.jpg"/>
          <p:cNvPicPr>
            <a:picLocks noGrp="1" noChangeAspect="1" noChangeArrowheads="1"/>
          </p:cNvPicPr>
          <p:nvPr>
            <p:ph idx="1"/>
          </p:nvPr>
        </p:nvPicPr>
        <p:blipFill>
          <a:blip r:embed="rId2" cstate="print"/>
          <a:srcRect/>
          <a:stretch>
            <a:fillRect/>
          </a:stretch>
        </p:blipFill>
        <p:spPr bwMode="auto">
          <a:xfrm>
            <a:off x="1837539" y="414168"/>
            <a:ext cx="5958418" cy="4468814"/>
          </a:xfrm>
          <a:prstGeom prst="rect">
            <a:avLst/>
          </a:prstGeom>
          <a:noFill/>
        </p:spPr>
      </p:pic>
    </p:spTree>
    <p:extLst>
      <p:ext uri="{BB962C8B-B14F-4D97-AF65-F5344CB8AC3E}">
        <p14:creationId xmlns:p14="http://schemas.microsoft.com/office/powerpoint/2010/main" val="180174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Bata er i verden</a:t>
            </a:r>
            <a:r>
              <a:rPr lang="nb-NO" dirty="0">
                <a:sym typeface="Wingdings" panose="05000000000000000000" pitchFamily="2" charset="2"/>
              </a:rPr>
              <a:t></a:t>
            </a:r>
            <a:endParaRPr lang="nb-NO" dirty="0"/>
          </a:p>
        </p:txBody>
      </p:sp>
      <p:sp>
        <p:nvSpPr>
          <p:cNvPr id="5" name="Content Placeholder 4"/>
          <p:cNvSpPr>
            <a:spLocks noGrp="1"/>
          </p:cNvSpPr>
          <p:nvPr>
            <p:ph idx="1"/>
          </p:nvPr>
        </p:nvSpPr>
        <p:spPr/>
        <p:txBody>
          <a:bodyPr/>
          <a:lstStyle/>
          <a:p>
            <a:r>
              <a:rPr lang="nb-NO" dirty="0"/>
              <a:t>Bata bygger veier og kanaler, og bruker selskapets egne fly, båter og lastebiler for å eksportere skoene sine over hele verden.</a:t>
            </a:r>
          </a:p>
          <a:p>
            <a:endParaRPr lang="nb-NO" dirty="0"/>
          </a:p>
          <a:p>
            <a:r>
              <a:rPr lang="nb-NO" dirty="0"/>
              <a:t>Bata-byer basert på </a:t>
            </a:r>
            <a:r>
              <a:rPr lang="nb-NO" dirty="0" err="1"/>
              <a:t>Zlín</a:t>
            </a:r>
            <a:r>
              <a:rPr lang="nb-NO" dirty="0"/>
              <a:t>-modellen bygges over hele Europa, Asia og Amerika. Mange av dem inkorporerer selskapets navn, inkludert Bataville i Frankrike, </a:t>
            </a:r>
            <a:r>
              <a:rPr lang="nb-NO" dirty="0" err="1"/>
              <a:t>Batanagar</a:t>
            </a:r>
            <a:r>
              <a:rPr lang="nb-NO" dirty="0"/>
              <a:t> i India, Batatuba i Brasil, Cali-Bata i Java, og </a:t>
            </a:r>
            <a:r>
              <a:rPr lang="nb-NO" dirty="0" err="1"/>
              <a:t>Batawa</a:t>
            </a:r>
            <a:r>
              <a:rPr lang="nb-NO" dirty="0"/>
              <a:t> i Canada.</a:t>
            </a:r>
          </a:p>
          <a:p>
            <a:endParaRPr lang="nb-NO" dirty="0"/>
          </a:p>
        </p:txBody>
      </p:sp>
      <p:pic>
        <p:nvPicPr>
          <p:cNvPr id="4" name="Picture 3"/>
          <p:cNvPicPr>
            <a:picLocks noChangeAspect="1"/>
          </p:cNvPicPr>
          <p:nvPr/>
        </p:nvPicPr>
        <p:blipFill>
          <a:blip r:embed="rId2"/>
          <a:stretch>
            <a:fillRect/>
          </a:stretch>
        </p:blipFill>
        <p:spPr>
          <a:xfrm>
            <a:off x="6510867" y="4484634"/>
            <a:ext cx="1083658" cy="246910"/>
          </a:xfrm>
          <a:prstGeom prst="rect">
            <a:avLst/>
          </a:prstGeom>
        </p:spPr>
      </p:pic>
    </p:spTree>
    <p:extLst>
      <p:ext uri="{BB962C8B-B14F-4D97-AF65-F5344CB8AC3E}">
        <p14:creationId xmlns:p14="http://schemas.microsoft.com/office/powerpoint/2010/main" val="305823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Baťa – </a:t>
            </a:r>
            <a:r>
              <a:rPr lang="nb-NO" dirty="0" err="1"/>
              <a:t>Shoe</a:t>
            </a:r>
            <a:r>
              <a:rPr lang="nb-NO" dirty="0"/>
              <a:t> Company</a:t>
            </a:r>
          </a:p>
        </p:txBody>
      </p:sp>
      <p:sp>
        <p:nvSpPr>
          <p:cNvPr id="3" name="Content Placeholder 2"/>
          <p:cNvSpPr>
            <a:spLocks noGrp="1"/>
          </p:cNvSpPr>
          <p:nvPr>
            <p:ph idx="1"/>
          </p:nvPr>
        </p:nvSpPr>
        <p:spPr/>
        <p:txBody>
          <a:bodyPr>
            <a:normAutofit/>
          </a:bodyPr>
          <a:lstStyle/>
          <a:p>
            <a:r>
              <a:rPr lang="en-US" dirty="0"/>
              <a:t>1929:  Customs tariffs introduced. Bata responded by building factories in Switzerland, Germany, England, France, Yugoslavia, Poland, Holland, the USA and India. By the early 1930s, Bata was the world’s leading footwear exporter.</a:t>
            </a:r>
          </a:p>
          <a:p>
            <a:pPr marL="0" indent="0">
              <a:buNone/>
            </a:pPr>
            <a:endParaRPr lang="en-US" dirty="0"/>
          </a:p>
          <a:p>
            <a:r>
              <a:rPr lang="en-US" dirty="0"/>
              <a:t>1932: Tomáš Baťa died in a plane crash on the way to visiting a factory under construction in Switzerland. </a:t>
            </a:r>
            <a:endParaRPr lang="nb-NO" dirty="0"/>
          </a:p>
        </p:txBody>
      </p:sp>
      <p:pic>
        <p:nvPicPr>
          <p:cNvPr id="4" name="Picture 3"/>
          <p:cNvPicPr>
            <a:picLocks noChangeAspect="1"/>
          </p:cNvPicPr>
          <p:nvPr/>
        </p:nvPicPr>
        <p:blipFill>
          <a:blip r:embed="rId2"/>
          <a:stretch>
            <a:fillRect/>
          </a:stretch>
        </p:blipFill>
        <p:spPr>
          <a:xfrm>
            <a:off x="6510867" y="4484634"/>
            <a:ext cx="1083658" cy="246910"/>
          </a:xfrm>
          <a:prstGeom prst="rect">
            <a:avLst/>
          </a:prstGeom>
        </p:spPr>
      </p:pic>
    </p:spTree>
    <p:extLst>
      <p:ext uri="{BB962C8B-B14F-4D97-AF65-F5344CB8AC3E}">
        <p14:creationId xmlns:p14="http://schemas.microsoft.com/office/powerpoint/2010/main" val="32666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Baťa – </a:t>
            </a:r>
            <a:r>
              <a:rPr lang="nb-NO" dirty="0" err="1"/>
              <a:t>Shoe</a:t>
            </a:r>
            <a:r>
              <a:rPr lang="nb-NO" dirty="0"/>
              <a:t> Company</a:t>
            </a:r>
          </a:p>
        </p:txBody>
      </p:sp>
      <p:sp>
        <p:nvSpPr>
          <p:cNvPr id="3" name="Content Placeholder 2"/>
          <p:cNvSpPr>
            <a:spLocks noGrp="1"/>
          </p:cNvSpPr>
          <p:nvPr>
            <p:ph idx="1"/>
          </p:nvPr>
        </p:nvSpPr>
        <p:spPr/>
        <p:txBody>
          <a:bodyPr>
            <a:normAutofit fontScale="92500" lnSpcReduction="20000"/>
          </a:bodyPr>
          <a:lstStyle/>
          <a:p>
            <a:r>
              <a:rPr lang="nb-NO" dirty="0"/>
              <a:t>1939: Bata drev 63 selskaper i forskjellige bransjer, med ca. 60 millioner par solgt per år i mer enn 30 land.</a:t>
            </a:r>
          </a:p>
          <a:p>
            <a:endParaRPr lang="nb-NO" dirty="0"/>
          </a:p>
          <a:p>
            <a:r>
              <a:rPr lang="nb-NO" dirty="0"/>
              <a:t>1945: Alle Bata-selskapene i de østeuropeiske landene ble nasjonalisert av de kommunistiske regjeringene.</a:t>
            </a:r>
          </a:p>
          <a:p>
            <a:pPr marL="0" indent="0">
              <a:buNone/>
            </a:pPr>
            <a:endParaRPr lang="nb-NO" dirty="0"/>
          </a:p>
          <a:p>
            <a:r>
              <a:rPr lang="nb-NO" dirty="0"/>
              <a:t>1960-tallet: Selskapets hovedkontor ble offisielt flyttet til Toronto under ledelse av Thomas Junior Bata.</a:t>
            </a:r>
          </a:p>
          <a:p>
            <a:endParaRPr lang="en-US" dirty="0"/>
          </a:p>
          <a:p>
            <a:pPr marL="0" indent="0">
              <a:buNone/>
            </a:pPr>
            <a:endParaRPr lang="en-US" b="1" dirty="0"/>
          </a:p>
          <a:p>
            <a:pPr marL="0" indent="0">
              <a:buNone/>
            </a:pPr>
            <a:r>
              <a:rPr lang="en-US" dirty="0"/>
              <a:t> </a:t>
            </a:r>
            <a:endParaRPr lang="nb-NO" dirty="0"/>
          </a:p>
        </p:txBody>
      </p:sp>
      <p:pic>
        <p:nvPicPr>
          <p:cNvPr id="4" name="Picture 3"/>
          <p:cNvPicPr>
            <a:picLocks noChangeAspect="1"/>
          </p:cNvPicPr>
          <p:nvPr/>
        </p:nvPicPr>
        <p:blipFill>
          <a:blip r:embed="rId2"/>
          <a:stretch>
            <a:fillRect/>
          </a:stretch>
        </p:blipFill>
        <p:spPr>
          <a:xfrm>
            <a:off x="6510867" y="4484634"/>
            <a:ext cx="1083658" cy="246910"/>
          </a:xfrm>
          <a:prstGeom prst="rect">
            <a:avLst/>
          </a:prstGeom>
        </p:spPr>
      </p:pic>
    </p:spTree>
    <p:extLst>
      <p:ext uri="{BB962C8B-B14F-4D97-AF65-F5344CB8AC3E}">
        <p14:creationId xmlns:p14="http://schemas.microsoft.com/office/powerpoint/2010/main" val="1618449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nb-NO" dirty="0"/>
          </a:p>
          <a:p>
            <a:r>
              <a:rPr lang="nb-NO" dirty="0"/>
              <a:t>Knowledge in Action – book </a:t>
            </a:r>
            <a:r>
              <a:rPr lang="nb-NO" dirty="0" err="1"/>
              <a:t>about</a:t>
            </a:r>
            <a:r>
              <a:rPr lang="nb-NO" dirty="0"/>
              <a:t> Tomas Bata – Management system</a:t>
            </a:r>
          </a:p>
          <a:p>
            <a:r>
              <a:rPr lang="nb-NO" sz="825" dirty="0">
                <a:hlinkClick r:id="rId2"/>
              </a:rPr>
              <a:t>https://books.google.no/books?id=qEulws-DNcwC&amp;pg=PR9&amp;lpg=PR9&amp;dq=tomas+bata+filosophy&amp;source=bl&amp;ots=PIrzcyPpep&amp;sig=sjdELA1---mNvFmwas9PMNZDfnc&amp;hl=cs&amp;sa=X&amp;ved=0ahUKEwis_bSq5eLTAhXBiCwKHb27DfgQ6AEISzAG#v=onepage&amp;q=tomas%20bata%20filosophy&amp;f=false</a:t>
            </a:r>
            <a:endParaRPr lang="nb-NO" sz="825" dirty="0"/>
          </a:p>
          <a:p>
            <a:r>
              <a:rPr lang="en-US" dirty="0"/>
              <a:t>Entrepreneur Extraordinary: Biography of Tomas Bata - book</a:t>
            </a:r>
          </a:p>
          <a:p>
            <a:r>
              <a:rPr lang="nb-NO" sz="975" dirty="0">
                <a:hlinkClick r:id="rId3"/>
              </a:rPr>
              <a:t>https://books.google.no/books?id=IbPShmBdl0AC&amp;pg=PA29&amp;lpg=PA29&amp;dq=tomas+bata+filosophy&amp;source=bl&amp;ots=6_q94Bt4Gt&amp;sig=wzHi1D2oxImjBEJxNCmBe32NDM0&amp;hl=cs&amp;sa=X&amp;ved=0ahUKEwis_bSq5eLTAhXBiCwKHb27DfgQ6AEIVTAI#v=onepage&amp;q=tomas%20bata%20filosophy&amp;f=false</a:t>
            </a:r>
            <a:endParaRPr lang="nb-NO" sz="975" dirty="0"/>
          </a:p>
          <a:p>
            <a:endParaRPr lang="nb-NO" dirty="0"/>
          </a:p>
          <a:p>
            <a:endParaRPr lang="nb-NO" dirty="0"/>
          </a:p>
        </p:txBody>
      </p:sp>
    </p:spTree>
    <p:extLst>
      <p:ext uri="{BB962C8B-B14F-4D97-AF65-F5344CB8AC3E}">
        <p14:creationId xmlns:p14="http://schemas.microsoft.com/office/powerpoint/2010/main" val="2278562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Den triple bunnlinjen, s. 147</a:t>
            </a:r>
          </a:p>
        </p:txBody>
      </p:sp>
      <p:pic>
        <p:nvPicPr>
          <p:cNvPr id="4" name="Content Placeholder 3"/>
          <p:cNvPicPr>
            <a:picLocks noGrp="1" noChangeAspect="1"/>
          </p:cNvPicPr>
          <p:nvPr>
            <p:ph idx="1"/>
          </p:nvPr>
        </p:nvPicPr>
        <p:blipFill>
          <a:blip r:embed="rId2"/>
          <a:stretch>
            <a:fillRect/>
          </a:stretch>
        </p:blipFill>
        <p:spPr>
          <a:xfrm rot="5400000">
            <a:off x="2807428" y="584153"/>
            <a:ext cx="2794383" cy="4129232"/>
          </a:xfrm>
          <a:prstGeom prst="rect">
            <a:avLst/>
          </a:prstGeom>
        </p:spPr>
      </p:pic>
    </p:spTree>
    <p:extLst>
      <p:ext uri="{BB962C8B-B14F-4D97-AF65-F5344CB8AC3E}">
        <p14:creationId xmlns:p14="http://schemas.microsoft.com/office/powerpoint/2010/main" val="369492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b-NO" dirty="0">
                <a:highlight>
                  <a:srgbClr val="FFFF00"/>
                </a:highlight>
              </a:rPr>
              <a:t>Mennesker – Livskvalitet ……….</a:t>
            </a:r>
          </a:p>
          <a:p>
            <a:r>
              <a:rPr lang="nb-NO" dirty="0"/>
              <a:t>Profitt – Konkurransedyktig Produktivitet</a:t>
            </a:r>
          </a:p>
          <a:p>
            <a:r>
              <a:rPr lang="nb-NO" dirty="0"/>
              <a:t>Planeten – Bærekraftige Økosystemer</a:t>
            </a:r>
          </a:p>
          <a:p>
            <a:pPr marL="0" indent="0">
              <a:buNone/>
            </a:pPr>
            <a:endParaRPr lang="en-US" dirty="0"/>
          </a:p>
          <a:p>
            <a:pPr marL="0" indent="0">
              <a:buNone/>
            </a:pPr>
            <a:endParaRPr lang="en-US" dirty="0"/>
          </a:p>
          <a:p>
            <a:pPr marL="0" indent="0">
              <a:buNone/>
            </a:pPr>
            <a:endParaRPr lang="nb-NO" dirty="0"/>
          </a:p>
        </p:txBody>
      </p:sp>
    </p:spTree>
    <p:extLst>
      <p:ext uri="{BB962C8B-B14F-4D97-AF65-F5344CB8AC3E}">
        <p14:creationId xmlns:p14="http://schemas.microsoft.com/office/powerpoint/2010/main" val="1499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marL="0" indent="0">
              <a:buNone/>
            </a:pPr>
            <a:endParaRPr lang="en-US" dirty="0"/>
          </a:p>
          <a:p>
            <a:r>
              <a:rPr lang="nb-NO" dirty="0"/>
              <a:t>Kan du prøve å gi eksempler på hva en bedrift kan gjøre innenfor det sosiale området av bedrifts samfunnsansvar (CSR)?</a:t>
            </a:r>
          </a:p>
        </p:txBody>
      </p:sp>
    </p:spTree>
    <p:extLst>
      <p:ext uri="{BB962C8B-B14F-4D97-AF65-F5344CB8AC3E}">
        <p14:creationId xmlns:p14="http://schemas.microsoft.com/office/powerpoint/2010/main" val="405219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 er </a:t>
            </a:r>
            <a:r>
              <a:rPr lang="en-US" dirty="0" err="1"/>
              <a:t>noen</a:t>
            </a:r>
            <a:r>
              <a:rPr lang="en-US" dirty="0"/>
              <a:t> </a:t>
            </a:r>
            <a:r>
              <a:rPr lang="en-US" dirty="0" err="1"/>
              <a:t>eksempler</a:t>
            </a:r>
            <a:r>
              <a:rPr lang="en-US" dirty="0"/>
              <a:t>:</a:t>
            </a:r>
          </a:p>
        </p:txBody>
      </p:sp>
      <p:sp>
        <p:nvSpPr>
          <p:cNvPr id="3" name="Content Placeholder 2"/>
          <p:cNvSpPr>
            <a:spLocks noGrp="1"/>
          </p:cNvSpPr>
          <p:nvPr>
            <p:ph idx="1"/>
          </p:nvPr>
        </p:nvSpPr>
        <p:spPr/>
        <p:txBody>
          <a:bodyPr/>
          <a:lstStyle/>
          <a:p>
            <a:r>
              <a:rPr lang="nb-NO" dirty="0"/>
              <a:t>Filantropi </a:t>
            </a:r>
          </a:p>
          <a:p>
            <a:r>
              <a:rPr lang="nb-NO" dirty="0"/>
              <a:t>Ansattfordeler </a:t>
            </a:r>
          </a:p>
          <a:p>
            <a:r>
              <a:rPr lang="nb-NO" dirty="0"/>
              <a:t>Likestilling </a:t>
            </a:r>
          </a:p>
          <a:p>
            <a:r>
              <a:rPr lang="nb-NO" dirty="0"/>
              <a:t>Menneskerettigheter </a:t>
            </a:r>
          </a:p>
          <a:p>
            <a:r>
              <a:rPr lang="nb-NO" dirty="0"/>
              <a:t>Ingen barnearbeid ……………og mer………..</a:t>
            </a:r>
            <a:endParaRPr lang="en-US" dirty="0"/>
          </a:p>
        </p:txBody>
      </p:sp>
    </p:spTree>
    <p:extLst>
      <p:ext uri="{BB962C8B-B14F-4D97-AF65-F5344CB8AC3E}">
        <p14:creationId xmlns:p14="http://schemas.microsoft.com/office/powerpoint/2010/main" val="335683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Theory”</a:t>
            </a:r>
          </a:p>
        </p:txBody>
      </p:sp>
      <p:sp>
        <p:nvSpPr>
          <p:cNvPr id="3" name="Content Placeholder 2"/>
          <p:cNvSpPr>
            <a:spLocks noGrp="1"/>
          </p:cNvSpPr>
          <p:nvPr>
            <p:ph idx="1"/>
          </p:nvPr>
        </p:nvSpPr>
        <p:spPr/>
        <p:txBody>
          <a:bodyPr>
            <a:normAutofit/>
          </a:bodyPr>
          <a:lstStyle/>
          <a:p>
            <a:r>
              <a:rPr lang="nb-NO" b="1" dirty="0"/>
              <a:t>Interne interessenter: </a:t>
            </a:r>
          </a:p>
          <a:p>
            <a:pPr marL="0" indent="0">
              <a:buNone/>
            </a:pPr>
            <a:r>
              <a:rPr lang="nb-NO" dirty="0"/>
              <a:t>     Ansatte (Fagforening)</a:t>
            </a:r>
          </a:p>
          <a:p>
            <a:r>
              <a:rPr lang="nb-NO" b="1" dirty="0"/>
              <a:t>Eksterne interessenter:</a:t>
            </a:r>
          </a:p>
          <a:p>
            <a:pPr marL="0" indent="0">
              <a:buNone/>
            </a:pPr>
            <a:r>
              <a:rPr lang="nb-NO" dirty="0"/>
              <a:t>     Lokalsamfunn </a:t>
            </a:r>
          </a:p>
          <a:p>
            <a:pPr marL="0" indent="0">
              <a:buNone/>
            </a:pPr>
            <a:r>
              <a:rPr lang="nb-NO" dirty="0"/>
              <a:t>     Andre interessegrupper </a:t>
            </a:r>
          </a:p>
          <a:p>
            <a:pPr marL="0" indent="0">
              <a:buNone/>
            </a:pPr>
            <a:r>
              <a:rPr lang="nb-NO" dirty="0"/>
              <a:t>     </a:t>
            </a:r>
            <a:r>
              <a:rPr lang="nb-NO" dirty="0" err="1"/>
              <a:t>NGO-er</a:t>
            </a:r>
            <a:r>
              <a:rPr lang="nb-NO" dirty="0"/>
              <a:t> (Frivillig organisasjoner) … </a:t>
            </a:r>
          </a:p>
          <a:p>
            <a:pPr marL="0" indent="0">
              <a:buNone/>
            </a:pPr>
            <a:endParaRPr lang="en-US" dirty="0"/>
          </a:p>
          <a:p>
            <a:endParaRPr lang="nb-NO" dirty="0"/>
          </a:p>
        </p:txBody>
      </p:sp>
    </p:spTree>
    <p:extLst>
      <p:ext uri="{BB962C8B-B14F-4D97-AF65-F5344CB8AC3E}">
        <p14:creationId xmlns:p14="http://schemas.microsoft.com/office/powerpoint/2010/main" val="5318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Sosial søyle</a:t>
            </a:r>
          </a:p>
        </p:txBody>
      </p:sp>
      <p:sp>
        <p:nvSpPr>
          <p:cNvPr id="3" name="Content Placeholder 2"/>
          <p:cNvSpPr>
            <a:spLocks noGrp="1"/>
          </p:cNvSpPr>
          <p:nvPr>
            <p:ph idx="1"/>
          </p:nvPr>
        </p:nvSpPr>
        <p:spPr/>
        <p:txBody>
          <a:bodyPr/>
          <a:lstStyle/>
          <a:p>
            <a:pPr marL="0" indent="0">
              <a:buNone/>
            </a:pPr>
            <a:r>
              <a:rPr lang="nb-NO" sz="2000" b="1" dirty="0"/>
              <a:t>Intern sosial søyle: </a:t>
            </a:r>
          </a:p>
          <a:p>
            <a:pPr>
              <a:buFont typeface="Arial" panose="020B0604020202020204" pitchFamily="34" charset="0"/>
              <a:buChar char="•"/>
            </a:pPr>
            <a:r>
              <a:rPr lang="nb-NO" sz="2000" dirty="0"/>
              <a:t>Obligatorisk sosialpolitikk for bedriften (Lover, reguleringer, Arbeidsmiljøloven osv.)</a:t>
            </a:r>
          </a:p>
          <a:p>
            <a:pPr>
              <a:buFont typeface="Arial" panose="020B0604020202020204" pitchFamily="34" charset="0"/>
              <a:buChar char="•"/>
            </a:pPr>
            <a:r>
              <a:rPr lang="nb-NO" sz="2000" dirty="0"/>
              <a:t>Avtalt sosialpolitikk (kollektive avtaler, fagforeninger)</a:t>
            </a:r>
          </a:p>
          <a:p>
            <a:pPr>
              <a:buFont typeface="Arial" panose="020B0604020202020204" pitchFamily="34" charset="0"/>
              <a:buChar char="•"/>
            </a:pPr>
            <a:r>
              <a:rPr lang="nb-NO" sz="2000" dirty="0"/>
              <a:t>Frivillig sosialpolitikk (CSR)</a:t>
            </a:r>
          </a:p>
          <a:p>
            <a:pPr marL="0" indent="0">
              <a:buNone/>
            </a:pPr>
            <a:r>
              <a:rPr lang="nb-NO" sz="2000" b="1" dirty="0"/>
              <a:t>Ekstern sosial søyle (lokalsamfunn)</a:t>
            </a:r>
          </a:p>
          <a:p>
            <a:pPr>
              <a:buFont typeface="Arial" panose="020B0604020202020204" pitchFamily="34" charset="0"/>
              <a:buChar char="•"/>
            </a:pPr>
            <a:r>
              <a:rPr lang="nb-NO" sz="2000" dirty="0"/>
              <a:t>Filantropi</a:t>
            </a:r>
          </a:p>
          <a:p>
            <a:pPr>
              <a:buFont typeface="Arial" panose="020B0604020202020204" pitchFamily="34" charset="0"/>
              <a:buChar char="•"/>
            </a:pPr>
            <a:r>
              <a:rPr lang="nb-NO" sz="2000" dirty="0" err="1"/>
              <a:t>Cause</a:t>
            </a:r>
            <a:r>
              <a:rPr lang="nb-NO" sz="2000" dirty="0"/>
              <a:t> Related </a:t>
            </a:r>
            <a:r>
              <a:rPr lang="nb-NO" sz="2000" dirty="0" err="1"/>
              <a:t>Marketing</a:t>
            </a:r>
            <a:endParaRPr lang="nb-NO" sz="2000" dirty="0"/>
          </a:p>
          <a:p>
            <a:pPr>
              <a:buFont typeface="Arial" panose="020B0604020202020204" pitchFamily="34" charset="0"/>
              <a:buChar char="•"/>
            </a:pPr>
            <a:r>
              <a:rPr lang="nb-NO" sz="2000" dirty="0"/>
              <a:t>osv.</a:t>
            </a:r>
          </a:p>
          <a:p>
            <a:pPr marL="0" indent="0">
              <a:buNone/>
            </a:pPr>
            <a:endParaRPr lang="nb-NO" dirty="0"/>
          </a:p>
        </p:txBody>
      </p:sp>
    </p:spTree>
    <p:extLst>
      <p:ext uri="{BB962C8B-B14F-4D97-AF65-F5344CB8AC3E}">
        <p14:creationId xmlns:p14="http://schemas.microsoft.com/office/powerpoint/2010/main" val="1617098447"/>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docProps/app.xml><?xml version="1.0" encoding="utf-8"?>
<Properties xmlns="http://schemas.openxmlformats.org/officeDocument/2006/extended-properties" xmlns:vt="http://schemas.openxmlformats.org/officeDocument/2006/docPropsVTypes">
  <Template>ntnu_blaa_stripe_bunn_16_9</Template>
  <TotalTime>0</TotalTime>
  <Words>1593</Words>
  <Application>Microsoft Office PowerPoint</Application>
  <PresentationFormat>On-screen Show (16:9)</PresentationFormat>
  <Paragraphs>139</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inherit</vt:lpstr>
      <vt:lpstr>Wingdings</vt:lpstr>
      <vt:lpstr>Office-tema</vt:lpstr>
      <vt:lpstr>Den sosiale delen av bedriftsansvar (CSR)</vt:lpstr>
      <vt:lpstr>PowerPoint Presentation</vt:lpstr>
      <vt:lpstr>Mulighet for dere </vt:lpstr>
      <vt:lpstr>Den triple bunnlinjen, s. 147</vt:lpstr>
      <vt:lpstr>PowerPoint Presentation</vt:lpstr>
      <vt:lpstr>PowerPoint Presentation</vt:lpstr>
      <vt:lpstr>Her er noen eksempler:</vt:lpstr>
      <vt:lpstr>“Stakeholder Theory”</vt:lpstr>
      <vt:lpstr>Sosial søyle</vt:lpstr>
      <vt:lpstr>Ansattfordeler</vt:lpstr>
      <vt:lpstr>Oppgave</vt:lpstr>
      <vt:lpstr>NTNU </vt:lpstr>
      <vt:lpstr>«Cafeteria system»</vt:lpstr>
      <vt:lpstr>Filantropi</vt:lpstr>
      <vt:lpstr>Filantropi</vt:lpstr>
      <vt:lpstr>Sponsoring</vt:lpstr>
      <vt:lpstr>Cause-related marketing</vt:lpstr>
      <vt:lpstr>American Express</vt:lpstr>
      <vt:lpstr>CSR – JA eller IKKE?</vt:lpstr>
      <vt:lpstr>Eksempler</vt:lpstr>
      <vt:lpstr>Eksempler – Pilsner Urquell</vt:lpstr>
      <vt:lpstr>Oppgave</vt:lpstr>
      <vt:lpstr>BATA STORY </vt:lpstr>
      <vt:lpstr> 1897: Batovka: Skoen som startet det hele  </vt:lpstr>
      <vt:lpstr>PowerPoint Presentation</vt:lpstr>
      <vt:lpstr>PowerPoint Presentation</vt:lpstr>
      <vt:lpstr>PowerPoint Presentation</vt:lpstr>
      <vt:lpstr>Baťa System of Organization</vt:lpstr>
      <vt:lpstr>PowerPoint Presentation</vt:lpstr>
      <vt:lpstr>PowerPoint Presentation</vt:lpstr>
      <vt:lpstr>PowerPoint Presentation</vt:lpstr>
      <vt:lpstr>Bata er i verden</vt:lpstr>
      <vt:lpstr>Baťa – Shoe Company</vt:lpstr>
      <vt:lpstr>Baťa – Shoe Company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Åpningsside</dc:title>
  <dc:creator>Martina Ortova</dc:creator>
  <cp:lastModifiedBy>Martina Ortova</cp:lastModifiedBy>
  <cp:revision>17</cp:revision>
  <dcterms:created xsi:type="dcterms:W3CDTF">2023-03-20T09:11:33Z</dcterms:created>
  <dcterms:modified xsi:type="dcterms:W3CDTF">2025-03-04T14:03:41Z</dcterms:modified>
</cp:coreProperties>
</file>