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506" r:id="rId3"/>
    <p:sldId id="307" r:id="rId4"/>
    <p:sldId id="474" r:id="rId5"/>
    <p:sldId id="350" r:id="rId6"/>
    <p:sldId id="473" r:id="rId7"/>
    <p:sldId id="342" r:id="rId8"/>
    <p:sldId id="344" r:id="rId9"/>
    <p:sldId id="446" r:id="rId10"/>
    <p:sldId id="465" r:id="rId11"/>
    <p:sldId id="462" r:id="rId12"/>
    <p:sldId id="354" r:id="rId13"/>
    <p:sldId id="345" r:id="rId14"/>
    <p:sldId id="448" r:id="rId15"/>
    <p:sldId id="346" r:id="rId16"/>
    <p:sldId id="347" r:id="rId17"/>
    <p:sldId id="348" r:id="rId18"/>
    <p:sldId id="349" r:id="rId19"/>
    <p:sldId id="497" r:id="rId20"/>
    <p:sldId id="483" r:id="rId21"/>
    <p:sldId id="485" r:id="rId22"/>
    <p:sldId id="486" r:id="rId23"/>
    <p:sldId id="487" r:id="rId24"/>
    <p:sldId id="488" r:id="rId25"/>
    <p:sldId id="489" r:id="rId26"/>
    <p:sldId id="491" r:id="rId27"/>
    <p:sldId id="492" r:id="rId28"/>
    <p:sldId id="493" r:id="rId29"/>
    <p:sldId id="498" r:id="rId30"/>
    <p:sldId id="495" r:id="rId31"/>
    <p:sldId id="494" r:id="rId32"/>
    <p:sldId id="475" r:id="rId33"/>
    <p:sldId id="496" r:id="rId34"/>
    <p:sldId id="477" r:id="rId35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36"/>
      <p:bold r:id="rId37"/>
      <p:italic r:id="rId38"/>
      <p:boldItalic r:id="rId39"/>
    </p:embeddedFont>
  </p:embeddedFont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788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92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0" y="4838278"/>
            <a:ext cx="342081" cy="18907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DDF0375-0873-B843-9EC0-A06479A8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E8648CE-2671-CD47-B4B1-0ED8BB68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49043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40043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5AB0DDD-5101-CF40-8356-9C539FE9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34AFF7B-7C34-7B47-812A-63DDBA93A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7B44B46-B0BE-A64D-8CD4-1109D4692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1C4D38D1-6ECD-794C-8B46-83AEE2679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D8E673F-9EC8-124B-9ACB-8BF4AAF39D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49043" y="952901"/>
            <a:ext cx="8552985" cy="3641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APiVPJ0i1Q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M1VJ8SwSuM&amp;t=695s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5fR_KAVRMo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001374"/>
            <a:ext cx="7772400" cy="1754326"/>
          </a:xfrm>
        </p:spPr>
        <p:txBody>
          <a:bodyPr/>
          <a:lstStyle/>
          <a:p>
            <a:r>
              <a:rPr lang="nb-NO" dirty="0"/>
              <a:t>Implementering samfunnsansvar og bærekraft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2569809"/>
            <a:ext cx="7772400" cy="1314450"/>
          </a:xfrm>
        </p:spPr>
        <p:txBody>
          <a:bodyPr>
            <a:normAutofit/>
          </a:bodyPr>
          <a:lstStyle/>
          <a:p>
            <a:endParaRPr lang="nb-NO" sz="2000" dirty="0"/>
          </a:p>
          <a:p>
            <a:r>
              <a:rPr lang="nb-NO" sz="2000" dirty="0"/>
              <a:t>Etikk, bærekraft og samfunnsansvar (7,5 </a:t>
            </a:r>
            <a:r>
              <a:rPr lang="nb-NO" sz="2000" dirty="0" err="1"/>
              <a:t>sp</a:t>
            </a:r>
            <a:r>
              <a:rPr lang="nb-NO" sz="2000" dirty="0"/>
              <a:t>)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E93105-4AEF-5144-BDE5-9DB9B1670EF5}"/>
              </a:ext>
            </a:extLst>
          </p:cNvPr>
          <p:cNvSpPr txBox="1"/>
          <p:nvPr/>
        </p:nvSpPr>
        <p:spPr>
          <a:xfrm rot="16200000">
            <a:off x="7128750" y="1687862"/>
            <a:ext cx="326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D4788"/>
                </a:solidFill>
              </a:rPr>
              <a:t>Kunnskap for en bedre verden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85" y="3983033"/>
            <a:ext cx="8418747" cy="248402"/>
          </a:xfrm>
        </p:spPr>
        <p:txBody>
          <a:bodyPr/>
          <a:lstStyle/>
          <a:p>
            <a:r>
              <a:rPr lang="nb-NO" sz="1000" dirty="0"/>
              <a:t>No in pensum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274143"/>
            <a:ext cx="5625193" cy="42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7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Sustainopreneurship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en-US" dirty="0"/>
              <a:t>SUSTAINOPRENEURSHIP: THE MIX BETWEEN ENTREPRENEURSHIP AND SUSTAINABILITY</a:t>
            </a:r>
          </a:p>
          <a:p>
            <a:r>
              <a:rPr lang="en-US" dirty="0"/>
              <a:t>it is about solving problems related to social and environmental sustainability.</a:t>
            </a:r>
          </a:p>
          <a:p>
            <a:endParaRPr lang="en-US" dirty="0"/>
          </a:p>
          <a:p>
            <a:r>
              <a:rPr lang="en-US" dirty="0"/>
              <a:t>Global problems become business opportunities by implementation of sustainability </a:t>
            </a:r>
            <a:r>
              <a:rPr lang="en-US" dirty="0" err="1"/>
              <a:t>innovation,and</a:t>
            </a:r>
            <a:r>
              <a:rPr lang="en-US" dirty="0"/>
              <a:t> is on this stage where the entrepreneurs have the chance to show a new way of how to do business.	</a:t>
            </a:r>
          </a:p>
          <a:p>
            <a:r>
              <a:rPr lang="en-US" sz="825" dirty="0" err="1"/>
              <a:t>Resource:https</a:t>
            </a:r>
            <a:r>
              <a:rPr lang="en-US" sz="825" dirty="0"/>
              <a:t>://thenetmencorp.com/2016/09/sustainopreneurship-the-exact-mixed-between-entrepreneurship-and-innovation/</a:t>
            </a:r>
            <a:endParaRPr lang="nb-NO" sz="825" dirty="0"/>
          </a:p>
        </p:txBody>
      </p:sp>
    </p:spTree>
    <p:extLst>
      <p:ext uri="{BB962C8B-B14F-4D97-AF65-F5344CB8AC3E}">
        <p14:creationId xmlns:p14="http://schemas.microsoft.com/office/powerpoint/2010/main" val="53942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CAED-9606-49A1-922B-1B6D1616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Video: </a:t>
            </a:r>
            <a:r>
              <a:rPr lang="nb-NO" dirty="0" err="1"/>
              <a:t>Xinca</a:t>
            </a:r>
            <a:r>
              <a:rPr lang="nb-NO" dirty="0"/>
              <a:t> </a:t>
            </a:r>
            <a:r>
              <a:rPr lang="nb-NO" dirty="0" err="1"/>
              <a:t>eco</a:t>
            </a:r>
            <a:r>
              <a:rPr lang="nb-NO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1131-BE05-47C9-AA1C-9FDB7FCE1C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https://www.youtube.com/watch?v=DAPiVPJ0i1Q</a:t>
            </a:r>
            <a:endParaRPr lang="nb-NO" dirty="0"/>
          </a:p>
          <a:p>
            <a:r>
              <a:rPr lang="nb-NO" dirty="0"/>
              <a:t>(2 min)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927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4811E8-1A14-4A71-BA5B-DF27D213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72" y="209372"/>
            <a:ext cx="1543050" cy="5429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C10DC9-57CB-443C-90B6-ACF2AC2142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1638" y="878133"/>
            <a:ext cx="2777980" cy="169361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7BBC6-E0A4-49E7-B9B3-2EF64DD1B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3352800"/>
            <a:ext cx="8326243" cy="1241823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Strategi - Octavia </a:t>
            </a:r>
            <a:r>
              <a:rPr lang="nb-NO" dirty="0" err="1"/>
              <a:t>GreenLine</a:t>
            </a:r>
            <a:r>
              <a:rPr lang="nb-NO" dirty="0"/>
              <a:t>,  </a:t>
            </a:r>
          </a:p>
          <a:p>
            <a:r>
              <a:rPr lang="nb-NO" dirty="0"/>
              <a:t>Strategi - </a:t>
            </a:r>
            <a:r>
              <a:rPr lang="nb-NO" dirty="0" err="1"/>
              <a:t>Enyaq</a:t>
            </a:r>
            <a:r>
              <a:rPr lang="nb-NO" dirty="0"/>
              <a:t> – elbil, </a:t>
            </a:r>
          </a:p>
          <a:p>
            <a:r>
              <a:rPr lang="nb-NO" dirty="0"/>
              <a:t>Strategi - ikke selge bil, selge muligheten for transport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DFDF9-7DB8-4024-AADD-70711B83E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118" y="845335"/>
            <a:ext cx="3399422" cy="2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06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898072"/>
            <a:ext cx="6192520" cy="385500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38971" y="205979"/>
            <a:ext cx="5555553" cy="857250"/>
          </a:xfrm>
        </p:spPr>
        <p:txBody>
          <a:bodyPr>
            <a:normAutofit/>
          </a:bodyPr>
          <a:lstStyle/>
          <a:p>
            <a:r>
              <a:rPr lang="en-US" sz="1600" dirty="0"/>
              <a:t>CSR – steps from company level to world level – no in pensum</a:t>
            </a:r>
          </a:p>
        </p:txBody>
      </p:sp>
    </p:spTree>
    <p:extLst>
      <p:ext uri="{BB962C8B-B14F-4D97-AF65-F5344CB8AC3E}">
        <p14:creationId xmlns:p14="http://schemas.microsoft.com/office/powerpoint/2010/main" val="2492147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A509-BA3B-43E5-8335-7BDD93B7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</p:spPr>
        <p:txBody>
          <a:bodyPr/>
          <a:lstStyle/>
          <a:p>
            <a:r>
              <a:rPr lang="nb-NO" dirty="0"/>
              <a:t>Andre skritt: Interessentdialog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3E390-815D-44A6-8D0C-D599CFA99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3" y="1200151"/>
            <a:ext cx="8349834" cy="3394472"/>
          </a:xfrm>
        </p:spPr>
        <p:txBody>
          <a:bodyPr/>
          <a:lstStyle/>
          <a:p>
            <a:r>
              <a:rPr lang="nb-NO" dirty="0"/>
              <a:t>Hvem bedriftens viktigste interessenter er,</a:t>
            </a:r>
          </a:p>
          <a:p>
            <a:r>
              <a:rPr lang="nb-NO" dirty="0"/>
              <a:t>hvilke verdier interessentene legger vekt på,</a:t>
            </a:r>
          </a:p>
          <a:p>
            <a:r>
              <a:rPr lang="nb-NO" dirty="0"/>
              <a:t>hvordan interessentene vurderer bedriftens prestasjoner med tanke på disse verdiene. </a:t>
            </a:r>
          </a:p>
          <a:p>
            <a:endParaRPr lang="nb-NO" dirty="0"/>
          </a:p>
          <a:p>
            <a:r>
              <a:rPr lang="nb-NO" dirty="0"/>
              <a:t>Kapittel: 7</a:t>
            </a:r>
          </a:p>
        </p:txBody>
      </p:sp>
    </p:spTree>
    <p:extLst>
      <p:ext uri="{BB962C8B-B14F-4D97-AF65-F5344CB8AC3E}">
        <p14:creationId xmlns:p14="http://schemas.microsoft.com/office/powerpoint/2010/main" val="306959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4B9B4-5265-4426-95DB-20A7EC20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Tredje skritt: rapportering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5CD2-2648-4A8D-B7B5-E367D81F4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2" y="1200151"/>
            <a:ext cx="8367419" cy="3394472"/>
          </a:xfrm>
        </p:spPr>
        <p:txBody>
          <a:bodyPr/>
          <a:lstStyle/>
          <a:p>
            <a:r>
              <a:rPr lang="nb-NO" dirty="0"/>
              <a:t>Ja eller nei?</a:t>
            </a:r>
          </a:p>
          <a:p>
            <a:r>
              <a:rPr lang="nb-NO" dirty="0"/>
              <a:t>Hvordan?</a:t>
            </a:r>
          </a:p>
          <a:p>
            <a:r>
              <a:rPr lang="nb-NO" dirty="0"/>
              <a:t>Hvilken indikatorene måler vi?</a:t>
            </a:r>
          </a:p>
          <a:p>
            <a:endParaRPr lang="nb-NO" dirty="0"/>
          </a:p>
          <a:p>
            <a:r>
              <a:rPr lang="nb-NO" dirty="0"/>
              <a:t>Kapittel: 10</a:t>
            </a:r>
          </a:p>
        </p:txBody>
      </p:sp>
    </p:spTree>
    <p:extLst>
      <p:ext uri="{BB962C8B-B14F-4D97-AF65-F5344CB8AC3E}">
        <p14:creationId xmlns:p14="http://schemas.microsoft.com/office/powerpoint/2010/main" val="2744653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C0B1-598F-4C6F-BCB5-4ABD18E5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Fjerde skritt: verifikasjon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7D86-422C-43FC-A5C3-A0CD73334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2" y="1200151"/>
            <a:ext cx="8390865" cy="3394472"/>
          </a:xfrm>
        </p:spPr>
        <p:txBody>
          <a:bodyPr/>
          <a:lstStyle/>
          <a:p>
            <a:r>
              <a:rPr lang="nb-NO" dirty="0"/>
              <a:t>Ja eller ikke?</a:t>
            </a:r>
          </a:p>
          <a:p>
            <a:r>
              <a:rPr lang="nb-NO" dirty="0"/>
              <a:t>Hvilken standard?</a:t>
            </a:r>
          </a:p>
          <a:p>
            <a:endParaRPr lang="nb-NO" dirty="0"/>
          </a:p>
          <a:p>
            <a:r>
              <a:rPr lang="nb-NO" dirty="0"/>
              <a:t>ISO 14001, ……………..????</a:t>
            </a:r>
          </a:p>
          <a:p>
            <a:endParaRPr lang="nb-NO" dirty="0"/>
          </a:p>
          <a:p>
            <a:r>
              <a:rPr lang="nb-NO" dirty="0"/>
              <a:t>Kapittel: 10 </a:t>
            </a:r>
          </a:p>
        </p:txBody>
      </p:sp>
    </p:spTree>
    <p:extLst>
      <p:ext uri="{BB962C8B-B14F-4D97-AF65-F5344CB8AC3E}">
        <p14:creationId xmlns:p14="http://schemas.microsoft.com/office/powerpoint/2010/main" val="2683111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9DDD-3573-45DF-AAFB-9717B388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Femte skritt: oppfølging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A3BFA-8007-4F50-A1F1-BE963EBA9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3" y="1200151"/>
            <a:ext cx="7921942" cy="3394472"/>
          </a:xfrm>
        </p:spPr>
        <p:txBody>
          <a:bodyPr/>
          <a:lstStyle/>
          <a:p>
            <a:r>
              <a:rPr lang="nb-NO" dirty="0"/>
              <a:t>Veien videre…………</a:t>
            </a:r>
          </a:p>
        </p:txBody>
      </p:sp>
    </p:spTree>
    <p:extLst>
      <p:ext uri="{BB962C8B-B14F-4D97-AF65-F5344CB8AC3E}">
        <p14:creationId xmlns:p14="http://schemas.microsoft.com/office/powerpoint/2010/main" val="3710114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C8E215-4E8B-26BE-5DAC-DBA0CB42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0FA973-86B9-DDFF-97D8-BB26C5C5A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126" y="1001374"/>
            <a:ext cx="7772400" cy="1200329"/>
          </a:xfrm>
        </p:spPr>
        <p:txBody>
          <a:bodyPr/>
          <a:lstStyle/>
          <a:p>
            <a:r>
              <a:rPr lang="nb-NO" dirty="0"/>
              <a:t>Bærekraft og økonomisk vekst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596F2F2-AC0B-CBAD-1686-1C5A5B93D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126" y="2569809"/>
            <a:ext cx="7772400" cy="1314450"/>
          </a:xfrm>
        </p:spPr>
        <p:txBody>
          <a:bodyPr>
            <a:normAutofit/>
          </a:bodyPr>
          <a:lstStyle/>
          <a:p>
            <a:endParaRPr lang="nb-NO" sz="2000" dirty="0"/>
          </a:p>
          <a:p>
            <a:r>
              <a:rPr lang="nb-NO" sz="2000" dirty="0"/>
              <a:t>Etikk, bærekraft og samfunnsansvar (7,5 </a:t>
            </a:r>
            <a:r>
              <a:rPr lang="nb-NO" sz="2000" dirty="0" err="1"/>
              <a:t>sp</a:t>
            </a:r>
            <a:r>
              <a:rPr lang="nb-NO" sz="2000" dirty="0"/>
              <a:t>)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7B038EA-89AC-AF37-65EA-6AA40B6A962D}"/>
              </a:ext>
            </a:extLst>
          </p:cNvPr>
          <p:cNvSpPr txBox="1"/>
          <p:nvPr/>
        </p:nvSpPr>
        <p:spPr>
          <a:xfrm rot="16200000">
            <a:off x="7128750" y="1687862"/>
            <a:ext cx="326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D4788"/>
                </a:solidFill>
              </a:rPr>
              <a:t>Kunnskap for en bedre verden</a:t>
            </a:r>
          </a:p>
        </p:txBody>
      </p:sp>
    </p:spTree>
    <p:extLst>
      <p:ext uri="{BB962C8B-B14F-4D97-AF65-F5344CB8AC3E}">
        <p14:creationId xmlns:p14="http://schemas.microsoft.com/office/powerpoint/2010/main" val="422787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322C-3BDC-FEE4-6277-9AC83674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88676-F95D-1517-799E-C9672D140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Uke 16, 16.4.</a:t>
            </a:r>
            <a:r>
              <a:rPr lang="nb-NO" dirty="0"/>
              <a:t>: Medstudent­evaluering. Se </a:t>
            </a:r>
            <a:r>
              <a:rPr lang="nb-NO" dirty="0" err="1"/>
              <a:t>Blackboard</a:t>
            </a:r>
            <a:r>
              <a:rPr lang="nb-NO" dirty="0"/>
              <a:t> for mer informasjon. </a:t>
            </a:r>
          </a:p>
          <a:p>
            <a:r>
              <a:rPr lang="nb-NO" b="1" dirty="0"/>
              <a:t>Uke 17</a:t>
            </a:r>
            <a:r>
              <a:rPr lang="nb-NO" dirty="0"/>
              <a:t>: Siste forelesning – oppsummering, gjennomgang av eksamen og emneevaluering. </a:t>
            </a:r>
          </a:p>
          <a:p>
            <a:r>
              <a:rPr lang="nb-NO" b="1" dirty="0"/>
              <a:t>Uke 17</a:t>
            </a:r>
            <a:r>
              <a:rPr lang="nb-NO" dirty="0"/>
              <a:t>: Møte med referansegruppen i pausen. </a:t>
            </a:r>
          </a:p>
          <a:p>
            <a:r>
              <a:rPr lang="nb-NO" b="1" dirty="0"/>
              <a:t>Uke 18</a:t>
            </a:r>
            <a:r>
              <a:rPr lang="nb-NO" dirty="0"/>
              <a:t>: Arbeidskrav Godkjent/ikke Godkjent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0530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E98B2-3FA6-5036-056D-BADAB8FD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Bærekraft og økonomisk vekst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0967A-E4DC-0AA4-EEFC-EE65EBC20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b-NO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Bærekraft og økonomisk vekst</a:t>
            </a:r>
          </a:p>
          <a:p>
            <a:pPr marL="0" indent="0">
              <a:buNone/>
            </a:pPr>
            <a:endParaRPr lang="nb-NO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endParaRPr lang="nb-NO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endParaRPr lang="nb-NO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2392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4563-49B0-0DC0-A6E5-D4CCC142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7F0C5-8A80-AECC-B272-1D9173783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4B4E5-A26F-B2FA-0588-F76E24407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92"/>
            <a:ext cx="9144000" cy="50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39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E8A09-7656-C10B-EE65-4FCC07C6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A571D-08EA-4B22-E05F-98913607A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B4151-BDE7-D10D-F365-C84D1EB2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6"/>
            <a:ext cx="9144000" cy="50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87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1E0C-78CF-AFB6-4F02-A2CB8693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Økonomisk vekst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8E7AF-BE53-C8C6-1B33-133A22D45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Bruttonasjonalprodukt (BNP):</a:t>
            </a:r>
            <a:r>
              <a:rPr lang="nb-NO" dirty="0"/>
              <a:t> Dette er den vanligste metoden for å måle økonomisk vekst. Det ser på verdien av alle varer og tjenester som produseres i et land i løpet av en bestemt periode, justert for inflasjon (reelt BNP).</a:t>
            </a:r>
          </a:p>
          <a:p>
            <a:endParaRPr lang="nb-NO" dirty="0"/>
          </a:p>
          <a:p>
            <a:r>
              <a:rPr lang="nb-NO" dirty="0"/>
              <a:t>BNP sirka +3% globalt fra 1961…..</a:t>
            </a:r>
          </a:p>
        </p:txBody>
      </p:sp>
    </p:spTree>
    <p:extLst>
      <p:ext uri="{BB962C8B-B14F-4D97-AF65-F5344CB8AC3E}">
        <p14:creationId xmlns:p14="http://schemas.microsoft.com/office/powerpoint/2010/main" val="189283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713D-5A79-6A5E-2D76-A4EA0FEF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CC8E2-99DF-F207-5D75-4253DADB6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Økonomisk vekst og bærekraft oppfattes ofte som motstridende, men de kan også betraktes som komplementære og gjensidig avhengige………..kan dere diskuter dette sammen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Kan økonomisk vekst og bærekraft forenes som samtidige mål?</a:t>
            </a:r>
          </a:p>
        </p:txBody>
      </p:sp>
    </p:spTree>
    <p:extLst>
      <p:ext uri="{BB962C8B-B14F-4D97-AF65-F5344CB8AC3E}">
        <p14:creationId xmlns:p14="http://schemas.microsoft.com/office/powerpoint/2010/main" val="209941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EA3D-FE7E-9E46-DC62-84453D92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1202510"/>
          </a:xfrm>
        </p:spPr>
        <p:txBody>
          <a:bodyPr/>
          <a:lstStyle/>
          <a:p>
            <a:r>
              <a:rPr lang="nb-NO" b="1" dirty="0"/>
              <a:t>Hvorfor økonomien bør vokse: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812F8-C0FF-4EB9-C796-3132755E0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nb-NO" b="1" dirty="0"/>
              <a:t>Levestandard:</a:t>
            </a:r>
            <a:r>
              <a:rPr lang="nb-NO" dirty="0"/>
              <a:t> Økonomisk vekst bidrar til økt inntekt, flere arbeidsplasser og bedre tilgang til tjenester som helse og utdanning.</a:t>
            </a:r>
          </a:p>
          <a:p>
            <a:pPr>
              <a:buFont typeface="+mj-lt"/>
              <a:buAutoNum type="arabicPeriod"/>
            </a:pPr>
            <a:r>
              <a:rPr lang="nb-NO" b="1" dirty="0"/>
              <a:t>Innovasjon:</a:t>
            </a:r>
            <a:r>
              <a:rPr lang="nb-NO" dirty="0"/>
              <a:t> Vekst gir rom for investering i teknologi og forskning, som kan drive fram løsninger for samfunnsutfordringer, inkludert bærekraft.</a:t>
            </a:r>
          </a:p>
          <a:p>
            <a:pPr>
              <a:buFont typeface="+mj-lt"/>
              <a:buAutoNum type="arabicPeriod"/>
            </a:pPr>
            <a:r>
              <a:rPr lang="nb-NO" b="1" dirty="0"/>
              <a:t>Fattigdomsreduksjon:</a:t>
            </a:r>
            <a:r>
              <a:rPr lang="nb-NO" dirty="0"/>
              <a:t> Ved å skape økonomisk overskudd, kan man redusere ulikhet og bedre livsvilkårene for mange.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8509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5FEDD-DD6F-8C5D-FF2E-F35CF8D9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1202510"/>
          </a:xfrm>
        </p:spPr>
        <p:txBody>
          <a:bodyPr/>
          <a:lstStyle/>
          <a:p>
            <a:r>
              <a:rPr lang="nb-NO" sz="2800" b="1" dirty="0"/>
              <a:t>Hvordan det henger sammen med bærekraft</a:t>
            </a:r>
            <a:r>
              <a:rPr lang="nb-NO" b="1" dirty="0"/>
              <a:t>: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398AD-EFDA-F7DB-5156-089AB4404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nb-NO" b="1" dirty="0"/>
              <a:t>Ansvarlig vekst:</a:t>
            </a:r>
            <a:r>
              <a:rPr lang="nb-NO" dirty="0"/>
              <a:t> Økonomien bør vokse på en måte som ikke utarmer ressurser eller skader miljøet, gjennom bærekraftige investeringer og sirkulær økonomi.</a:t>
            </a:r>
          </a:p>
          <a:p>
            <a:pPr>
              <a:buFont typeface="+mj-lt"/>
              <a:buAutoNum type="arabicPeriod"/>
            </a:pPr>
            <a:r>
              <a:rPr lang="nb-NO" b="1" dirty="0"/>
              <a:t>Grønn omstilling:</a:t>
            </a:r>
            <a:r>
              <a:rPr lang="nb-NO" dirty="0"/>
              <a:t> Økonomisk vekst kan finansiere overgangen til fornybare energikilder, energieffektivitet og miljøvennlige teknologier.</a:t>
            </a:r>
          </a:p>
          <a:p>
            <a:pPr>
              <a:buFont typeface="+mj-lt"/>
              <a:buAutoNum type="arabicPeriod"/>
            </a:pPr>
            <a:r>
              <a:rPr lang="nb-NO" b="1" dirty="0"/>
              <a:t>Balansen:</a:t>
            </a:r>
            <a:r>
              <a:rPr lang="nb-NO" dirty="0"/>
              <a:t> For at vekst skal være bærekraftig, må vi fokusere </a:t>
            </a:r>
            <a:r>
              <a:rPr lang="nb-NO" dirty="0">
                <a:highlight>
                  <a:srgbClr val="FFFF00"/>
                </a:highlight>
              </a:rPr>
              <a:t>på kvaliteten av vekst, ikke bare kvantiteten – altså vektlegge sosial rettferdighet og miljøvern.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99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30A5-B3C2-6F00-6736-3CFC896C4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Utfordringer og løsninger:</a:t>
            </a:r>
            <a:r>
              <a:rPr lang="nb-NO" dirty="0"/>
              <a:t> Samtidig kan økonomisk vekst føre til miljøproblemer som overforbruk av naturressurser og høyere karbonutslipp. Løsningen ligger i politisk styring og strategier som prioriterer grønn vekst og global samarbeid.</a:t>
            </a:r>
          </a:p>
        </p:txBody>
      </p:sp>
    </p:spTree>
    <p:extLst>
      <p:ext uri="{BB962C8B-B14F-4D97-AF65-F5344CB8AC3E}">
        <p14:creationId xmlns:p14="http://schemas.microsoft.com/office/powerpoint/2010/main" val="1768238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4EFD-C1D8-2D06-7562-F3C4D6C3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Motvekst</a:t>
            </a:r>
            <a:r>
              <a:rPr lang="nb-NO" dirty="0"/>
              <a:t> – «</a:t>
            </a:r>
            <a:r>
              <a:rPr lang="nb-NO" dirty="0" err="1"/>
              <a:t>degrowth</a:t>
            </a:r>
            <a:r>
              <a:rPr lang="nb-NO" dirty="0"/>
              <a:t>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78000-4DF1-69C3-A808-23108CE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400" dirty="0" err="1"/>
              <a:t>Motvekst</a:t>
            </a:r>
            <a:r>
              <a:rPr lang="nb-NO" sz="1400" dirty="0"/>
              <a:t>, også kjent som «</a:t>
            </a:r>
            <a:r>
              <a:rPr lang="nb-NO" sz="1400" dirty="0" err="1"/>
              <a:t>degrowth</a:t>
            </a:r>
            <a:r>
              <a:rPr lang="nb-NO" sz="1400" dirty="0"/>
              <a:t>» på engelsk, er en økonomisk, sosial og filosofisk bevegelse som utfordrer ideen om uendelig økonomisk vekst som en nødvendighet for samfunnets fremgang. Hovedideen bak </a:t>
            </a:r>
            <a:r>
              <a:rPr lang="nb-NO" sz="1400" dirty="0" err="1"/>
              <a:t>motvekst</a:t>
            </a:r>
            <a:r>
              <a:rPr lang="nb-NO" sz="1400" dirty="0"/>
              <a:t> er at kontinuerlig vekst i økonomien ofte fører til miljøskader, sosial ulikhet og overforbruk av naturressurser, og derfor bør veksten begrenses eller styres på en måte som prioriterer bærekraft og livskvalitet.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b="1" dirty="0"/>
              <a:t>Ressursbevissthet:</a:t>
            </a:r>
            <a:r>
              <a:rPr lang="nb-NO" sz="1400" dirty="0"/>
              <a:t> Fokus på å redusere overforbruk og fremme sirkulær økonomi.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b="1" dirty="0"/>
              <a:t>Rettferdighet:</a:t>
            </a:r>
            <a:r>
              <a:rPr lang="nb-NO" sz="1400" dirty="0"/>
              <a:t> Økt sosial likhet og rettferdig fordeling av ressurser.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b="1" dirty="0"/>
              <a:t>Lokalisering:</a:t>
            </a:r>
            <a:r>
              <a:rPr lang="nb-NO" sz="1400" dirty="0"/>
              <a:t> Støtte lokale samfunn og økonomier i stedet for globalisering.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b="1" dirty="0"/>
              <a:t>Livskvalitet:</a:t>
            </a:r>
            <a:r>
              <a:rPr lang="nb-NO" sz="1400" dirty="0"/>
              <a:t> Et skifte fra materialistisk velstand til immaterielle verdier som helse, fellesskap og natur.</a:t>
            </a:r>
          </a:p>
          <a:p>
            <a:r>
              <a:rPr lang="nb-NO" sz="1400" dirty="0" err="1">
                <a:highlight>
                  <a:srgbClr val="FFFF00"/>
                </a:highlight>
              </a:rPr>
              <a:t>Motvekst</a:t>
            </a:r>
            <a:r>
              <a:rPr lang="nb-NO" sz="1400" dirty="0">
                <a:highlight>
                  <a:srgbClr val="FFFF00"/>
                </a:highlight>
              </a:rPr>
              <a:t> handler ikke nødvendigvis om å stanse all økonomisk utvikling, men om å reflektere over hvordan vi kan leve bedre med mindre og på en måte som respekterer planetens grenser. </a:t>
            </a:r>
            <a:endParaRPr lang="nb-NO" sz="1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8215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94D22-4B6D-2762-97F5-1622793AF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Motvekst</a:t>
            </a:r>
            <a:r>
              <a:rPr lang="nb-NO" dirty="0"/>
              <a:t>, også kjent som "</a:t>
            </a:r>
            <a:r>
              <a:rPr lang="nb-NO" dirty="0" err="1"/>
              <a:t>degrowth</a:t>
            </a:r>
            <a:r>
              <a:rPr lang="nb-NO" dirty="0"/>
              <a:t>", oppstod som en reaksjon mot tradisjonelle økonomiske modeller som fokuserer på uendelig vekst. Bevegelsen startet i akademiske miljøer og miljøaktivistgrupper på 1970-tallet, og har siden utviklet seg til en global bevegelse. Den ble særlig synlig gjennom publikasjoner som rapporten </a:t>
            </a:r>
            <a:r>
              <a:rPr lang="nb-NO" b="1" i="1" dirty="0"/>
              <a:t>Limits to Growth</a:t>
            </a:r>
            <a:r>
              <a:rPr lang="nb-NO" b="1" dirty="0"/>
              <a:t> (1972)</a:t>
            </a:r>
            <a:r>
              <a:rPr lang="nb-NO" dirty="0"/>
              <a:t>, som viste at ubegrenset økonomisk vekst kunne føre til alvorlige miljø- og ressurskriser.</a:t>
            </a:r>
          </a:p>
        </p:txBody>
      </p:sp>
    </p:spTree>
    <p:extLst>
      <p:ext uri="{BB962C8B-B14F-4D97-AF65-F5344CB8AC3E}">
        <p14:creationId xmlns:p14="http://schemas.microsoft.com/office/powerpoint/2010/main" val="136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D79F-1A9E-4D3F-BBA7-85B71B7F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</p:spPr>
        <p:txBody>
          <a:bodyPr anchor="t">
            <a:normAutofit/>
          </a:bodyPr>
          <a:lstStyle/>
          <a:p>
            <a:r>
              <a:rPr lang="nb-NO" dirty="0"/>
              <a:t>Pensum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1036-2466-417D-BB54-1DCA9CED5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3" y="1200151"/>
            <a:ext cx="8322846" cy="1490295"/>
          </a:xfrm>
        </p:spPr>
        <p:txBody>
          <a:bodyPr>
            <a:normAutofit/>
          </a:bodyPr>
          <a:lstStyle/>
          <a:p>
            <a:pPr lvl="0"/>
            <a:r>
              <a:rPr lang="nb-NO" dirty="0"/>
              <a:t>Kapittel 11 : </a:t>
            </a:r>
          </a:p>
          <a:p>
            <a:pPr marL="0" lvl="0" indent="0">
              <a:buNone/>
            </a:pPr>
            <a:r>
              <a:rPr lang="nb-NO" dirty="0"/>
              <a:t>   Implementering samfunnsansvar og bærekraft</a:t>
            </a:r>
          </a:p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1689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20ECE17-3EE7-067A-C3C1-7F1D463429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1385" y="1197657"/>
            <a:ext cx="83599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Motvekst</a:t>
            </a: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Redusere vekst for å oppnå bærekraft.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Grønn vekst</a:t>
            </a: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Fortsette vekst, men på en miljøvennlig måte.</a:t>
            </a:r>
          </a:p>
        </p:txBody>
      </p:sp>
    </p:spTree>
    <p:extLst>
      <p:ext uri="{BB962C8B-B14F-4D97-AF65-F5344CB8AC3E}">
        <p14:creationId xmlns:p14="http://schemas.microsoft.com/office/powerpoint/2010/main" val="2723955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CFF7-198E-2E18-7040-2A2CD6F4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Kritikk på grønt vekst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86F08-6042-FA73-FD88-28B46C0AD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Jason </a:t>
            </a:r>
            <a:r>
              <a:rPr lang="nb-NO" b="1" dirty="0" err="1"/>
              <a:t>Hickel</a:t>
            </a:r>
            <a:r>
              <a:rPr lang="nb-NO" dirty="0"/>
              <a:t>: En ledende stemme innen </a:t>
            </a:r>
            <a:r>
              <a:rPr lang="nb-NO" dirty="0" err="1"/>
              <a:t>motvekstbevegelsen</a:t>
            </a:r>
            <a:r>
              <a:rPr lang="nb-NO" dirty="0"/>
              <a:t>, kjent for boken </a:t>
            </a:r>
            <a:r>
              <a:rPr lang="nb-NO" i="1" dirty="0"/>
              <a:t>Less is More: How </a:t>
            </a:r>
            <a:r>
              <a:rPr lang="nb-NO" i="1" dirty="0" err="1"/>
              <a:t>Degrowth</a:t>
            </a:r>
            <a:r>
              <a:rPr lang="nb-NO" i="1" dirty="0"/>
              <a:t> Will Save the World</a:t>
            </a:r>
            <a:r>
              <a:rPr lang="nb-NO" dirty="0"/>
              <a:t>.</a:t>
            </a:r>
          </a:p>
          <a:p>
            <a:endParaRPr lang="nb-NO" dirty="0"/>
          </a:p>
          <a:p>
            <a:pPr algn="l"/>
            <a:endParaRPr lang="nb-NO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Bærekraftig økonomisk vekst er ikke mulig – eller i alle fall ikke realistisk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Å oppnå både vekstmålet (3% økning i GDP) og miljømålene krever absolutt frikobling  hvor utslippene går ned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Vs. relativ frikobling: Utslipp øker mindre enn økonomisk vekst</a:t>
            </a:r>
          </a:p>
          <a:p>
            <a:endParaRPr lang="nb-NO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40C90-9293-CD28-2C59-D66BE300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52" y="1853757"/>
            <a:ext cx="910257" cy="13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58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071B-3C41-BFEF-6EAC-B0802E68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547EE-D3F2-600C-F3A4-F03BE7A57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3" y="1200151"/>
            <a:ext cx="8239718" cy="339447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Skandinavia er rutinemessig sitert som en global leder innen samfunnsansvar og bærekraft. Hva synes du om dette? Kan du koble ditt svar mot et institusjonsperspektiv,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FN’s</a:t>
            </a:r>
            <a:r>
              <a:rPr lang="nb-NO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mål perspektiv, lov perspektiv, kultur og tradisjon i næringslivet osv. Du kan koble svaret mot et konkret eksempel eller mot din egen erfaring.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5252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1DF95-1851-86FF-D0CF-135941658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2" y="1200151"/>
            <a:ext cx="8552985" cy="3394472"/>
          </a:xfrm>
        </p:spPr>
        <p:txBody>
          <a:bodyPr>
            <a:normAutofit/>
          </a:bodyPr>
          <a:lstStyle/>
          <a:p>
            <a:pPr algn="l"/>
            <a:endParaRPr lang="nb-NO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 kritikk på Nordiske land og bærekraft ……………!!!!!!</a:t>
            </a:r>
          </a:p>
          <a:p>
            <a:r>
              <a:rPr lang="nb-NO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  <a:hlinkClick r:id="rId2"/>
              </a:rPr>
              <a:t>https://www.youtube.com/watch?v=NM1VJ8SwSuM&amp;t=695s</a:t>
            </a:r>
            <a:endParaRPr lang="nb-NO" sz="1800" b="0" i="0" u="none" strike="noStrike" baseline="0" dirty="0">
              <a:solidFill>
                <a:srgbClr val="0462C1"/>
              </a:solidFill>
              <a:latin typeface="Calibri" panose="020F0502020204030204" pitchFamily="34" charset="0"/>
            </a:endParaRPr>
          </a:p>
          <a:p>
            <a:endParaRPr lang="nb-NO" sz="1800" b="0" i="0" u="none" strike="noStrike" baseline="0" dirty="0">
              <a:solidFill>
                <a:srgbClr val="0462C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sz="1800" b="0" i="0" u="none" strike="noStrike" baseline="0" dirty="0">
              <a:solidFill>
                <a:srgbClr val="0462C1"/>
              </a:solidFill>
              <a:latin typeface="Calibri" panose="020F0502020204030204" pitchFamily="34" charset="0"/>
            </a:endParaRPr>
          </a:p>
          <a:p>
            <a:endParaRPr lang="nb-NO" sz="1800" b="0" i="0" u="none" strike="noStrike" baseline="0" dirty="0">
              <a:solidFill>
                <a:srgbClr val="0462C1"/>
              </a:solidFill>
              <a:latin typeface="Calibri" panose="020F0502020204030204" pitchFamily="34" charset="0"/>
            </a:endParaRPr>
          </a:p>
          <a:p>
            <a:endParaRPr lang="nb-NO" sz="1800" b="0" i="0" u="none" strike="noStrike" baseline="0" dirty="0">
              <a:solidFill>
                <a:srgbClr val="0462C1"/>
              </a:solidFill>
              <a:latin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1335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6B67-67DD-2E64-C74D-ADC49F38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3E9CA-68FF-04C4-6090-2B18374B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3" y="1200151"/>
            <a:ext cx="8327736" cy="3394472"/>
          </a:xfrm>
        </p:spPr>
        <p:txBody>
          <a:bodyPr/>
          <a:lstStyle/>
          <a:p>
            <a:r>
              <a:rPr lang="nb-NO" dirty="0"/>
              <a:t>Hvordan kan NTNU bidra til bærekraftig utvikling? Forklar tre realistiske og troverdige eksempler på dette fra praksis.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243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27B2-093A-E98F-7ED2-D44A0B37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A691C-9E5F-B7D0-46CC-8A1AFC580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skal du implementere bærekraft til bedrift?</a:t>
            </a:r>
          </a:p>
        </p:txBody>
      </p:sp>
    </p:spTree>
    <p:extLst>
      <p:ext uri="{BB962C8B-B14F-4D97-AF65-F5344CB8AC3E}">
        <p14:creationId xmlns:p14="http://schemas.microsoft.com/office/powerpoint/2010/main" val="277422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9C2C-4C21-4262-8BFC-2BEA894A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skal vi gjøre?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9523-4055-4FF5-B331-BBB7AC9A9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3" y="1200151"/>
            <a:ext cx="8552984" cy="3394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/>
              <a:t>………..ingen vet hva er rett og galt……DILEMA</a:t>
            </a:r>
          </a:p>
          <a:p>
            <a:pPr marL="0" indent="0">
              <a:buNone/>
            </a:pPr>
            <a:r>
              <a:rPr lang="nb-NO" dirty="0"/>
              <a:t>………..ingen vet hva behovene til fremtidige generasjoner vil være …………RISIKO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Hva kan hjelpe: </a:t>
            </a:r>
            <a:r>
              <a:rPr lang="nb-N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kunnskap, systematiske spørsmål og dialog!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Ekstra video: Frank </a:t>
            </a:r>
            <a:r>
              <a:rPr lang="nb-NO" dirty="0" err="1"/>
              <a:t>Wijen</a:t>
            </a:r>
            <a:r>
              <a:rPr lang="nb-NO" dirty="0"/>
              <a:t> (15 min)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https://www.youtube.com/watch?v=Y5fR_KAVRMo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517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Før</a:t>
            </a:r>
            <a:r>
              <a:rPr lang="en-AU" dirty="0"/>
              <a:t> </a:t>
            </a:r>
            <a:r>
              <a:rPr lang="en-AU" dirty="0" err="1"/>
              <a:t>bedrift</a:t>
            </a:r>
            <a:r>
              <a:rPr lang="en-AU" dirty="0"/>
              <a:t> starter: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CSR, bærekraft – definisjon</a:t>
            </a:r>
            <a:r>
              <a:rPr lang="nb-NO" dirty="0"/>
              <a:t> Hvordan forstår vår bedrift denne definisjonen?</a:t>
            </a:r>
          </a:p>
          <a:p>
            <a:r>
              <a:rPr lang="nb-NO" b="1" dirty="0"/>
              <a:t>Eksisterende CSR- og </a:t>
            </a:r>
            <a:r>
              <a:rPr lang="nb-NO" b="1" dirty="0" err="1"/>
              <a:t>bærekraftspolicyer</a:t>
            </a:r>
            <a:r>
              <a:rPr lang="nb-NO" b="1" dirty="0"/>
              <a:t>, standarder, verdier, programmer og aktiviteter</a:t>
            </a:r>
            <a:r>
              <a:rPr lang="nb-NO" dirty="0"/>
              <a:t> Hva gjør vi i dag?</a:t>
            </a:r>
          </a:p>
          <a:p>
            <a:r>
              <a:rPr lang="nb-NO" b="1" dirty="0"/>
              <a:t>Forstå eksterne standarder, osv. (</a:t>
            </a:r>
            <a:r>
              <a:rPr lang="nb-NO" b="1" dirty="0" err="1"/>
              <a:t>FN's</a:t>
            </a:r>
            <a:r>
              <a:rPr lang="nb-NO" b="1" dirty="0"/>
              <a:t> </a:t>
            </a:r>
            <a:r>
              <a:rPr lang="nb-NO" b="1" dirty="0" err="1"/>
              <a:t>bærekraftsmål</a:t>
            </a:r>
            <a:r>
              <a:rPr lang="nb-NO" b="1" dirty="0"/>
              <a:t>, ISO …)</a:t>
            </a:r>
            <a:r>
              <a:rPr lang="nb-NO" dirty="0"/>
              <a:t> Hva finnes på markedet?</a:t>
            </a:r>
          </a:p>
          <a:p>
            <a:r>
              <a:rPr lang="nb-NO" b="1" dirty="0"/>
              <a:t>Struktur for CSR og bærekraft</a:t>
            </a:r>
            <a:r>
              <a:rPr lang="nb-NO" dirty="0"/>
              <a:t> Hvem er ansvarlig for dette temaet i vår bedrift?</a:t>
            </a:r>
          </a:p>
          <a:p>
            <a:pPr marL="0" indent="0">
              <a:buNone/>
            </a:pP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98490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90C7-F8B4-45C5-9AA7-737142CE0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Samfunnsansvar og bærekraft</a:t>
            </a:r>
            <a:endParaRPr lang="nb-NO" sz="10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E7BE4-8B89-46B5-95CB-F6889D153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2" y="1200151"/>
            <a:ext cx="8101059" cy="3394472"/>
          </a:xfrm>
        </p:spPr>
        <p:txBody>
          <a:bodyPr/>
          <a:lstStyle/>
          <a:p>
            <a:r>
              <a:rPr lang="nb-NO" dirty="0"/>
              <a:t>1. Planlegging</a:t>
            </a:r>
          </a:p>
          <a:p>
            <a:r>
              <a:rPr lang="nb-NO" dirty="0"/>
              <a:t>2. Interessentdialog</a:t>
            </a:r>
          </a:p>
          <a:p>
            <a:r>
              <a:rPr lang="nb-NO" dirty="0"/>
              <a:t>3. Rapportering</a:t>
            </a:r>
          </a:p>
          <a:p>
            <a:r>
              <a:rPr lang="nb-NO" dirty="0"/>
              <a:t>4. Verifikasjon</a:t>
            </a:r>
          </a:p>
          <a:p>
            <a:r>
              <a:rPr lang="nb-NO" dirty="0"/>
              <a:t>5. Oppfølging</a:t>
            </a:r>
          </a:p>
        </p:txBody>
      </p:sp>
    </p:spTree>
    <p:extLst>
      <p:ext uri="{BB962C8B-B14F-4D97-AF65-F5344CB8AC3E}">
        <p14:creationId xmlns:p14="http://schemas.microsoft.com/office/powerpoint/2010/main" val="4062121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2DC3-8739-4092-B47F-EED97A76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Første skritt: planlegging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EFA17-D9A0-419E-A077-C2024F45E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2" y="1200151"/>
            <a:ext cx="8385003" cy="3394472"/>
          </a:xfrm>
        </p:spPr>
        <p:txBody>
          <a:bodyPr/>
          <a:lstStyle/>
          <a:p>
            <a:r>
              <a:rPr lang="nb-NO" dirty="0" err="1"/>
              <a:t>Strategy</a:t>
            </a:r>
            <a:r>
              <a:rPr lang="nb-NO" dirty="0"/>
              <a:t> for CSR, </a:t>
            </a:r>
            <a:r>
              <a:rPr lang="nb-NO" dirty="0" err="1"/>
              <a:t>Sustainability</a:t>
            </a:r>
            <a:endParaRPr lang="nb-NO" dirty="0"/>
          </a:p>
          <a:p>
            <a:r>
              <a:rPr lang="nb-NO" dirty="0"/>
              <a:t>CSR, </a:t>
            </a:r>
            <a:r>
              <a:rPr lang="nb-NO" dirty="0" err="1"/>
              <a:t>sustainability</a:t>
            </a:r>
            <a:r>
              <a:rPr lang="nb-NO" dirty="0"/>
              <a:t> in </a:t>
            </a:r>
            <a:r>
              <a:rPr lang="nb-NO" dirty="0" err="1"/>
              <a:t>strategy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730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300" dirty="0">
                <a:solidFill>
                  <a:srgbClr val="FF0000"/>
                </a:solidFill>
              </a:rPr>
              <a:t>   </a:t>
            </a:r>
            <a:r>
              <a:rPr lang="en-AU" sz="3300" dirty="0">
                <a:solidFill>
                  <a:srgbClr val="FF0000"/>
                </a:solidFill>
              </a:rPr>
              <a:t>strategy for </a:t>
            </a:r>
            <a:r>
              <a:rPr lang="en-AU" sz="3300" dirty="0" err="1">
                <a:solidFill>
                  <a:srgbClr val="FF0000"/>
                </a:solidFill>
              </a:rPr>
              <a:t>sustainablity</a:t>
            </a:r>
            <a:endParaRPr lang="en-AU" sz="3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sz="3300" dirty="0">
                <a:solidFill>
                  <a:srgbClr val="FF0000"/>
                </a:solidFill>
              </a:rPr>
              <a:t>                      x </a:t>
            </a:r>
          </a:p>
          <a:p>
            <a:pPr marL="0" indent="0">
              <a:buNone/>
            </a:pPr>
            <a:r>
              <a:rPr lang="en-AU" sz="3300" dirty="0">
                <a:solidFill>
                  <a:srgbClr val="FF0000"/>
                </a:solidFill>
              </a:rPr>
              <a:t>    </a:t>
            </a:r>
            <a:r>
              <a:rPr lang="en-AU" sz="3300" dirty="0" err="1">
                <a:solidFill>
                  <a:srgbClr val="FF0000"/>
                </a:solidFill>
              </a:rPr>
              <a:t>sustainablity</a:t>
            </a:r>
            <a:r>
              <a:rPr lang="en-AU" sz="3300" dirty="0">
                <a:solidFill>
                  <a:srgbClr val="FF0000"/>
                </a:solidFill>
              </a:rPr>
              <a:t> in strategy</a:t>
            </a:r>
          </a:p>
          <a:p>
            <a:pPr marL="0" indent="0">
              <a:buNone/>
            </a:pPr>
            <a:r>
              <a:rPr lang="en-AU" sz="3300" dirty="0">
                <a:solidFill>
                  <a:srgbClr val="FF0000"/>
                </a:solidFill>
              </a:rPr>
              <a:t>                      X</a:t>
            </a:r>
          </a:p>
          <a:p>
            <a:pPr marL="0" indent="0">
              <a:buNone/>
            </a:pPr>
            <a:r>
              <a:rPr lang="en-AU" sz="3300" dirty="0">
                <a:solidFill>
                  <a:srgbClr val="FF0000"/>
                </a:solidFill>
              </a:rPr>
              <a:t>         something else?</a:t>
            </a:r>
          </a:p>
        </p:txBody>
      </p:sp>
    </p:spTree>
    <p:extLst>
      <p:ext uri="{BB962C8B-B14F-4D97-AF65-F5344CB8AC3E}">
        <p14:creationId xmlns:p14="http://schemas.microsoft.com/office/powerpoint/2010/main" val="1405307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bunn_16_9" id="{06CDA077-D319-284F-8119-D9CA2608E69B}" vid="{5E773DD7-F7CF-F243-90E7-78EC275BD6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Microsoft Office PowerPoint</Application>
  <PresentationFormat>On-screen Show (16:9)</PresentationFormat>
  <Paragraphs>133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Corbel</vt:lpstr>
      <vt:lpstr>Calibri</vt:lpstr>
      <vt:lpstr>arial</vt:lpstr>
      <vt:lpstr>Office-tema</vt:lpstr>
      <vt:lpstr>Implementering samfunnsansvar og bærekraft </vt:lpstr>
      <vt:lpstr>Plan</vt:lpstr>
      <vt:lpstr>Pensum</vt:lpstr>
      <vt:lpstr>Oppgave:</vt:lpstr>
      <vt:lpstr>Hva skal vi gjøre?</vt:lpstr>
      <vt:lpstr>Før bedrift starter:</vt:lpstr>
      <vt:lpstr>Samfunnsansvar og bærekraft</vt:lpstr>
      <vt:lpstr>Første skritt: planlegging</vt:lpstr>
      <vt:lpstr>PowerPoint Presentation</vt:lpstr>
      <vt:lpstr>No in pensum</vt:lpstr>
      <vt:lpstr>Sustainopreneurship</vt:lpstr>
      <vt:lpstr>Video: Xinca eco </vt:lpstr>
      <vt:lpstr>PowerPoint Presentation</vt:lpstr>
      <vt:lpstr>CSR – steps from company level to world level – no in pensum</vt:lpstr>
      <vt:lpstr>Andre skritt: Interessentdialog -</vt:lpstr>
      <vt:lpstr>Tredje skritt: rapportering</vt:lpstr>
      <vt:lpstr>Fjerde skritt: verifikasjon</vt:lpstr>
      <vt:lpstr>Femte skritt: oppfølging</vt:lpstr>
      <vt:lpstr>Bærekraft og økonomisk vekst </vt:lpstr>
      <vt:lpstr>Bærekraft og økonomisk vekst</vt:lpstr>
      <vt:lpstr>PowerPoint Presentation</vt:lpstr>
      <vt:lpstr>PowerPoint Presentation</vt:lpstr>
      <vt:lpstr>Økonomisk vekst</vt:lpstr>
      <vt:lpstr>Oppgave:</vt:lpstr>
      <vt:lpstr>Hvorfor økonomien bør vokse: </vt:lpstr>
      <vt:lpstr>Hvordan det henger sammen med bærekraft: </vt:lpstr>
      <vt:lpstr>PowerPoint Presentation</vt:lpstr>
      <vt:lpstr>Motvekst – «degrowth»</vt:lpstr>
      <vt:lpstr>PowerPoint Presentation</vt:lpstr>
      <vt:lpstr>PowerPoint Presentation</vt:lpstr>
      <vt:lpstr>Kritikk på grønt vekst</vt:lpstr>
      <vt:lpstr>Oppgave:</vt:lpstr>
      <vt:lpstr>PowerPoint Presentation</vt:lpstr>
      <vt:lpstr>Oppgave: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Uke 40: FNs bærekraftsmål</dc:title>
  <dc:creator>Martina Ortova</dc:creator>
  <cp:lastModifiedBy>Martina Ortova</cp:lastModifiedBy>
  <cp:revision>79</cp:revision>
  <dcterms:created xsi:type="dcterms:W3CDTF">2020-10-01T07:46:00Z</dcterms:created>
  <dcterms:modified xsi:type="dcterms:W3CDTF">2026-04-13T08:52:26Z</dcterms:modified>
</cp:coreProperties>
</file>