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sldIdLst>
    <p:sldId id="256" r:id="rId3"/>
    <p:sldId id="369" r:id="rId4"/>
    <p:sldId id="374" r:id="rId5"/>
    <p:sldId id="375" r:id="rId6"/>
    <p:sldId id="376" r:id="rId7"/>
    <p:sldId id="370" r:id="rId8"/>
    <p:sldId id="341" r:id="rId9"/>
    <p:sldId id="343" r:id="rId10"/>
    <p:sldId id="347" r:id="rId11"/>
    <p:sldId id="371" r:id="rId12"/>
    <p:sldId id="372" r:id="rId13"/>
    <p:sldId id="258" r:id="rId14"/>
    <p:sldId id="366" r:id="rId15"/>
    <p:sldId id="367" r:id="rId16"/>
    <p:sldId id="353" r:id="rId17"/>
    <p:sldId id="364" r:id="rId18"/>
    <p:sldId id="365" r:id="rId19"/>
    <p:sldId id="259" r:id="rId20"/>
    <p:sldId id="265" r:id="rId21"/>
    <p:sldId id="261" r:id="rId22"/>
    <p:sldId id="264" r:id="rId23"/>
    <p:sldId id="368" r:id="rId24"/>
    <p:sldId id="263" r:id="rId25"/>
    <p:sldId id="325" r:id="rId26"/>
    <p:sldId id="304" r:id="rId27"/>
    <p:sldId id="321" r:id="rId28"/>
    <p:sldId id="306" r:id="rId29"/>
    <p:sldId id="326" r:id="rId30"/>
    <p:sldId id="373" r:id="rId31"/>
    <p:sldId id="327" r:id="rId32"/>
    <p:sldId id="292" r:id="rId33"/>
    <p:sldId id="328" r:id="rId34"/>
    <p:sldId id="329" r:id="rId35"/>
    <p:sldId id="330" r:id="rId36"/>
    <p:sldId id="334" r:id="rId37"/>
    <p:sldId id="335" r:id="rId38"/>
    <p:sldId id="337" r:id="rId39"/>
    <p:sldId id="336" r:id="rId40"/>
    <p:sldId id="338" r:id="rId41"/>
    <p:sldId id="294" r:id="rId42"/>
    <p:sldId id="331" r:id="rId43"/>
    <p:sldId id="377" r:id="rId44"/>
    <p:sldId id="332" r:id="rId45"/>
    <p:sldId id="354" r:id="rId46"/>
    <p:sldId id="333" r:id="rId47"/>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94"/>
  </p:normalViewPr>
  <p:slideViewPr>
    <p:cSldViewPr snapToGrid="0" snapToObjects="1">
      <p:cViewPr varScale="1">
        <p:scale>
          <a:sx n="210" d="100"/>
          <a:sy n="210" d="100"/>
        </p:scale>
        <p:origin x="282" y="15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C035C-9EAF-47AB-A35E-CB4DB4CD787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b-NO"/>
        </a:p>
      </dgm:t>
    </dgm:pt>
    <dgm:pt modelId="{74F49993-1C45-4B01-8F25-BA0A70893FCD}">
      <dgm:prSet phldrT="[Tekst]"/>
      <dgm:spPr/>
      <dgm:t>
        <a:bodyPr/>
        <a:lstStyle/>
        <a:p>
          <a:pPr algn="ctr"/>
          <a:r>
            <a:rPr lang="nb-NO" b="1" dirty="0">
              <a:solidFill>
                <a:schemeClr val="tx1"/>
              </a:solidFill>
            </a:rPr>
            <a:t>Virksomheter</a:t>
          </a:r>
        </a:p>
      </dgm:t>
    </dgm:pt>
    <dgm:pt modelId="{EB301939-7384-4F77-B113-47D993F8FCD8}" type="parTrans" cxnId="{F48A31F3-86E0-492F-9B09-1F6C54BF6951}">
      <dgm:prSet/>
      <dgm:spPr/>
      <dgm:t>
        <a:bodyPr/>
        <a:lstStyle/>
        <a:p>
          <a:pPr algn="ctr"/>
          <a:endParaRPr lang="nb-NO"/>
        </a:p>
      </dgm:t>
    </dgm:pt>
    <dgm:pt modelId="{AAA5701A-753C-45FB-A30C-F269886B0587}" type="sibTrans" cxnId="{F48A31F3-86E0-492F-9B09-1F6C54BF6951}">
      <dgm:prSet/>
      <dgm:spPr/>
      <dgm:t>
        <a:bodyPr/>
        <a:lstStyle/>
        <a:p>
          <a:pPr algn="ctr"/>
          <a:endParaRPr lang="nb-NO"/>
        </a:p>
      </dgm:t>
    </dgm:pt>
    <dgm:pt modelId="{B97511F5-13EF-4461-BE99-52B4E5753A42}">
      <dgm:prSet phldrT="[Tekst]"/>
      <dgm:spPr/>
      <dgm:t>
        <a:bodyPr/>
        <a:lstStyle/>
        <a:p>
          <a:pPr algn="ctr"/>
          <a:r>
            <a:rPr lang="nb-NO" dirty="0">
              <a:solidFill>
                <a:schemeClr val="tx1"/>
              </a:solidFill>
            </a:rPr>
            <a:t>Private</a:t>
          </a:r>
          <a:r>
            <a:rPr lang="nb-NO" dirty="0"/>
            <a:t> </a:t>
          </a:r>
        </a:p>
      </dgm:t>
    </dgm:pt>
    <dgm:pt modelId="{C3E4995E-5368-423E-8338-74776C47A50B}" type="parTrans" cxnId="{B699A8E7-CBDE-493F-8DBF-B2A7DD8C805F}">
      <dgm:prSet/>
      <dgm:spPr/>
      <dgm:t>
        <a:bodyPr/>
        <a:lstStyle/>
        <a:p>
          <a:pPr algn="ctr"/>
          <a:endParaRPr lang="nb-NO"/>
        </a:p>
      </dgm:t>
    </dgm:pt>
    <dgm:pt modelId="{2EB56C98-E37A-436F-AA73-DEAFA1C0A71B}" type="sibTrans" cxnId="{B699A8E7-CBDE-493F-8DBF-B2A7DD8C805F}">
      <dgm:prSet/>
      <dgm:spPr/>
      <dgm:t>
        <a:bodyPr/>
        <a:lstStyle/>
        <a:p>
          <a:pPr algn="ctr"/>
          <a:endParaRPr lang="nb-NO"/>
        </a:p>
      </dgm:t>
    </dgm:pt>
    <dgm:pt modelId="{81E249EB-8AFA-4056-B711-9C1B906C0398}">
      <dgm:prSet phldrT="[Tekst]"/>
      <dgm:spPr/>
      <dgm:t>
        <a:bodyPr/>
        <a:lstStyle/>
        <a:p>
          <a:pPr algn="ctr"/>
          <a:r>
            <a:rPr lang="nb-NO" dirty="0">
              <a:solidFill>
                <a:schemeClr val="tx1"/>
              </a:solidFill>
            </a:rPr>
            <a:t>Offentlige institusjoner</a:t>
          </a:r>
        </a:p>
      </dgm:t>
    </dgm:pt>
    <dgm:pt modelId="{6B6B888E-EE4A-438D-8525-B749872B1765}" type="parTrans" cxnId="{F3FEC2AB-5668-4A4C-BD20-99147C2EBCD1}">
      <dgm:prSet/>
      <dgm:spPr/>
      <dgm:t>
        <a:bodyPr/>
        <a:lstStyle/>
        <a:p>
          <a:pPr algn="ctr"/>
          <a:endParaRPr lang="nb-NO"/>
        </a:p>
      </dgm:t>
    </dgm:pt>
    <dgm:pt modelId="{2D453A29-EFDE-456C-8F9F-09F59F227AAF}" type="sibTrans" cxnId="{F3FEC2AB-5668-4A4C-BD20-99147C2EBCD1}">
      <dgm:prSet/>
      <dgm:spPr/>
      <dgm:t>
        <a:bodyPr/>
        <a:lstStyle/>
        <a:p>
          <a:pPr algn="ctr"/>
          <a:endParaRPr lang="nb-NO"/>
        </a:p>
      </dgm:t>
    </dgm:pt>
    <dgm:pt modelId="{CE300440-E11B-4A58-9653-367094310C1D}">
      <dgm:prSet phldrT="[Tekst]"/>
      <dgm:spPr/>
      <dgm:t>
        <a:bodyPr/>
        <a:lstStyle/>
        <a:p>
          <a:pPr algn="ctr"/>
          <a:r>
            <a:rPr lang="nb-NO" dirty="0">
              <a:solidFill>
                <a:schemeClr val="tx1"/>
              </a:solidFill>
            </a:rPr>
            <a:t>Nærings-virksomhet</a:t>
          </a:r>
        </a:p>
      </dgm:t>
    </dgm:pt>
    <dgm:pt modelId="{41FFA270-32F5-4DC9-8C58-D8C44D1A1821}" type="parTrans" cxnId="{6C61D428-97DA-4D6D-A2DA-CCEA0800D2E1}">
      <dgm:prSet/>
      <dgm:spPr/>
      <dgm:t>
        <a:bodyPr/>
        <a:lstStyle/>
        <a:p>
          <a:pPr algn="ctr"/>
          <a:endParaRPr lang="nb-NO"/>
        </a:p>
      </dgm:t>
    </dgm:pt>
    <dgm:pt modelId="{F492B309-C9FA-4DDE-ADAF-301A1BEA0CDB}" type="sibTrans" cxnId="{6C61D428-97DA-4D6D-A2DA-CCEA0800D2E1}">
      <dgm:prSet/>
      <dgm:spPr/>
      <dgm:t>
        <a:bodyPr/>
        <a:lstStyle/>
        <a:p>
          <a:pPr algn="ctr"/>
          <a:endParaRPr lang="nb-NO"/>
        </a:p>
      </dgm:t>
    </dgm:pt>
    <dgm:pt modelId="{30A0CB80-CBF1-418C-AE73-07391A509B0C}">
      <dgm:prSet phldrT="[Tekst]"/>
      <dgm:spPr/>
      <dgm:t>
        <a:bodyPr/>
        <a:lstStyle/>
        <a:p>
          <a:pPr algn="ctr"/>
          <a:r>
            <a:rPr lang="nb-NO" dirty="0">
              <a:solidFill>
                <a:schemeClr val="tx1"/>
              </a:solidFill>
            </a:rPr>
            <a:t>Ideell </a:t>
          </a:r>
        </a:p>
      </dgm:t>
    </dgm:pt>
    <dgm:pt modelId="{003C0C0B-33D0-4431-A71C-FE9823DB72F9}" type="parTrans" cxnId="{03989411-C842-4E0C-B652-388E4783ADC9}">
      <dgm:prSet/>
      <dgm:spPr/>
      <dgm:t>
        <a:bodyPr/>
        <a:lstStyle/>
        <a:p>
          <a:pPr algn="ctr"/>
          <a:endParaRPr lang="nb-NO"/>
        </a:p>
      </dgm:t>
    </dgm:pt>
    <dgm:pt modelId="{429957A5-A5CE-4649-915D-CF70EF9F92BB}" type="sibTrans" cxnId="{03989411-C842-4E0C-B652-388E4783ADC9}">
      <dgm:prSet/>
      <dgm:spPr/>
      <dgm:t>
        <a:bodyPr/>
        <a:lstStyle/>
        <a:p>
          <a:pPr algn="ctr"/>
          <a:endParaRPr lang="nb-NO"/>
        </a:p>
      </dgm:t>
    </dgm:pt>
    <dgm:pt modelId="{21F8501B-2AD6-445A-B6CF-069028CB4037}">
      <dgm:prSet/>
      <dgm:spPr/>
      <dgm:t>
        <a:bodyPr/>
        <a:lstStyle/>
        <a:p>
          <a:pPr algn="ctr"/>
          <a:r>
            <a:rPr lang="nb-NO" dirty="0">
              <a:solidFill>
                <a:schemeClr val="tx1"/>
              </a:solidFill>
            </a:rPr>
            <a:t>Kommersiell</a:t>
          </a:r>
        </a:p>
      </dgm:t>
    </dgm:pt>
    <dgm:pt modelId="{98F9EC37-5E3D-4D3F-BE60-2AFD1B00DECE}" type="parTrans" cxnId="{6E5EF5F0-C081-46C8-BD69-CA80F4D2924B}">
      <dgm:prSet/>
      <dgm:spPr/>
      <dgm:t>
        <a:bodyPr/>
        <a:lstStyle/>
        <a:p>
          <a:pPr algn="ctr"/>
          <a:endParaRPr lang="nb-NO"/>
        </a:p>
      </dgm:t>
    </dgm:pt>
    <dgm:pt modelId="{AFE65DD3-08A7-472A-A3FF-52A077953BE3}" type="sibTrans" cxnId="{6E5EF5F0-C081-46C8-BD69-CA80F4D2924B}">
      <dgm:prSet/>
      <dgm:spPr/>
      <dgm:t>
        <a:bodyPr/>
        <a:lstStyle/>
        <a:p>
          <a:pPr algn="ctr"/>
          <a:endParaRPr lang="nb-NO"/>
        </a:p>
      </dgm:t>
    </dgm:pt>
    <dgm:pt modelId="{75FFEA14-C16C-45B5-BB33-478A5600738D}">
      <dgm:prSet/>
      <dgm:spPr/>
      <dgm:t>
        <a:bodyPr/>
        <a:lstStyle/>
        <a:p>
          <a:pPr algn="ctr"/>
          <a:r>
            <a:rPr lang="nb-NO" dirty="0">
              <a:solidFill>
                <a:schemeClr val="tx1"/>
              </a:solidFill>
            </a:rPr>
            <a:t>Ikke-kommersiell</a:t>
          </a:r>
        </a:p>
      </dgm:t>
    </dgm:pt>
    <dgm:pt modelId="{FBD7EF45-ABD6-4AC1-B1B6-4E597EC79C63}" type="parTrans" cxnId="{E2C9F1C1-6F2A-4523-AC07-2054810C2416}">
      <dgm:prSet/>
      <dgm:spPr/>
      <dgm:t>
        <a:bodyPr/>
        <a:lstStyle/>
        <a:p>
          <a:pPr algn="ctr"/>
          <a:endParaRPr lang="nb-NO"/>
        </a:p>
      </dgm:t>
    </dgm:pt>
    <dgm:pt modelId="{3CF91A8A-48E2-4BB1-B985-24E78CE4C319}" type="sibTrans" cxnId="{E2C9F1C1-6F2A-4523-AC07-2054810C2416}">
      <dgm:prSet/>
      <dgm:spPr/>
      <dgm:t>
        <a:bodyPr/>
        <a:lstStyle/>
        <a:p>
          <a:pPr algn="ctr"/>
          <a:endParaRPr lang="nb-NO"/>
        </a:p>
      </dgm:t>
    </dgm:pt>
    <dgm:pt modelId="{A062775D-63D0-4657-A58B-ABEF1C3E40B2}" type="pres">
      <dgm:prSet presAssocID="{D2CC035C-9EAF-47AB-A35E-CB4DB4CD7877}" presName="Name0" presStyleCnt="0">
        <dgm:presLayoutVars>
          <dgm:chMax val="1"/>
          <dgm:dir/>
          <dgm:animLvl val="ctr"/>
          <dgm:resizeHandles val="exact"/>
        </dgm:presLayoutVars>
      </dgm:prSet>
      <dgm:spPr/>
    </dgm:pt>
    <dgm:pt modelId="{8F6FF2F0-82F7-4820-9136-75381265A736}" type="pres">
      <dgm:prSet presAssocID="{74F49993-1C45-4B01-8F25-BA0A70893FCD}" presName="centerShape" presStyleLbl="node0" presStyleIdx="0" presStyleCnt="1"/>
      <dgm:spPr/>
    </dgm:pt>
    <dgm:pt modelId="{FFFD7AC2-ED95-4367-BFDE-1FB532E8E2C8}" type="pres">
      <dgm:prSet presAssocID="{B97511F5-13EF-4461-BE99-52B4E5753A42}" presName="node" presStyleLbl="node1" presStyleIdx="0" presStyleCnt="6">
        <dgm:presLayoutVars>
          <dgm:bulletEnabled val="1"/>
        </dgm:presLayoutVars>
      </dgm:prSet>
      <dgm:spPr/>
    </dgm:pt>
    <dgm:pt modelId="{0185A4C8-2B15-4F5F-B335-6A764933ECB7}" type="pres">
      <dgm:prSet presAssocID="{B97511F5-13EF-4461-BE99-52B4E5753A42}" presName="dummy" presStyleCnt="0"/>
      <dgm:spPr/>
    </dgm:pt>
    <dgm:pt modelId="{B72024F5-2138-4949-BEAF-5D059BDEA125}" type="pres">
      <dgm:prSet presAssocID="{2EB56C98-E37A-436F-AA73-DEAFA1C0A71B}" presName="sibTrans" presStyleLbl="sibTrans2D1" presStyleIdx="0" presStyleCnt="6"/>
      <dgm:spPr/>
    </dgm:pt>
    <dgm:pt modelId="{1B84BDC3-6C40-4404-910E-74DAED561F3B}" type="pres">
      <dgm:prSet presAssocID="{81E249EB-8AFA-4056-B711-9C1B906C0398}" presName="node" presStyleLbl="node1" presStyleIdx="1" presStyleCnt="6">
        <dgm:presLayoutVars>
          <dgm:bulletEnabled val="1"/>
        </dgm:presLayoutVars>
      </dgm:prSet>
      <dgm:spPr/>
    </dgm:pt>
    <dgm:pt modelId="{8284A728-D7BD-4679-A4DF-3FADF05964F5}" type="pres">
      <dgm:prSet presAssocID="{81E249EB-8AFA-4056-B711-9C1B906C0398}" presName="dummy" presStyleCnt="0"/>
      <dgm:spPr/>
    </dgm:pt>
    <dgm:pt modelId="{BF175C47-405A-41C6-BC51-AD038E9119E1}" type="pres">
      <dgm:prSet presAssocID="{2D453A29-EFDE-456C-8F9F-09F59F227AAF}" presName="sibTrans" presStyleLbl="sibTrans2D1" presStyleIdx="1" presStyleCnt="6"/>
      <dgm:spPr/>
    </dgm:pt>
    <dgm:pt modelId="{B7ED1387-8471-46AD-96FA-0A3F5D8ABBEF}" type="pres">
      <dgm:prSet presAssocID="{CE300440-E11B-4A58-9653-367094310C1D}" presName="node" presStyleLbl="node1" presStyleIdx="2" presStyleCnt="6">
        <dgm:presLayoutVars>
          <dgm:bulletEnabled val="1"/>
        </dgm:presLayoutVars>
      </dgm:prSet>
      <dgm:spPr/>
    </dgm:pt>
    <dgm:pt modelId="{0454C0DE-26CB-434A-AC06-3C02090F8C09}" type="pres">
      <dgm:prSet presAssocID="{CE300440-E11B-4A58-9653-367094310C1D}" presName="dummy" presStyleCnt="0"/>
      <dgm:spPr/>
    </dgm:pt>
    <dgm:pt modelId="{D5BD3D65-7987-4253-AF4D-1DD6EF56CFE3}" type="pres">
      <dgm:prSet presAssocID="{F492B309-C9FA-4DDE-ADAF-301A1BEA0CDB}" presName="sibTrans" presStyleLbl="sibTrans2D1" presStyleIdx="2" presStyleCnt="6"/>
      <dgm:spPr/>
    </dgm:pt>
    <dgm:pt modelId="{F0582255-37CE-48CB-9B3B-CE267EB2EDB2}" type="pres">
      <dgm:prSet presAssocID="{30A0CB80-CBF1-418C-AE73-07391A509B0C}" presName="node" presStyleLbl="node1" presStyleIdx="3" presStyleCnt="6">
        <dgm:presLayoutVars>
          <dgm:bulletEnabled val="1"/>
        </dgm:presLayoutVars>
      </dgm:prSet>
      <dgm:spPr/>
    </dgm:pt>
    <dgm:pt modelId="{8681125F-E679-42FB-AD29-B9B99D028194}" type="pres">
      <dgm:prSet presAssocID="{30A0CB80-CBF1-418C-AE73-07391A509B0C}" presName="dummy" presStyleCnt="0"/>
      <dgm:spPr/>
    </dgm:pt>
    <dgm:pt modelId="{F835890D-C15D-4389-B882-BCB9C2BD7677}" type="pres">
      <dgm:prSet presAssocID="{429957A5-A5CE-4649-915D-CF70EF9F92BB}" presName="sibTrans" presStyleLbl="sibTrans2D1" presStyleIdx="3" presStyleCnt="6"/>
      <dgm:spPr/>
    </dgm:pt>
    <dgm:pt modelId="{879370A7-86D6-48F6-8016-89934ED5B490}" type="pres">
      <dgm:prSet presAssocID="{21F8501B-2AD6-445A-B6CF-069028CB4037}" presName="node" presStyleLbl="node1" presStyleIdx="4" presStyleCnt="6">
        <dgm:presLayoutVars>
          <dgm:bulletEnabled val="1"/>
        </dgm:presLayoutVars>
      </dgm:prSet>
      <dgm:spPr/>
    </dgm:pt>
    <dgm:pt modelId="{34F8B874-E65A-4F74-8301-E9000F1AC721}" type="pres">
      <dgm:prSet presAssocID="{21F8501B-2AD6-445A-B6CF-069028CB4037}" presName="dummy" presStyleCnt="0"/>
      <dgm:spPr/>
    </dgm:pt>
    <dgm:pt modelId="{98ED71A5-C055-4198-9D3D-F0688E6A085A}" type="pres">
      <dgm:prSet presAssocID="{AFE65DD3-08A7-472A-A3FF-52A077953BE3}" presName="sibTrans" presStyleLbl="sibTrans2D1" presStyleIdx="4" presStyleCnt="6"/>
      <dgm:spPr/>
    </dgm:pt>
    <dgm:pt modelId="{0F05F8AA-1446-4DEB-8C15-202D3BB65B4C}" type="pres">
      <dgm:prSet presAssocID="{75FFEA14-C16C-45B5-BB33-478A5600738D}" presName="node" presStyleLbl="node1" presStyleIdx="5" presStyleCnt="6">
        <dgm:presLayoutVars>
          <dgm:bulletEnabled val="1"/>
        </dgm:presLayoutVars>
      </dgm:prSet>
      <dgm:spPr/>
    </dgm:pt>
    <dgm:pt modelId="{E287BCE8-5E11-48C4-A71B-7612957DB9EC}" type="pres">
      <dgm:prSet presAssocID="{75FFEA14-C16C-45B5-BB33-478A5600738D}" presName="dummy" presStyleCnt="0"/>
      <dgm:spPr/>
    </dgm:pt>
    <dgm:pt modelId="{B69BA56B-7680-4676-A2C0-3D62F52C965B}" type="pres">
      <dgm:prSet presAssocID="{3CF91A8A-48E2-4BB1-B985-24E78CE4C319}" presName="sibTrans" presStyleLbl="sibTrans2D1" presStyleIdx="5" presStyleCnt="6"/>
      <dgm:spPr/>
    </dgm:pt>
  </dgm:ptLst>
  <dgm:cxnLst>
    <dgm:cxn modelId="{74240006-4196-467E-ADC4-90EF1DCEE7AC}" type="presOf" srcId="{AFE65DD3-08A7-472A-A3FF-52A077953BE3}" destId="{98ED71A5-C055-4198-9D3D-F0688E6A085A}" srcOrd="0" destOrd="0" presId="urn:microsoft.com/office/officeart/2005/8/layout/radial6"/>
    <dgm:cxn modelId="{03989411-C842-4E0C-B652-388E4783ADC9}" srcId="{74F49993-1C45-4B01-8F25-BA0A70893FCD}" destId="{30A0CB80-CBF1-418C-AE73-07391A509B0C}" srcOrd="3" destOrd="0" parTransId="{003C0C0B-33D0-4431-A71C-FE9823DB72F9}" sibTransId="{429957A5-A5CE-4649-915D-CF70EF9F92BB}"/>
    <dgm:cxn modelId="{6C61D428-97DA-4D6D-A2DA-CCEA0800D2E1}" srcId="{74F49993-1C45-4B01-8F25-BA0A70893FCD}" destId="{CE300440-E11B-4A58-9653-367094310C1D}" srcOrd="2" destOrd="0" parTransId="{41FFA270-32F5-4DC9-8C58-D8C44D1A1821}" sibTransId="{F492B309-C9FA-4DDE-ADAF-301A1BEA0CDB}"/>
    <dgm:cxn modelId="{A7943B2D-E479-4F5E-B456-CD8F7102597E}" type="presOf" srcId="{30A0CB80-CBF1-418C-AE73-07391A509B0C}" destId="{F0582255-37CE-48CB-9B3B-CE267EB2EDB2}" srcOrd="0" destOrd="0" presId="urn:microsoft.com/office/officeart/2005/8/layout/radial6"/>
    <dgm:cxn modelId="{BE557740-1FF7-4131-880D-6852FE6DCFF6}" type="presOf" srcId="{74F49993-1C45-4B01-8F25-BA0A70893FCD}" destId="{8F6FF2F0-82F7-4820-9136-75381265A736}" srcOrd="0" destOrd="0" presId="urn:microsoft.com/office/officeart/2005/8/layout/radial6"/>
    <dgm:cxn modelId="{F109BC61-195C-4581-ADEC-BAF0D374A993}" type="presOf" srcId="{429957A5-A5CE-4649-915D-CF70EF9F92BB}" destId="{F835890D-C15D-4389-B882-BCB9C2BD7677}" srcOrd="0" destOrd="0" presId="urn:microsoft.com/office/officeart/2005/8/layout/radial6"/>
    <dgm:cxn modelId="{F6A97A49-96B4-4AC7-AFF1-E3E09C69DE1F}" type="presOf" srcId="{2EB56C98-E37A-436F-AA73-DEAFA1C0A71B}" destId="{B72024F5-2138-4949-BEAF-5D059BDEA125}" srcOrd="0" destOrd="0" presId="urn:microsoft.com/office/officeart/2005/8/layout/radial6"/>
    <dgm:cxn modelId="{E07A236F-9206-4C58-867E-F151FA8B5C98}" type="presOf" srcId="{75FFEA14-C16C-45B5-BB33-478A5600738D}" destId="{0F05F8AA-1446-4DEB-8C15-202D3BB65B4C}" srcOrd="0" destOrd="0" presId="urn:microsoft.com/office/officeart/2005/8/layout/radial6"/>
    <dgm:cxn modelId="{B97B8552-2B9A-489C-B534-0FD3D79780FA}" type="presOf" srcId="{B97511F5-13EF-4461-BE99-52B4E5753A42}" destId="{FFFD7AC2-ED95-4367-BFDE-1FB532E8E2C8}" srcOrd="0" destOrd="0" presId="urn:microsoft.com/office/officeart/2005/8/layout/radial6"/>
    <dgm:cxn modelId="{93E8A08C-8299-4D71-A71E-A15A1709607D}" type="presOf" srcId="{F492B309-C9FA-4DDE-ADAF-301A1BEA0CDB}" destId="{D5BD3D65-7987-4253-AF4D-1DD6EF56CFE3}" srcOrd="0" destOrd="0" presId="urn:microsoft.com/office/officeart/2005/8/layout/radial6"/>
    <dgm:cxn modelId="{E49693A8-41CC-4686-AF46-04BE186F33C9}" type="presOf" srcId="{21F8501B-2AD6-445A-B6CF-069028CB4037}" destId="{879370A7-86D6-48F6-8016-89934ED5B490}" srcOrd="0" destOrd="0" presId="urn:microsoft.com/office/officeart/2005/8/layout/radial6"/>
    <dgm:cxn modelId="{F3FEC2AB-5668-4A4C-BD20-99147C2EBCD1}" srcId="{74F49993-1C45-4B01-8F25-BA0A70893FCD}" destId="{81E249EB-8AFA-4056-B711-9C1B906C0398}" srcOrd="1" destOrd="0" parTransId="{6B6B888E-EE4A-438D-8525-B749872B1765}" sibTransId="{2D453A29-EFDE-456C-8F9F-09F59F227AAF}"/>
    <dgm:cxn modelId="{E2C9F1C1-6F2A-4523-AC07-2054810C2416}" srcId="{74F49993-1C45-4B01-8F25-BA0A70893FCD}" destId="{75FFEA14-C16C-45B5-BB33-478A5600738D}" srcOrd="5" destOrd="0" parTransId="{FBD7EF45-ABD6-4AC1-B1B6-4E597EC79C63}" sibTransId="{3CF91A8A-48E2-4BB1-B985-24E78CE4C319}"/>
    <dgm:cxn modelId="{257E0BC4-D202-4176-AFCC-62382FEB6C08}" type="presOf" srcId="{2D453A29-EFDE-456C-8F9F-09F59F227AAF}" destId="{BF175C47-405A-41C6-BC51-AD038E9119E1}" srcOrd="0" destOrd="0" presId="urn:microsoft.com/office/officeart/2005/8/layout/radial6"/>
    <dgm:cxn modelId="{E4CFA3CB-5A05-4F5C-B654-7B094277C2DA}" type="presOf" srcId="{81E249EB-8AFA-4056-B711-9C1B906C0398}" destId="{1B84BDC3-6C40-4404-910E-74DAED561F3B}" srcOrd="0" destOrd="0" presId="urn:microsoft.com/office/officeart/2005/8/layout/radial6"/>
    <dgm:cxn modelId="{D3B2A5D2-FD80-4B21-B664-66D9CDFD5E0A}" type="presOf" srcId="{3CF91A8A-48E2-4BB1-B985-24E78CE4C319}" destId="{B69BA56B-7680-4676-A2C0-3D62F52C965B}" srcOrd="0" destOrd="0" presId="urn:microsoft.com/office/officeart/2005/8/layout/radial6"/>
    <dgm:cxn modelId="{E3C84CDC-029C-4591-8F11-7462B181D29B}" type="presOf" srcId="{D2CC035C-9EAF-47AB-A35E-CB4DB4CD7877}" destId="{A062775D-63D0-4657-A58B-ABEF1C3E40B2}" srcOrd="0" destOrd="0" presId="urn:microsoft.com/office/officeart/2005/8/layout/radial6"/>
    <dgm:cxn modelId="{B699A8E7-CBDE-493F-8DBF-B2A7DD8C805F}" srcId="{74F49993-1C45-4B01-8F25-BA0A70893FCD}" destId="{B97511F5-13EF-4461-BE99-52B4E5753A42}" srcOrd="0" destOrd="0" parTransId="{C3E4995E-5368-423E-8338-74776C47A50B}" sibTransId="{2EB56C98-E37A-436F-AA73-DEAFA1C0A71B}"/>
    <dgm:cxn modelId="{6E5EF5F0-C081-46C8-BD69-CA80F4D2924B}" srcId="{74F49993-1C45-4B01-8F25-BA0A70893FCD}" destId="{21F8501B-2AD6-445A-B6CF-069028CB4037}" srcOrd="4" destOrd="0" parTransId="{98F9EC37-5E3D-4D3F-BE60-2AFD1B00DECE}" sibTransId="{AFE65DD3-08A7-472A-A3FF-52A077953BE3}"/>
    <dgm:cxn modelId="{F48A31F3-86E0-492F-9B09-1F6C54BF6951}" srcId="{D2CC035C-9EAF-47AB-A35E-CB4DB4CD7877}" destId="{74F49993-1C45-4B01-8F25-BA0A70893FCD}" srcOrd="0" destOrd="0" parTransId="{EB301939-7384-4F77-B113-47D993F8FCD8}" sibTransId="{AAA5701A-753C-45FB-A30C-F269886B0587}"/>
    <dgm:cxn modelId="{A67B0EFA-A2FC-49E9-AC4C-A95C22DBAFF8}" type="presOf" srcId="{CE300440-E11B-4A58-9653-367094310C1D}" destId="{B7ED1387-8471-46AD-96FA-0A3F5D8ABBEF}" srcOrd="0" destOrd="0" presId="urn:microsoft.com/office/officeart/2005/8/layout/radial6"/>
    <dgm:cxn modelId="{BDD1F1A0-0036-42E9-82B6-76A54A88C486}" type="presParOf" srcId="{A062775D-63D0-4657-A58B-ABEF1C3E40B2}" destId="{8F6FF2F0-82F7-4820-9136-75381265A736}" srcOrd="0" destOrd="0" presId="urn:microsoft.com/office/officeart/2005/8/layout/radial6"/>
    <dgm:cxn modelId="{FB09E388-ADCB-4E02-88C4-2D9E29147F8F}" type="presParOf" srcId="{A062775D-63D0-4657-A58B-ABEF1C3E40B2}" destId="{FFFD7AC2-ED95-4367-BFDE-1FB532E8E2C8}" srcOrd="1" destOrd="0" presId="urn:microsoft.com/office/officeart/2005/8/layout/radial6"/>
    <dgm:cxn modelId="{80DA500D-F8E6-4651-B1D4-F37EE67FFB69}" type="presParOf" srcId="{A062775D-63D0-4657-A58B-ABEF1C3E40B2}" destId="{0185A4C8-2B15-4F5F-B335-6A764933ECB7}" srcOrd="2" destOrd="0" presId="urn:microsoft.com/office/officeart/2005/8/layout/radial6"/>
    <dgm:cxn modelId="{E736C29D-297D-480F-BCD7-ED0E866B403F}" type="presParOf" srcId="{A062775D-63D0-4657-A58B-ABEF1C3E40B2}" destId="{B72024F5-2138-4949-BEAF-5D059BDEA125}" srcOrd="3" destOrd="0" presId="urn:microsoft.com/office/officeart/2005/8/layout/radial6"/>
    <dgm:cxn modelId="{4B05B20E-A56C-44B6-8E3F-5ED5F61FF886}" type="presParOf" srcId="{A062775D-63D0-4657-A58B-ABEF1C3E40B2}" destId="{1B84BDC3-6C40-4404-910E-74DAED561F3B}" srcOrd="4" destOrd="0" presId="urn:microsoft.com/office/officeart/2005/8/layout/radial6"/>
    <dgm:cxn modelId="{11A886B8-F3F5-444F-8A4F-94A02D56D654}" type="presParOf" srcId="{A062775D-63D0-4657-A58B-ABEF1C3E40B2}" destId="{8284A728-D7BD-4679-A4DF-3FADF05964F5}" srcOrd="5" destOrd="0" presId="urn:microsoft.com/office/officeart/2005/8/layout/radial6"/>
    <dgm:cxn modelId="{D267A05B-ED23-4D47-B93A-EFCF68666D20}" type="presParOf" srcId="{A062775D-63D0-4657-A58B-ABEF1C3E40B2}" destId="{BF175C47-405A-41C6-BC51-AD038E9119E1}" srcOrd="6" destOrd="0" presId="urn:microsoft.com/office/officeart/2005/8/layout/radial6"/>
    <dgm:cxn modelId="{78D0672C-AB40-43D1-90B8-E07C60732138}" type="presParOf" srcId="{A062775D-63D0-4657-A58B-ABEF1C3E40B2}" destId="{B7ED1387-8471-46AD-96FA-0A3F5D8ABBEF}" srcOrd="7" destOrd="0" presId="urn:microsoft.com/office/officeart/2005/8/layout/radial6"/>
    <dgm:cxn modelId="{E89B950C-47F6-452F-8BA7-1B572D7287E3}" type="presParOf" srcId="{A062775D-63D0-4657-A58B-ABEF1C3E40B2}" destId="{0454C0DE-26CB-434A-AC06-3C02090F8C09}" srcOrd="8" destOrd="0" presId="urn:microsoft.com/office/officeart/2005/8/layout/radial6"/>
    <dgm:cxn modelId="{A9CC2179-07FC-4465-8190-C3DD1409C048}" type="presParOf" srcId="{A062775D-63D0-4657-A58B-ABEF1C3E40B2}" destId="{D5BD3D65-7987-4253-AF4D-1DD6EF56CFE3}" srcOrd="9" destOrd="0" presId="urn:microsoft.com/office/officeart/2005/8/layout/radial6"/>
    <dgm:cxn modelId="{792CE332-96EB-4E04-AFA7-9BB4C608DCEB}" type="presParOf" srcId="{A062775D-63D0-4657-A58B-ABEF1C3E40B2}" destId="{F0582255-37CE-48CB-9B3B-CE267EB2EDB2}" srcOrd="10" destOrd="0" presId="urn:microsoft.com/office/officeart/2005/8/layout/radial6"/>
    <dgm:cxn modelId="{903E1C0C-348C-49DE-B7CF-1000648EE945}" type="presParOf" srcId="{A062775D-63D0-4657-A58B-ABEF1C3E40B2}" destId="{8681125F-E679-42FB-AD29-B9B99D028194}" srcOrd="11" destOrd="0" presId="urn:microsoft.com/office/officeart/2005/8/layout/radial6"/>
    <dgm:cxn modelId="{FFE941C3-E486-4AB3-8C71-B5B0D153383E}" type="presParOf" srcId="{A062775D-63D0-4657-A58B-ABEF1C3E40B2}" destId="{F835890D-C15D-4389-B882-BCB9C2BD7677}" srcOrd="12" destOrd="0" presId="urn:microsoft.com/office/officeart/2005/8/layout/radial6"/>
    <dgm:cxn modelId="{BB7019C1-5B27-44A8-802E-10FED54F726A}" type="presParOf" srcId="{A062775D-63D0-4657-A58B-ABEF1C3E40B2}" destId="{879370A7-86D6-48F6-8016-89934ED5B490}" srcOrd="13" destOrd="0" presId="urn:microsoft.com/office/officeart/2005/8/layout/radial6"/>
    <dgm:cxn modelId="{6F2F347C-D372-4B2A-AD79-80222095D0C5}" type="presParOf" srcId="{A062775D-63D0-4657-A58B-ABEF1C3E40B2}" destId="{34F8B874-E65A-4F74-8301-E9000F1AC721}" srcOrd="14" destOrd="0" presId="urn:microsoft.com/office/officeart/2005/8/layout/radial6"/>
    <dgm:cxn modelId="{8A55CBC4-7B60-46B6-B6E7-E47258B68783}" type="presParOf" srcId="{A062775D-63D0-4657-A58B-ABEF1C3E40B2}" destId="{98ED71A5-C055-4198-9D3D-F0688E6A085A}" srcOrd="15" destOrd="0" presId="urn:microsoft.com/office/officeart/2005/8/layout/radial6"/>
    <dgm:cxn modelId="{679D35D7-1522-4289-B350-1C73D60AF2C4}" type="presParOf" srcId="{A062775D-63D0-4657-A58B-ABEF1C3E40B2}" destId="{0F05F8AA-1446-4DEB-8C15-202D3BB65B4C}" srcOrd="16" destOrd="0" presId="urn:microsoft.com/office/officeart/2005/8/layout/radial6"/>
    <dgm:cxn modelId="{CC52E1AE-8C5D-4F2D-BE51-C5432814C295}" type="presParOf" srcId="{A062775D-63D0-4657-A58B-ABEF1C3E40B2}" destId="{E287BCE8-5E11-48C4-A71B-7612957DB9EC}" srcOrd="17" destOrd="0" presId="urn:microsoft.com/office/officeart/2005/8/layout/radial6"/>
    <dgm:cxn modelId="{B419475C-A56D-48C2-94CB-0F5FBE09E42F}" type="presParOf" srcId="{A062775D-63D0-4657-A58B-ABEF1C3E40B2}" destId="{B69BA56B-7680-4676-A2C0-3D62F52C965B}"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BA56B-7680-4676-A2C0-3D62F52C965B}">
      <dsp:nvSpPr>
        <dsp:cNvPr id="0" name=""/>
        <dsp:cNvSpPr/>
      </dsp:nvSpPr>
      <dsp:spPr>
        <a:xfrm>
          <a:off x="2149507" y="454652"/>
          <a:ext cx="3109054" cy="3109054"/>
        </a:xfrm>
        <a:prstGeom prst="blockArc">
          <a:avLst>
            <a:gd name="adj1" fmla="val 12600000"/>
            <a:gd name="adj2" fmla="val 162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ED71A5-C055-4198-9D3D-F0688E6A085A}">
      <dsp:nvSpPr>
        <dsp:cNvPr id="0" name=""/>
        <dsp:cNvSpPr/>
      </dsp:nvSpPr>
      <dsp:spPr>
        <a:xfrm>
          <a:off x="2149507" y="454652"/>
          <a:ext cx="3109054" cy="3109054"/>
        </a:xfrm>
        <a:prstGeom prst="blockArc">
          <a:avLst>
            <a:gd name="adj1" fmla="val 9000000"/>
            <a:gd name="adj2" fmla="val 126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35890D-C15D-4389-B882-BCB9C2BD7677}">
      <dsp:nvSpPr>
        <dsp:cNvPr id="0" name=""/>
        <dsp:cNvSpPr/>
      </dsp:nvSpPr>
      <dsp:spPr>
        <a:xfrm>
          <a:off x="2149507" y="454652"/>
          <a:ext cx="3109054" cy="3109054"/>
        </a:xfrm>
        <a:prstGeom prst="blockArc">
          <a:avLst>
            <a:gd name="adj1" fmla="val 5400000"/>
            <a:gd name="adj2" fmla="val 90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BD3D65-7987-4253-AF4D-1DD6EF56CFE3}">
      <dsp:nvSpPr>
        <dsp:cNvPr id="0" name=""/>
        <dsp:cNvSpPr/>
      </dsp:nvSpPr>
      <dsp:spPr>
        <a:xfrm>
          <a:off x="2149507" y="454652"/>
          <a:ext cx="3109054" cy="3109054"/>
        </a:xfrm>
        <a:prstGeom prst="blockArc">
          <a:avLst>
            <a:gd name="adj1" fmla="val 1800000"/>
            <a:gd name="adj2" fmla="val 54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75C47-405A-41C6-BC51-AD038E9119E1}">
      <dsp:nvSpPr>
        <dsp:cNvPr id="0" name=""/>
        <dsp:cNvSpPr/>
      </dsp:nvSpPr>
      <dsp:spPr>
        <a:xfrm>
          <a:off x="2149507" y="454652"/>
          <a:ext cx="3109054" cy="3109054"/>
        </a:xfrm>
        <a:prstGeom prst="blockArc">
          <a:avLst>
            <a:gd name="adj1" fmla="val 19800000"/>
            <a:gd name="adj2" fmla="val 18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2024F5-2138-4949-BEAF-5D059BDEA125}">
      <dsp:nvSpPr>
        <dsp:cNvPr id="0" name=""/>
        <dsp:cNvSpPr/>
      </dsp:nvSpPr>
      <dsp:spPr>
        <a:xfrm>
          <a:off x="2149507" y="454652"/>
          <a:ext cx="3109054" cy="3109054"/>
        </a:xfrm>
        <a:prstGeom prst="blockArc">
          <a:avLst>
            <a:gd name="adj1" fmla="val 16200000"/>
            <a:gd name="adj2" fmla="val 19800000"/>
            <a:gd name="adj3" fmla="val 45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6FF2F0-82F7-4820-9136-75381265A736}">
      <dsp:nvSpPr>
        <dsp:cNvPr id="0" name=""/>
        <dsp:cNvSpPr/>
      </dsp:nvSpPr>
      <dsp:spPr>
        <a:xfrm>
          <a:off x="3006815" y="1311960"/>
          <a:ext cx="1394438" cy="13944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b="1" kern="1200" dirty="0">
              <a:solidFill>
                <a:schemeClr val="tx1"/>
              </a:solidFill>
            </a:rPr>
            <a:t>Virksomheter</a:t>
          </a:r>
        </a:p>
      </dsp:txBody>
      <dsp:txXfrm>
        <a:off x="3211026" y="1516171"/>
        <a:ext cx="986016" cy="986016"/>
      </dsp:txXfrm>
    </dsp:sp>
    <dsp:sp modelId="{FFFD7AC2-ED95-4367-BFDE-1FB532E8E2C8}">
      <dsp:nvSpPr>
        <dsp:cNvPr id="0" name=""/>
        <dsp:cNvSpPr/>
      </dsp:nvSpPr>
      <dsp:spPr>
        <a:xfrm>
          <a:off x="3215980" y="1738"/>
          <a:ext cx="976107" cy="976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b-NO" sz="900" kern="1200" dirty="0">
              <a:solidFill>
                <a:schemeClr val="tx1"/>
              </a:solidFill>
            </a:rPr>
            <a:t>Private</a:t>
          </a:r>
          <a:r>
            <a:rPr lang="nb-NO" sz="900" kern="1200" dirty="0"/>
            <a:t> </a:t>
          </a:r>
        </a:p>
      </dsp:txBody>
      <dsp:txXfrm>
        <a:off x="3358928" y="144686"/>
        <a:ext cx="690211" cy="690211"/>
      </dsp:txXfrm>
    </dsp:sp>
    <dsp:sp modelId="{1B84BDC3-6C40-4404-910E-74DAED561F3B}">
      <dsp:nvSpPr>
        <dsp:cNvPr id="0" name=""/>
        <dsp:cNvSpPr/>
      </dsp:nvSpPr>
      <dsp:spPr>
        <a:xfrm>
          <a:off x="4531809" y="761432"/>
          <a:ext cx="976107" cy="976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b-NO" sz="900" kern="1200" dirty="0">
              <a:solidFill>
                <a:schemeClr val="tx1"/>
              </a:solidFill>
            </a:rPr>
            <a:t>Offentlige institusjoner</a:t>
          </a:r>
        </a:p>
      </dsp:txBody>
      <dsp:txXfrm>
        <a:off x="4674757" y="904380"/>
        <a:ext cx="690211" cy="690211"/>
      </dsp:txXfrm>
    </dsp:sp>
    <dsp:sp modelId="{B7ED1387-8471-46AD-96FA-0A3F5D8ABBEF}">
      <dsp:nvSpPr>
        <dsp:cNvPr id="0" name=""/>
        <dsp:cNvSpPr/>
      </dsp:nvSpPr>
      <dsp:spPr>
        <a:xfrm>
          <a:off x="4531809" y="2280820"/>
          <a:ext cx="976107" cy="976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b-NO" sz="900" kern="1200" dirty="0">
              <a:solidFill>
                <a:schemeClr val="tx1"/>
              </a:solidFill>
            </a:rPr>
            <a:t>Nærings-virksomhet</a:t>
          </a:r>
        </a:p>
      </dsp:txBody>
      <dsp:txXfrm>
        <a:off x="4674757" y="2423768"/>
        <a:ext cx="690211" cy="690211"/>
      </dsp:txXfrm>
    </dsp:sp>
    <dsp:sp modelId="{F0582255-37CE-48CB-9B3B-CE267EB2EDB2}">
      <dsp:nvSpPr>
        <dsp:cNvPr id="0" name=""/>
        <dsp:cNvSpPr/>
      </dsp:nvSpPr>
      <dsp:spPr>
        <a:xfrm>
          <a:off x="3215980" y="3040513"/>
          <a:ext cx="976107" cy="976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b-NO" sz="900" kern="1200" dirty="0">
              <a:solidFill>
                <a:schemeClr val="tx1"/>
              </a:solidFill>
            </a:rPr>
            <a:t>Ideell </a:t>
          </a:r>
        </a:p>
      </dsp:txBody>
      <dsp:txXfrm>
        <a:off x="3358928" y="3183461"/>
        <a:ext cx="690211" cy="690211"/>
      </dsp:txXfrm>
    </dsp:sp>
    <dsp:sp modelId="{879370A7-86D6-48F6-8016-89934ED5B490}">
      <dsp:nvSpPr>
        <dsp:cNvPr id="0" name=""/>
        <dsp:cNvSpPr/>
      </dsp:nvSpPr>
      <dsp:spPr>
        <a:xfrm>
          <a:off x="1900152" y="2280820"/>
          <a:ext cx="976107" cy="976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b-NO" sz="900" kern="1200" dirty="0">
              <a:solidFill>
                <a:schemeClr val="tx1"/>
              </a:solidFill>
            </a:rPr>
            <a:t>Kommersiell</a:t>
          </a:r>
        </a:p>
      </dsp:txBody>
      <dsp:txXfrm>
        <a:off x="2043100" y="2423768"/>
        <a:ext cx="690211" cy="690211"/>
      </dsp:txXfrm>
    </dsp:sp>
    <dsp:sp modelId="{0F05F8AA-1446-4DEB-8C15-202D3BB65B4C}">
      <dsp:nvSpPr>
        <dsp:cNvPr id="0" name=""/>
        <dsp:cNvSpPr/>
      </dsp:nvSpPr>
      <dsp:spPr>
        <a:xfrm>
          <a:off x="1900152" y="761432"/>
          <a:ext cx="976107" cy="976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b-NO" sz="900" kern="1200" dirty="0">
              <a:solidFill>
                <a:schemeClr val="tx1"/>
              </a:solidFill>
            </a:rPr>
            <a:t>Ikke-kommersiell</a:t>
          </a:r>
        </a:p>
      </dsp:txBody>
      <dsp:txXfrm>
        <a:off x="2043100" y="904380"/>
        <a:ext cx="690211" cy="690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008061"/>
            <a:ext cx="7772400" cy="675821"/>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1114753"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1017751" y="205979"/>
            <a:ext cx="5459249"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008062"/>
            <a:ext cx="7772400" cy="507831"/>
          </a:xfrm>
        </p:spPr>
        <p:txBody>
          <a:bodyPr anchor="t" anchorCtr="0"/>
          <a:lstStyle/>
          <a:p>
            <a:r>
              <a:rPr lang="nb-NO"/>
              <a:t>Klikk for å redigere tittelstil</a:t>
            </a:r>
            <a:endParaRPr lang="nb-NO" dirty="0"/>
          </a:p>
        </p:txBody>
      </p:sp>
      <p:sp>
        <p:nvSpPr>
          <p:cNvPr id="3" name="Undertittel 2"/>
          <p:cNvSpPr>
            <a:spLocks noGrp="1"/>
          </p:cNvSpPr>
          <p:nvPr>
            <p:ph type="subTitle" idx="1"/>
          </p:nvPr>
        </p:nvSpPr>
        <p:spPr>
          <a:xfrm>
            <a:off x="1114753" y="2733866"/>
            <a:ext cx="7772400" cy="131445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4479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4815936"/>
            <a:ext cx="862779"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750" b="1" i="0" smtClean="0">
                <a:latin typeface="Arial"/>
                <a:cs typeface="Arial"/>
              </a:rPr>
              <a:pPr algn="ctr"/>
              <a:t>‹#›</a:t>
            </a:fld>
            <a:endParaRPr lang="nb-NO" sz="750" b="1" i="0" dirty="0">
              <a:latin typeface="Arial"/>
              <a:cs typeface="Arial"/>
            </a:endParaRPr>
          </a:p>
        </p:txBody>
      </p:sp>
      <p:sp>
        <p:nvSpPr>
          <p:cNvPr id="5" name="Tittel 1">
            <a:extLst>
              <a:ext uri="{FF2B5EF4-FFF2-40B4-BE49-F238E27FC236}">
                <a16:creationId xmlns:a16="http://schemas.microsoft.com/office/drawing/2014/main" id="{3FDADA50-9BEE-6246-AA16-1729DA45ECA6}"/>
              </a:ext>
            </a:extLst>
          </p:cNvPr>
          <p:cNvSpPr>
            <a:spLocks noGrp="1"/>
          </p:cNvSpPr>
          <p:nvPr>
            <p:ph type="title"/>
          </p:nvPr>
        </p:nvSpPr>
        <p:spPr>
          <a:xfrm>
            <a:off x="1194628" y="205980"/>
            <a:ext cx="7407404" cy="507831"/>
          </a:xfrm>
        </p:spPr>
        <p:txBody>
          <a:bodyPr anchor="t" anchorCtr="0">
            <a:spAutoFit/>
          </a:bodyPr>
          <a:lstStyle/>
          <a:p>
            <a:r>
              <a:rPr lang="nb-NO"/>
              <a:t>Klikk for å redigere tittelstil</a:t>
            </a:r>
            <a:endParaRPr lang="nb-NO" dirty="0"/>
          </a:p>
        </p:txBody>
      </p:sp>
      <p:sp>
        <p:nvSpPr>
          <p:cNvPr id="6" name="Plassholder for innhold 2">
            <a:extLst>
              <a:ext uri="{FF2B5EF4-FFF2-40B4-BE49-F238E27FC236}">
                <a16:creationId xmlns:a16="http://schemas.microsoft.com/office/drawing/2014/main" id="{5F486B6F-A89E-CF41-ABF1-BCC6ABDB2500}"/>
              </a:ext>
            </a:extLst>
          </p:cNvPr>
          <p:cNvSpPr>
            <a:spLocks noGrp="1"/>
          </p:cNvSpPr>
          <p:nvPr>
            <p:ph idx="1"/>
          </p:nvPr>
        </p:nvSpPr>
        <p:spPr>
          <a:xfrm>
            <a:off x="1194628" y="797617"/>
            <a:ext cx="7407404" cy="401831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52028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35765" y="3305176"/>
            <a:ext cx="7458948" cy="553998"/>
          </a:xfrm>
        </p:spPr>
        <p:txBody>
          <a:bodyPr anchor="t"/>
          <a:lstStyle>
            <a:lvl1pPr algn="l">
              <a:defRPr sz="3000" b="1" cap="all"/>
            </a:lvl1pPr>
          </a:lstStyle>
          <a:p>
            <a:r>
              <a:rPr lang="nb-NO"/>
              <a:t>Klikk for å redigere tittelstil</a:t>
            </a:r>
            <a:endParaRPr lang="nb-NO" dirty="0"/>
          </a:p>
        </p:txBody>
      </p:sp>
      <p:sp>
        <p:nvSpPr>
          <p:cNvPr id="3" name="Plassholder for tekst 2"/>
          <p:cNvSpPr>
            <a:spLocks noGrp="1"/>
          </p:cNvSpPr>
          <p:nvPr>
            <p:ph type="body" idx="1"/>
          </p:nvPr>
        </p:nvSpPr>
        <p:spPr>
          <a:xfrm>
            <a:off x="1035765" y="2180035"/>
            <a:ext cx="7458948"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49062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95552" y="205979"/>
            <a:ext cx="7407404" cy="507831"/>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1114712" y="1200151"/>
            <a:ext cx="3667845"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305712" y="1200151"/>
            <a:ext cx="3673943"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81492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59523" y="205979"/>
            <a:ext cx="7407404" cy="507831"/>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1069677" y="1151335"/>
            <a:ext cx="376691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1069677" y="1631156"/>
            <a:ext cx="376691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5257503" y="1151335"/>
            <a:ext cx="381221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p:cNvSpPr>
            <a:spLocks noGrp="1"/>
          </p:cNvSpPr>
          <p:nvPr>
            <p:ph sz="quarter" idx="4"/>
          </p:nvPr>
        </p:nvSpPr>
        <p:spPr>
          <a:xfrm>
            <a:off x="5257502" y="1631156"/>
            <a:ext cx="3812219"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7906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77597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17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4642" y="753160"/>
            <a:ext cx="3008313" cy="323165"/>
          </a:xfrm>
        </p:spPr>
        <p:txBody>
          <a:bodyPr anchor="b"/>
          <a:lstStyle>
            <a:lvl1pPr algn="l">
              <a:defRPr sz="1500" b="1"/>
            </a:lvl1pPr>
          </a:lstStyle>
          <a:p>
            <a:r>
              <a:rPr lang="nb-NO"/>
              <a:t>Klikk for å redigere tittelstil</a:t>
            </a:r>
          </a:p>
        </p:txBody>
      </p:sp>
      <p:sp>
        <p:nvSpPr>
          <p:cNvPr id="3" name="Plassholder for innhold 2"/>
          <p:cNvSpPr>
            <a:spLocks noGrp="1"/>
          </p:cNvSpPr>
          <p:nvPr>
            <p:ph idx="1"/>
          </p:nvPr>
        </p:nvSpPr>
        <p:spPr>
          <a:xfrm>
            <a:off x="4142492" y="204789"/>
            <a:ext cx="476508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1024642"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Tree>
    <p:extLst>
      <p:ext uri="{BB962C8B-B14F-4D97-AF65-F5344CB8AC3E}">
        <p14:creationId xmlns:p14="http://schemas.microsoft.com/office/powerpoint/2010/main" val="196979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4815936"/>
            <a:ext cx="640523"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latin typeface="Arial"/>
                <a:cs typeface="Arial"/>
              </a:rPr>
              <a:pPr algn="ctr"/>
              <a:t>‹#›</a:t>
            </a:fld>
            <a:endParaRPr lang="nb-NO" b="1" i="0" dirty="0">
              <a:latin typeface="Arial"/>
              <a:cs typeface="Arial"/>
            </a:endParaRPr>
          </a:p>
        </p:txBody>
      </p:sp>
      <p:sp>
        <p:nvSpPr>
          <p:cNvPr id="5" name="Tittel 1">
            <a:extLst>
              <a:ext uri="{FF2B5EF4-FFF2-40B4-BE49-F238E27FC236}">
                <a16:creationId xmlns:a16="http://schemas.microsoft.com/office/drawing/2014/main" id="{DD937378-229C-1949-B054-BBD9C0C8DD71}"/>
              </a:ext>
            </a:extLst>
          </p:cNvPr>
          <p:cNvSpPr>
            <a:spLocks noGrp="1"/>
          </p:cNvSpPr>
          <p:nvPr>
            <p:ph type="title"/>
          </p:nvPr>
        </p:nvSpPr>
        <p:spPr>
          <a:xfrm>
            <a:off x="982193" y="205979"/>
            <a:ext cx="7681516" cy="646331"/>
          </a:xfrm>
        </p:spPr>
        <p:txBody>
          <a:bodyPr wrap="square"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C91E42C-57DE-0347-977E-6B972EE463BD}"/>
              </a:ext>
            </a:extLst>
          </p:cNvPr>
          <p:cNvSpPr>
            <a:spLocks noGrp="1"/>
          </p:cNvSpPr>
          <p:nvPr>
            <p:ph idx="1"/>
          </p:nvPr>
        </p:nvSpPr>
        <p:spPr>
          <a:xfrm>
            <a:off x="982193" y="943896"/>
            <a:ext cx="7681516" cy="3872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702339"/>
            <a:ext cx="5486400" cy="323165"/>
          </a:xfrm>
        </p:spPr>
        <p:txBody>
          <a:bodyPr anchor="b"/>
          <a:lstStyle>
            <a:lvl1pPr algn="l">
              <a:defRPr sz="15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Tree>
    <p:extLst>
      <p:ext uri="{BB962C8B-B14F-4D97-AF65-F5344CB8AC3E}">
        <p14:creationId xmlns:p14="http://schemas.microsoft.com/office/powerpoint/2010/main" val="1599518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15229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671137" y="205980"/>
            <a:ext cx="1015663"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017751" y="205980"/>
            <a:ext cx="5459249"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86058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35765" y="3305176"/>
            <a:ext cx="7458948" cy="1021556"/>
          </a:xfrm>
        </p:spPr>
        <p:txBody>
          <a:bodyPr anchor="t"/>
          <a:lstStyle>
            <a:lvl1pPr algn="l">
              <a:defRPr sz="4000" b="1" cap="all"/>
            </a:lvl1pPr>
          </a:lstStyle>
          <a:p>
            <a:r>
              <a:rPr lang="en-US"/>
              <a:t>Click to edit Master title style</a:t>
            </a:r>
            <a:endParaRPr lang="nb-NO" dirty="0"/>
          </a:p>
        </p:txBody>
      </p:sp>
      <p:sp>
        <p:nvSpPr>
          <p:cNvPr id="3" name="Plassholder for tekst 2"/>
          <p:cNvSpPr>
            <a:spLocks noGrp="1"/>
          </p:cNvSpPr>
          <p:nvPr>
            <p:ph type="body" idx="1"/>
          </p:nvPr>
        </p:nvSpPr>
        <p:spPr>
          <a:xfrm>
            <a:off x="1035765" y="2180035"/>
            <a:ext cx="7458948"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95551" y="205979"/>
            <a:ext cx="7407404" cy="857250"/>
          </a:xfrm>
        </p:spPr>
        <p:txBody>
          <a:bodyPr/>
          <a:lstStyle/>
          <a:p>
            <a:r>
              <a:rPr lang="en-US"/>
              <a:t>Click to edit Master title style</a:t>
            </a:r>
            <a:endParaRPr lang="nb-NO" dirty="0"/>
          </a:p>
        </p:txBody>
      </p:sp>
      <p:sp>
        <p:nvSpPr>
          <p:cNvPr id="3" name="Plassholder for innhold 2"/>
          <p:cNvSpPr>
            <a:spLocks noGrp="1"/>
          </p:cNvSpPr>
          <p:nvPr>
            <p:ph sz="half" idx="1"/>
          </p:nvPr>
        </p:nvSpPr>
        <p:spPr>
          <a:xfrm>
            <a:off x="1114712" y="1200151"/>
            <a:ext cx="366784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5305712" y="1200151"/>
            <a:ext cx="367394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FCDCCE35-0F13-7E43-B915-27AECD9F81E9}"/>
              </a:ext>
            </a:extLst>
          </p:cNvPr>
          <p:cNvSpPr>
            <a:spLocks noGrp="1"/>
          </p:cNvSpPr>
          <p:nvPr>
            <p:ph type="title"/>
          </p:nvPr>
        </p:nvSpPr>
        <p:spPr>
          <a:xfrm>
            <a:off x="926986" y="243149"/>
            <a:ext cx="7934515" cy="646331"/>
          </a:xfrm>
        </p:spPr>
        <p:txBody>
          <a:bodyPr/>
          <a:lstStyle>
            <a:lvl1pPr>
              <a:defRPr/>
            </a:lvl1pPr>
          </a:lstStyle>
          <a:p>
            <a:r>
              <a:rPr lang="en-US"/>
              <a:t>Click to edit Master title style</a:t>
            </a:r>
            <a:endParaRPr lang="nb-NO"/>
          </a:p>
        </p:txBody>
      </p:sp>
      <p:sp>
        <p:nvSpPr>
          <p:cNvPr id="8" name="Plassholder for innhold 3">
            <a:extLst>
              <a:ext uri="{FF2B5EF4-FFF2-40B4-BE49-F238E27FC236}">
                <a16:creationId xmlns:a16="http://schemas.microsoft.com/office/drawing/2014/main" id="{6C7D8F5B-4488-624E-9B7E-DA67D4873075}"/>
              </a:ext>
            </a:extLst>
          </p:cNvPr>
          <p:cNvSpPr>
            <a:spLocks noGrp="1"/>
          </p:cNvSpPr>
          <p:nvPr>
            <p:ph sz="half" idx="2"/>
          </p:nvPr>
        </p:nvSpPr>
        <p:spPr>
          <a:xfrm>
            <a:off x="926986" y="1481512"/>
            <a:ext cx="3860602"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ekst 4">
            <a:extLst>
              <a:ext uri="{FF2B5EF4-FFF2-40B4-BE49-F238E27FC236}">
                <a16:creationId xmlns:a16="http://schemas.microsoft.com/office/drawing/2014/main" id="{A4593312-CBE8-2646-A9D3-533DF0750349}"/>
              </a:ext>
            </a:extLst>
          </p:cNvPr>
          <p:cNvSpPr>
            <a:spLocks noGrp="1"/>
          </p:cNvSpPr>
          <p:nvPr>
            <p:ph type="body" sz="quarter" idx="3"/>
          </p:nvPr>
        </p:nvSpPr>
        <p:spPr>
          <a:xfrm>
            <a:off x="4928959" y="1001692"/>
            <a:ext cx="3932542"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lassholder for innhold 5">
            <a:extLst>
              <a:ext uri="{FF2B5EF4-FFF2-40B4-BE49-F238E27FC236}">
                <a16:creationId xmlns:a16="http://schemas.microsoft.com/office/drawing/2014/main" id="{3EB26063-6A57-B84C-A306-43905FC0652D}"/>
              </a:ext>
            </a:extLst>
          </p:cNvPr>
          <p:cNvSpPr>
            <a:spLocks noGrp="1"/>
          </p:cNvSpPr>
          <p:nvPr>
            <p:ph sz="quarter" idx="4"/>
          </p:nvPr>
        </p:nvSpPr>
        <p:spPr>
          <a:xfrm>
            <a:off x="4928959" y="1481512"/>
            <a:ext cx="3932542"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tekst 4">
            <a:extLst>
              <a:ext uri="{FF2B5EF4-FFF2-40B4-BE49-F238E27FC236}">
                <a16:creationId xmlns:a16="http://schemas.microsoft.com/office/drawing/2014/main" id="{DB91E079-BBA0-8E45-BAA3-55605ED0A24E}"/>
              </a:ext>
            </a:extLst>
          </p:cNvPr>
          <p:cNvSpPr>
            <a:spLocks noGrp="1"/>
          </p:cNvSpPr>
          <p:nvPr>
            <p:ph type="body" sz="quarter" idx="10"/>
          </p:nvPr>
        </p:nvSpPr>
        <p:spPr>
          <a:xfrm>
            <a:off x="926986" y="1001691"/>
            <a:ext cx="3862118"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4642" y="204787"/>
            <a:ext cx="3008313" cy="871538"/>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4142491" y="204788"/>
            <a:ext cx="476508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102464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68297" y="205979"/>
            <a:ext cx="7933731"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868297" y="934065"/>
            <a:ext cx="7933731" cy="400345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Bilde 3" descr="stripe_16_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645602" cy="5143500"/>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194628" y="205980"/>
            <a:ext cx="7407404" cy="5078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1194628" y="782708"/>
            <a:ext cx="7407404" cy="415481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descr="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60290" cy="5143500"/>
          </a:xfrm>
          <a:prstGeom prst="rect">
            <a:avLst/>
          </a:prstGeom>
        </p:spPr>
      </p:pic>
    </p:spTree>
    <p:extLst>
      <p:ext uri="{BB962C8B-B14F-4D97-AF65-F5344CB8AC3E}">
        <p14:creationId xmlns:p14="http://schemas.microsoft.com/office/powerpoint/2010/main" val="2332795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42900" rtl="0" eaLnBrk="1" latinLnBrk="0" hangingPunct="1">
        <a:spcBef>
          <a:spcPct val="0"/>
        </a:spcBef>
        <a:buNone/>
        <a:defRPr sz="2700" b="1" i="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5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35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05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b-NO"/>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pcqVUxujZo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bIRUaLcvPe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vD9XJKZmX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5ItLIywwep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brutV30ugy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67185" y="1100410"/>
            <a:ext cx="7772400" cy="646331"/>
          </a:xfrm>
        </p:spPr>
        <p:txBody>
          <a:bodyPr/>
          <a:lstStyle/>
          <a:p>
            <a:r>
              <a:rPr lang="nb-NO" dirty="0"/>
              <a:t>Uke 6</a:t>
            </a:r>
          </a:p>
        </p:txBody>
      </p:sp>
      <p:sp>
        <p:nvSpPr>
          <p:cNvPr id="3" name="Undertittel 2"/>
          <p:cNvSpPr>
            <a:spLocks noGrp="1"/>
          </p:cNvSpPr>
          <p:nvPr>
            <p:ph type="subTitle" idx="1"/>
          </p:nvPr>
        </p:nvSpPr>
        <p:spPr>
          <a:xfrm>
            <a:off x="1267185" y="1744145"/>
            <a:ext cx="7352029" cy="1314450"/>
          </a:xfrm>
        </p:spPr>
        <p:txBody>
          <a:bodyPr>
            <a:normAutofit/>
          </a:bodyPr>
          <a:lstStyle/>
          <a:p>
            <a:r>
              <a:rPr lang="nb-NO" dirty="0"/>
              <a:t>Martina Ortova</a:t>
            </a:r>
          </a:p>
        </p:txBody>
      </p:sp>
      <p:sp>
        <p:nvSpPr>
          <p:cNvPr id="5" name="TekstSylinder 4">
            <a:extLst>
              <a:ext uri="{FF2B5EF4-FFF2-40B4-BE49-F238E27FC236}">
                <a16:creationId xmlns:a16="http://schemas.microsoft.com/office/drawing/2014/main" id="{5381CA1A-7C5C-7340-A843-93C9A64E89B5}"/>
              </a:ext>
            </a:extLst>
          </p:cNvPr>
          <p:cNvSpPr txBox="1"/>
          <p:nvPr/>
        </p:nvSpPr>
        <p:spPr>
          <a:xfrm rot="16200000">
            <a:off x="-910022" y="2166813"/>
            <a:ext cx="2427772" cy="292388"/>
          </a:xfrm>
          <a:prstGeom prst="rect">
            <a:avLst/>
          </a:prstGeom>
          <a:noFill/>
        </p:spPr>
        <p:txBody>
          <a:bodyPr wrap="square" rtlCol="0">
            <a:spAutoFit/>
          </a:bodyPr>
          <a:lstStyle/>
          <a:p>
            <a:r>
              <a:rPr lang="nb-NO" sz="1300" dirty="0">
                <a:solidFill>
                  <a:schemeClr val="bg1"/>
                </a:solidFill>
              </a:rPr>
              <a:t>Kunnskap for en bedre verden</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93A2-27EF-CA9E-5D11-354D2AA81320}"/>
              </a:ext>
            </a:extLst>
          </p:cNvPr>
          <p:cNvSpPr>
            <a:spLocks noGrp="1"/>
          </p:cNvSpPr>
          <p:nvPr>
            <p:ph type="title"/>
          </p:nvPr>
        </p:nvSpPr>
        <p:spPr/>
        <p:txBody>
          <a:bodyPr/>
          <a:lstStyle/>
          <a:p>
            <a:r>
              <a:rPr lang="nb-NO" dirty="0"/>
              <a:t>Institusjonell teori (s. 5.1)</a:t>
            </a:r>
          </a:p>
        </p:txBody>
      </p:sp>
      <p:sp>
        <p:nvSpPr>
          <p:cNvPr id="3" name="Content Placeholder 2">
            <a:extLst>
              <a:ext uri="{FF2B5EF4-FFF2-40B4-BE49-F238E27FC236}">
                <a16:creationId xmlns:a16="http://schemas.microsoft.com/office/drawing/2014/main" id="{34B82FF6-9F16-BBAE-A245-F6521F56A933}"/>
              </a:ext>
            </a:extLst>
          </p:cNvPr>
          <p:cNvSpPr>
            <a:spLocks noGrp="1"/>
          </p:cNvSpPr>
          <p:nvPr>
            <p:ph idx="1"/>
          </p:nvPr>
        </p:nvSpPr>
        <p:spPr/>
        <p:txBody>
          <a:bodyPr>
            <a:normAutofit fontScale="70000" lnSpcReduction="20000"/>
          </a:bodyPr>
          <a:lstStyle/>
          <a:p>
            <a:r>
              <a:rPr lang="nb-NO" dirty="0">
                <a:highlight>
                  <a:srgbClr val="FFFF00"/>
                </a:highlight>
              </a:rPr>
              <a:t>I </a:t>
            </a:r>
            <a:r>
              <a:rPr lang="nb-NO" b="1" dirty="0">
                <a:highlight>
                  <a:srgbClr val="FFFF00"/>
                </a:highlight>
              </a:rPr>
              <a:t>institusjonell teori</a:t>
            </a:r>
            <a:r>
              <a:rPr lang="nb-NO" dirty="0">
                <a:highlight>
                  <a:srgbClr val="FFFF00"/>
                </a:highlight>
              </a:rPr>
              <a:t> betyr en </a:t>
            </a:r>
            <a:r>
              <a:rPr lang="nb-NO" i="1" dirty="0">
                <a:highlight>
                  <a:srgbClr val="FFFF00"/>
                </a:highlight>
              </a:rPr>
              <a:t>institusjon</a:t>
            </a:r>
            <a:r>
              <a:rPr lang="nb-NO" dirty="0">
                <a:highlight>
                  <a:srgbClr val="FFFF00"/>
                </a:highlight>
              </a:rPr>
              <a:t> ikke en organisasjon eller en fysisk bygning. </a:t>
            </a:r>
          </a:p>
          <a:p>
            <a:r>
              <a:rPr lang="nb-NO" dirty="0">
                <a:highlight>
                  <a:srgbClr val="FFFF00"/>
                </a:highlight>
              </a:rPr>
              <a:t>Det betyr:</a:t>
            </a:r>
          </a:p>
          <a:p>
            <a:r>
              <a:rPr lang="nb-NO" b="1" dirty="0">
                <a:highlight>
                  <a:srgbClr val="FFFF00"/>
                </a:highlight>
              </a:rPr>
              <a:t>Regler, normer og forventninger</a:t>
            </a:r>
            <a:endParaRPr lang="nb-NO" dirty="0">
              <a:highlight>
                <a:srgbClr val="FFFF00"/>
              </a:highlight>
            </a:endParaRPr>
          </a:p>
          <a:p>
            <a:endParaRPr lang="nb-NO" dirty="0"/>
          </a:p>
          <a:p>
            <a:r>
              <a:rPr lang="nb-NO" dirty="0"/>
              <a:t>Institusjoner er de </a:t>
            </a:r>
            <a:r>
              <a:rPr lang="nb-NO" b="1" dirty="0"/>
              <a:t>usynlige reglene i samfunnet</a:t>
            </a:r>
            <a:r>
              <a:rPr lang="nb-NO" dirty="0"/>
              <a:t> som styrer hvordan organisasjoner og mennesker bør oppføre seg.</a:t>
            </a:r>
          </a:p>
          <a:p>
            <a:endParaRPr lang="nb-NO" dirty="0"/>
          </a:p>
          <a:p>
            <a:endParaRPr lang="nb-NO" dirty="0"/>
          </a:p>
          <a:p>
            <a:r>
              <a:rPr lang="nb-NO" dirty="0"/>
              <a:t>En institusjon kan være:</a:t>
            </a:r>
          </a:p>
          <a:p>
            <a:pPr lvl="0"/>
            <a:r>
              <a:rPr lang="nb-NO" b="1" dirty="0"/>
              <a:t>Formelle regler:</a:t>
            </a:r>
            <a:r>
              <a:rPr lang="nb-NO" dirty="0"/>
              <a:t> lover, forskrifter, standarder</a:t>
            </a:r>
          </a:p>
          <a:p>
            <a:pPr lvl="0"/>
            <a:r>
              <a:rPr lang="nb-NO" b="1" dirty="0"/>
              <a:t>Uformelle normer:</a:t>
            </a:r>
            <a:r>
              <a:rPr lang="nb-NO" dirty="0"/>
              <a:t> kulturelle forventninger, tradisjoner, “slik gjør vi det her”</a:t>
            </a:r>
          </a:p>
          <a:p>
            <a:pPr lvl="0"/>
            <a:r>
              <a:rPr lang="nb-NO" b="1" dirty="0"/>
              <a:t>Verdier og praksiser:</a:t>
            </a:r>
            <a:r>
              <a:rPr lang="nb-NO" dirty="0"/>
              <a:t> det som anses som riktig og legitimt i bransjen</a:t>
            </a:r>
          </a:p>
          <a:p>
            <a:endParaRPr lang="nb-NO" dirty="0"/>
          </a:p>
          <a:p>
            <a:endParaRPr lang="nb-NO" dirty="0"/>
          </a:p>
          <a:p>
            <a:r>
              <a:rPr lang="nb-NO" dirty="0"/>
              <a:t>Eksempler på institusjoner:</a:t>
            </a:r>
          </a:p>
          <a:p>
            <a:pPr lvl="0"/>
            <a:r>
              <a:rPr lang="nb-NO" dirty="0"/>
              <a:t>Kvalitetsstandarder (f.eks. ISO)</a:t>
            </a:r>
          </a:p>
          <a:p>
            <a:pPr lvl="0"/>
            <a:r>
              <a:rPr lang="nb-NO" dirty="0"/>
              <a:t>Samfunnets forventning om bærekraft</a:t>
            </a:r>
          </a:p>
          <a:p>
            <a:pPr lvl="0"/>
            <a:r>
              <a:rPr lang="nb-NO" dirty="0"/>
              <a:t>Lover om HMS</a:t>
            </a:r>
          </a:p>
          <a:p>
            <a:pPr lvl="0"/>
            <a:r>
              <a:rPr lang="nb-NO" dirty="0"/>
              <a:t>Uskrevne regler som “ledere bør være transparente”</a:t>
            </a:r>
          </a:p>
          <a:p>
            <a:pPr lvl="0"/>
            <a:r>
              <a:rPr lang="nb-NO" dirty="0"/>
              <a:t>Bransjenormer som "CV og intervju brukes i rekruttering"</a:t>
            </a:r>
          </a:p>
          <a:p>
            <a:endParaRPr lang="nb-NO" dirty="0"/>
          </a:p>
        </p:txBody>
      </p:sp>
    </p:spTree>
    <p:extLst>
      <p:ext uri="{BB962C8B-B14F-4D97-AF65-F5344CB8AC3E}">
        <p14:creationId xmlns:p14="http://schemas.microsoft.com/office/powerpoint/2010/main" val="1826695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63C5-6815-8CB5-55C2-96098B88A521}"/>
              </a:ext>
            </a:extLst>
          </p:cNvPr>
          <p:cNvSpPr>
            <a:spLocks noGrp="1"/>
          </p:cNvSpPr>
          <p:nvPr>
            <p:ph type="title"/>
          </p:nvPr>
        </p:nvSpPr>
        <p:spPr>
          <a:xfrm>
            <a:off x="1194628" y="205980"/>
            <a:ext cx="7407404" cy="646331"/>
          </a:xfrm>
        </p:spPr>
        <p:txBody>
          <a:bodyPr/>
          <a:lstStyle/>
          <a:p>
            <a:r>
              <a:rPr lang="nb-NO" sz="1800" dirty="0"/>
              <a:t>Forskjellen mellom institusjon og virksomhet (organisasjon)</a:t>
            </a:r>
            <a:br>
              <a:rPr lang="nb-NO" sz="1800" dirty="0"/>
            </a:br>
            <a:endParaRPr lang="nb-NO" sz="1800" dirty="0"/>
          </a:p>
        </p:txBody>
      </p:sp>
      <p:sp>
        <p:nvSpPr>
          <p:cNvPr id="3" name="Content Placeholder 2">
            <a:extLst>
              <a:ext uri="{FF2B5EF4-FFF2-40B4-BE49-F238E27FC236}">
                <a16:creationId xmlns:a16="http://schemas.microsoft.com/office/drawing/2014/main" id="{65128EDB-2BAE-4E2D-59E8-E774826505A8}"/>
              </a:ext>
            </a:extLst>
          </p:cNvPr>
          <p:cNvSpPr>
            <a:spLocks noGrp="1"/>
          </p:cNvSpPr>
          <p:nvPr>
            <p:ph idx="1"/>
          </p:nvPr>
        </p:nvSpPr>
        <p:spPr/>
        <p:txBody>
          <a:bodyPr>
            <a:normAutofit fontScale="85000" lnSpcReduction="10000"/>
          </a:bodyPr>
          <a:lstStyle/>
          <a:p>
            <a:r>
              <a:rPr lang="nb-NO" dirty="0"/>
              <a:t>Dette skaper ofte forvirring, så her er en enkel og presis forklaring:</a:t>
            </a:r>
          </a:p>
          <a:p>
            <a:endParaRPr lang="nb-NO" b="1" dirty="0"/>
          </a:p>
          <a:p>
            <a:r>
              <a:rPr lang="nb-NO" b="1" dirty="0"/>
              <a:t>Institusjon</a:t>
            </a:r>
            <a:endParaRPr lang="nb-NO" dirty="0"/>
          </a:p>
          <a:p>
            <a:pPr lvl="0"/>
            <a:r>
              <a:rPr lang="nb-NO" dirty="0"/>
              <a:t>Er </a:t>
            </a:r>
            <a:r>
              <a:rPr lang="nb-NO" b="1" dirty="0"/>
              <a:t>regelverket</a:t>
            </a:r>
            <a:r>
              <a:rPr lang="nb-NO" dirty="0"/>
              <a:t>, normene, forventningene.</a:t>
            </a:r>
          </a:p>
          <a:p>
            <a:pPr lvl="0"/>
            <a:r>
              <a:rPr lang="nb-NO" dirty="0"/>
              <a:t>Formen for “hvordan ting </a:t>
            </a:r>
            <a:r>
              <a:rPr lang="nb-NO" i="1" dirty="0"/>
              <a:t>bør</a:t>
            </a:r>
            <a:r>
              <a:rPr lang="nb-NO" dirty="0"/>
              <a:t> være”.</a:t>
            </a:r>
          </a:p>
          <a:p>
            <a:pPr lvl="0"/>
            <a:r>
              <a:rPr lang="nb-NO" dirty="0"/>
              <a:t>Påvirker alle aktører i et felt (bransjer, bedrifter, skoler, stat).</a:t>
            </a:r>
          </a:p>
          <a:p>
            <a:r>
              <a:rPr lang="nb-NO" b="1" dirty="0"/>
              <a:t>Institusjon = usynlige rammer og forventninger.</a:t>
            </a:r>
            <a:endParaRPr lang="nb-NO" dirty="0"/>
          </a:p>
          <a:p>
            <a:br>
              <a:rPr lang="nb-NO" dirty="0"/>
            </a:br>
            <a:endParaRPr lang="nb-NO" dirty="0"/>
          </a:p>
          <a:p>
            <a:r>
              <a:rPr lang="nb-NO" b="1" dirty="0"/>
              <a:t>Virksomhet (organisasjon)</a:t>
            </a:r>
            <a:endParaRPr lang="nb-NO" dirty="0"/>
          </a:p>
          <a:p>
            <a:pPr lvl="0"/>
            <a:r>
              <a:rPr lang="nb-NO" dirty="0"/>
              <a:t>Er en </a:t>
            </a:r>
            <a:r>
              <a:rPr lang="nb-NO" b="1" dirty="0"/>
              <a:t>konkret aktør</a:t>
            </a:r>
            <a:r>
              <a:rPr lang="nb-NO" dirty="0"/>
              <a:t>: bedrift, skole, sykehus, kommune, fabrikk osv.</a:t>
            </a:r>
          </a:p>
          <a:p>
            <a:pPr lvl="0"/>
            <a:r>
              <a:rPr lang="nb-NO" dirty="0"/>
              <a:t>Opererer </a:t>
            </a:r>
            <a:r>
              <a:rPr lang="nb-NO" i="1" dirty="0"/>
              <a:t>inni</a:t>
            </a:r>
            <a:r>
              <a:rPr lang="nb-NO" dirty="0"/>
              <a:t> et institusjonelt landskap.</a:t>
            </a:r>
          </a:p>
          <a:p>
            <a:pPr lvl="0"/>
            <a:r>
              <a:rPr lang="nb-NO" dirty="0"/>
              <a:t>Må tilpasse seg institusjonene for å få </a:t>
            </a:r>
            <a:r>
              <a:rPr lang="nb-NO" b="1" dirty="0"/>
              <a:t>legitimitet</a:t>
            </a:r>
            <a:r>
              <a:rPr lang="nb-NO" dirty="0"/>
              <a:t>.</a:t>
            </a:r>
          </a:p>
          <a:p>
            <a:r>
              <a:rPr lang="nb-NO" b="1" dirty="0"/>
              <a:t>Virksomhet = konkret enhet som prøver å oppfylle reglene og forventningene i institusjonene.</a:t>
            </a:r>
            <a:endParaRPr lang="nb-NO" dirty="0"/>
          </a:p>
          <a:p>
            <a:r>
              <a:rPr lang="nb-NO" dirty="0"/>
              <a:t> </a:t>
            </a:r>
          </a:p>
          <a:p>
            <a:endParaRPr lang="nb-NO" dirty="0"/>
          </a:p>
        </p:txBody>
      </p:sp>
    </p:spTree>
    <p:extLst>
      <p:ext uri="{BB962C8B-B14F-4D97-AF65-F5344CB8AC3E}">
        <p14:creationId xmlns:p14="http://schemas.microsoft.com/office/powerpoint/2010/main" val="150554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982E-3A6F-46AC-9D39-F4C3F00904E2}"/>
              </a:ext>
            </a:extLst>
          </p:cNvPr>
          <p:cNvSpPr>
            <a:spLocks noGrp="1"/>
          </p:cNvSpPr>
          <p:nvPr>
            <p:ph type="title"/>
          </p:nvPr>
        </p:nvSpPr>
        <p:spPr/>
        <p:txBody>
          <a:bodyPr/>
          <a:lstStyle/>
          <a:p>
            <a:r>
              <a:rPr lang="nb-NO" dirty="0"/>
              <a:t>Institusjonell teori</a:t>
            </a:r>
          </a:p>
        </p:txBody>
      </p:sp>
      <p:sp>
        <p:nvSpPr>
          <p:cNvPr id="3" name="Content Placeholder 2">
            <a:extLst>
              <a:ext uri="{FF2B5EF4-FFF2-40B4-BE49-F238E27FC236}">
                <a16:creationId xmlns:a16="http://schemas.microsoft.com/office/drawing/2014/main" id="{BD785BA9-5833-4ED8-BC94-C4075012B465}"/>
              </a:ext>
            </a:extLst>
          </p:cNvPr>
          <p:cNvSpPr>
            <a:spLocks noGrp="1"/>
          </p:cNvSpPr>
          <p:nvPr>
            <p:ph idx="1"/>
          </p:nvPr>
        </p:nvSpPr>
        <p:spPr/>
        <p:txBody>
          <a:bodyPr>
            <a:normAutofit lnSpcReduction="10000"/>
          </a:bodyPr>
          <a:lstStyle/>
          <a:p>
            <a:r>
              <a:rPr lang="nb-NO" dirty="0"/>
              <a:t>Institusjoner x virksomhet</a:t>
            </a:r>
          </a:p>
          <a:p>
            <a:pPr marL="0" indent="0">
              <a:buNone/>
            </a:pPr>
            <a:endParaRPr lang="nb-NO" dirty="0"/>
          </a:p>
          <a:p>
            <a:r>
              <a:rPr lang="nb-NO" dirty="0"/>
              <a:t>Enkeltmennesker, </a:t>
            </a:r>
            <a:r>
              <a:rPr lang="nb-NO" dirty="0">
                <a:solidFill>
                  <a:schemeClr val="tx2">
                    <a:lumMod val="40000"/>
                    <a:lumOff val="60000"/>
                  </a:schemeClr>
                </a:solidFill>
              </a:rPr>
              <a:t>virksomheter</a:t>
            </a:r>
            <a:r>
              <a:rPr lang="nb-NO" dirty="0"/>
              <a:t>, samfunnet</a:t>
            </a:r>
          </a:p>
          <a:p>
            <a:endParaRPr lang="nb-NO" dirty="0"/>
          </a:p>
          <a:p>
            <a:r>
              <a:rPr lang="nb-NO" dirty="0"/>
              <a:t>Virksomheter kan være </a:t>
            </a:r>
            <a:r>
              <a:rPr lang="nb-NO" dirty="0">
                <a:solidFill>
                  <a:schemeClr val="tx2">
                    <a:lumMod val="40000"/>
                    <a:lumOff val="60000"/>
                  </a:schemeClr>
                </a:solidFill>
              </a:rPr>
              <a:t>private</a:t>
            </a:r>
            <a:r>
              <a:rPr lang="nb-NO" dirty="0"/>
              <a:t> eller offentlige. </a:t>
            </a:r>
          </a:p>
          <a:p>
            <a:pPr marL="0" indent="0">
              <a:buNone/>
            </a:pPr>
            <a:endParaRPr lang="nb-NO" dirty="0"/>
          </a:p>
          <a:p>
            <a:pPr marL="0" indent="0">
              <a:buNone/>
            </a:pPr>
            <a:r>
              <a:rPr lang="nb-NO" dirty="0"/>
              <a:t>Institusjoner: «mere abstrakt betydning og står for de samlende normene og den sosiale atferden som regulerer den måten vi loser samfunnsoppgaver på» s. 114</a:t>
            </a:r>
          </a:p>
        </p:txBody>
      </p:sp>
    </p:spTree>
    <p:extLst>
      <p:ext uri="{BB962C8B-B14F-4D97-AF65-F5344CB8AC3E}">
        <p14:creationId xmlns:p14="http://schemas.microsoft.com/office/powerpoint/2010/main" val="50042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1313-1751-394E-ADF6-0724CCB0B82F}"/>
              </a:ext>
            </a:extLst>
          </p:cNvPr>
          <p:cNvSpPr>
            <a:spLocks noGrp="1"/>
          </p:cNvSpPr>
          <p:nvPr>
            <p:ph type="title"/>
          </p:nvPr>
        </p:nvSpPr>
        <p:spPr/>
        <p:txBody>
          <a:bodyPr/>
          <a:lstStyle/>
          <a:p>
            <a:r>
              <a:rPr lang="nb-NO" dirty="0"/>
              <a:t>Institusjonell teori</a:t>
            </a:r>
          </a:p>
        </p:txBody>
      </p:sp>
      <p:sp>
        <p:nvSpPr>
          <p:cNvPr id="3" name="Content Placeholder 2">
            <a:extLst>
              <a:ext uri="{FF2B5EF4-FFF2-40B4-BE49-F238E27FC236}">
                <a16:creationId xmlns:a16="http://schemas.microsoft.com/office/drawing/2014/main" id="{83BC5E97-1D4F-5DD6-F7DC-3E31F7D4DD7B}"/>
              </a:ext>
            </a:extLst>
          </p:cNvPr>
          <p:cNvSpPr>
            <a:spLocks noGrp="1"/>
          </p:cNvSpPr>
          <p:nvPr>
            <p:ph idx="1"/>
          </p:nvPr>
        </p:nvSpPr>
        <p:spPr/>
        <p:txBody>
          <a:bodyPr/>
          <a:lstStyle/>
          <a:p>
            <a:r>
              <a:rPr lang="nb-NO" b="1" i="0" dirty="0">
                <a:solidFill>
                  <a:srgbClr val="242424"/>
                </a:solidFill>
                <a:effectLst/>
                <a:latin typeface="Segoe UI" panose="020B0502040204020203" pitchFamily="34" charset="0"/>
              </a:rPr>
              <a:t>Institusjonell teori</a:t>
            </a:r>
            <a:r>
              <a:rPr lang="nb-NO" b="0" i="0" dirty="0">
                <a:solidFill>
                  <a:srgbClr val="242424"/>
                </a:solidFill>
                <a:effectLst/>
                <a:latin typeface="Segoe UI" panose="020B0502040204020203" pitchFamily="34" charset="0"/>
              </a:rPr>
              <a:t> er en rammeverk som brukes for å forstå hvordan institusjoner (som lover, normer og kulturelle koder) påvirker organisasjoner og deres atferd. Teorien fokuserer på hvordan organisasjoner tilpasser seg og overlever i sitt miljø ved å følge de etablerte reglene og normene.</a:t>
            </a:r>
            <a:endParaRPr lang="nb-NO" dirty="0"/>
          </a:p>
        </p:txBody>
      </p:sp>
    </p:spTree>
    <p:extLst>
      <p:ext uri="{BB962C8B-B14F-4D97-AF65-F5344CB8AC3E}">
        <p14:creationId xmlns:p14="http://schemas.microsoft.com/office/powerpoint/2010/main" val="356302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3053-216A-480E-DF07-8D86D0ECF35A}"/>
              </a:ext>
            </a:extLst>
          </p:cNvPr>
          <p:cNvSpPr>
            <a:spLocks noGrp="1"/>
          </p:cNvSpPr>
          <p:nvPr>
            <p:ph type="title"/>
          </p:nvPr>
        </p:nvSpPr>
        <p:spPr>
          <a:xfrm>
            <a:off x="982193" y="205979"/>
            <a:ext cx="7681516" cy="1754326"/>
          </a:xfrm>
        </p:spPr>
        <p:txBody>
          <a:bodyPr/>
          <a:lstStyle/>
          <a:p>
            <a:r>
              <a:rPr lang="nb-NO" b="0" i="0" dirty="0">
                <a:solidFill>
                  <a:srgbClr val="242424"/>
                </a:solidFill>
                <a:effectLst/>
                <a:latin typeface="Segoe UI" panose="020B0502040204020203" pitchFamily="34" charset="0"/>
              </a:rPr>
              <a:t>Hovedpunktene i institusjonell teori inkluderer:</a:t>
            </a:r>
            <a:br>
              <a:rPr lang="nb-NO" b="0" i="0" dirty="0">
                <a:solidFill>
                  <a:srgbClr val="242424"/>
                </a:solidFill>
                <a:effectLst/>
                <a:latin typeface="Segoe UI" panose="020B0502040204020203" pitchFamily="34" charset="0"/>
              </a:rPr>
            </a:br>
            <a:endParaRPr lang="nb-NO" dirty="0"/>
          </a:p>
        </p:txBody>
      </p:sp>
      <p:sp>
        <p:nvSpPr>
          <p:cNvPr id="3" name="Content Placeholder 2">
            <a:extLst>
              <a:ext uri="{FF2B5EF4-FFF2-40B4-BE49-F238E27FC236}">
                <a16:creationId xmlns:a16="http://schemas.microsoft.com/office/drawing/2014/main" id="{72487857-76F4-AD91-DEF9-C1142C5F7FA6}"/>
              </a:ext>
            </a:extLst>
          </p:cNvPr>
          <p:cNvSpPr>
            <a:spLocks noGrp="1"/>
          </p:cNvSpPr>
          <p:nvPr>
            <p:ph idx="1"/>
          </p:nvPr>
        </p:nvSpPr>
        <p:spPr>
          <a:xfrm>
            <a:off x="982193" y="1330859"/>
            <a:ext cx="7681516" cy="3485076"/>
          </a:xfrm>
        </p:spPr>
        <p:txBody>
          <a:bodyPr>
            <a:normAutofit fontScale="85000" lnSpcReduction="10000"/>
          </a:bodyPr>
          <a:lstStyle/>
          <a:p>
            <a:pPr algn="l">
              <a:spcBef>
                <a:spcPts val="750"/>
              </a:spcBef>
              <a:spcAft>
                <a:spcPts val="750"/>
              </a:spcAft>
              <a:buFont typeface="Arial" panose="020B0604020202020204" pitchFamily="34" charset="0"/>
              <a:buChar char="•"/>
            </a:pPr>
            <a:r>
              <a:rPr lang="nb-NO" b="1" i="0" dirty="0">
                <a:solidFill>
                  <a:srgbClr val="242424"/>
                </a:solidFill>
                <a:effectLst/>
                <a:latin typeface="Segoe UI" panose="020B0502040204020203" pitchFamily="34" charset="0"/>
              </a:rPr>
              <a:t>Institusjoner</a:t>
            </a:r>
            <a:r>
              <a:rPr lang="nb-NO" b="0" i="0" dirty="0">
                <a:solidFill>
                  <a:srgbClr val="242424"/>
                </a:solidFill>
                <a:effectLst/>
                <a:latin typeface="Segoe UI" panose="020B0502040204020203" pitchFamily="34" charset="0"/>
              </a:rPr>
              <a:t>: Strukturer og mekanismer i samfunnet som påvirker organisasjoner, inkludert lover, regler, normer og kulturelle koder.</a:t>
            </a:r>
          </a:p>
          <a:p>
            <a:pPr algn="l">
              <a:spcBef>
                <a:spcPts val="750"/>
              </a:spcBef>
              <a:spcAft>
                <a:spcPts val="750"/>
              </a:spcAft>
              <a:buFont typeface="Arial" panose="020B0604020202020204" pitchFamily="34" charset="0"/>
              <a:buChar char="•"/>
            </a:pPr>
            <a:r>
              <a:rPr lang="nb-NO" b="1" i="0" dirty="0">
                <a:solidFill>
                  <a:srgbClr val="242424"/>
                </a:solidFill>
                <a:effectLst/>
                <a:latin typeface="Segoe UI" panose="020B0502040204020203" pitchFamily="34" charset="0"/>
              </a:rPr>
              <a:t>Isomorfisme</a:t>
            </a:r>
            <a:r>
              <a:rPr lang="nb-NO" b="0" i="0" dirty="0">
                <a:solidFill>
                  <a:srgbClr val="242424"/>
                </a:solidFill>
                <a:effectLst/>
                <a:latin typeface="Segoe UI" panose="020B0502040204020203" pitchFamily="34" charset="0"/>
              </a:rPr>
              <a:t>: Prosessen der organisasjoner blir mer like hverandre over tid som et resultat av press fra institusjonene.</a:t>
            </a:r>
          </a:p>
          <a:p>
            <a:pPr algn="l">
              <a:spcBef>
                <a:spcPts val="750"/>
              </a:spcBef>
              <a:spcAft>
                <a:spcPts val="750"/>
              </a:spcAft>
              <a:buFont typeface="Arial" panose="020B0604020202020204" pitchFamily="34" charset="0"/>
              <a:buChar char="•"/>
            </a:pPr>
            <a:r>
              <a:rPr lang="nb-NO" b="1" i="0" dirty="0">
                <a:solidFill>
                  <a:srgbClr val="242424"/>
                </a:solidFill>
                <a:effectLst/>
                <a:highlight>
                  <a:srgbClr val="FFFF00"/>
                </a:highlight>
                <a:latin typeface="Segoe UI" panose="020B0502040204020203" pitchFamily="34" charset="0"/>
              </a:rPr>
              <a:t>Legitimitet</a:t>
            </a:r>
            <a:r>
              <a:rPr lang="nb-NO" b="0" i="0" dirty="0">
                <a:solidFill>
                  <a:srgbClr val="242424"/>
                </a:solidFill>
                <a:effectLst/>
                <a:highlight>
                  <a:srgbClr val="FFFF00"/>
                </a:highlight>
                <a:latin typeface="Segoe UI" panose="020B0502040204020203" pitchFamily="34" charset="0"/>
              </a:rPr>
              <a:t>: Organisasjoners behov for å bli anerkjent som gyldige og akseptable av samfunnet og andre aktører.</a:t>
            </a:r>
          </a:p>
          <a:p>
            <a:pPr marL="0" indent="0" algn="l">
              <a:buNone/>
            </a:pPr>
            <a:r>
              <a:rPr lang="nb-NO" b="0" i="0" dirty="0">
                <a:solidFill>
                  <a:srgbClr val="242424"/>
                </a:solidFill>
                <a:effectLst/>
                <a:latin typeface="Segoe UI" panose="020B0502040204020203" pitchFamily="34" charset="0"/>
              </a:rPr>
              <a:t>Institusjonell teori hjelper oss med å forstå hvorfor organisasjoner oppfører seg på bestemte måter og hvordan de tilpasser seg endringer i sitt miljø.</a:t>
            </a:r>
          </a:p>
          <a:p>
            <a:endParaRPr lang="nb-NO" dirty="0"/>
          </a:p>
        </p:txBody>
      </p:sp>
    </p:spTree>
    <p:extLst>
      <p:ext uri="{BB962C8B-B14F-4D97-AF65-F5344CB8AC3E}">
        <p14:creationId xmlns:p14="http://schemas.microsoft.com/office/powerpoint/2010/main" val="210088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9CC9-B3C7-A7B8-55AF-15DD796A9C9B}"/>
              </a:ext>
            </a:extLst>
          </p:cNvPr>
          <p:cNvSpPr>
            <a:spLocks noGrp="1"/>
          </p:cNvSpPr>
          <p:nvPr>
            <p:ph type="title"/>
          </p:nvPr>
        </p:nvSpPr>
        <p:spPr/>
        <p:txBody>
          <a:bodyPr/>
          <a:lstStyle/>
          <a:p>
            <a:r>
              <a:rPr lang="nb-NO" dirty="0"/>
              <a:t>Legitimitet</a:t>
            </a:r>
          </a:p>
        </p:txBody>
      </p:sp>
      <p:sp>
        <p:nvSpPr>
          <p:cNvPr id="3" name="Content Placeholder 2">
            <a:extLst>
              <a:ext uri="{FF2B5EF4-FFF2-40B4-BE49-F238E27FC236}">
                <a16:creationId xmlns:a16="http://schemas.microsoft.com/office/drawing/2014/main" id="{6ED999D1-9D96-C0E1-4871-AAD74C197C1F}"/>
              </a:ext>
            </a:extLst>
          </p:cNvPr>
          <p:cNvSpPr>
            <a:spLocks noGrp="1"/>
          </p:cNvSpPr>
          <p:nvPr>
            <p:ph idx="1"/>
          </p:nvPr>
        </p:nvSpPr>
        <p:spPr/>
        <p:txBody>
          <a:bodyPr>
            <a:normAutofit fontScale="85000" lnSpcReduction="20000"/>
          </a:bodyPr>
          <a:lstStyle/>
          <a:p>
            <a:r>
              <a:rPr lang="nb-NO" sz="1600" b="1" i="0" dirty="0">
                <a:solidFill>
                  <a:srgbClr val="242424"/>
                </a:solidFill>
                <a:effectLst/>
                <a:latin typeface="Segoe UI" panose="020B0502040204020203" pitchFamily="34" charset="0"/>
              </a:rPr>
              <a:t>Legitimitet</a:t>
            </a:r>
            <a:r>
              <a:rPr lang="nb-NO" sz="1600" b="0" i="0" dirty="0">
                <a:solidFill>
                  <a:srgbClr val="242424"/>
                </a:solidFill>
                <a:effectLst/>
                <a:latin typeface="Segoe UI" panose="020B0502040204020203" pitchFamily="34" charset="0"/>
              </a:rPr>
              <a:t> refererer til anerkjennelsen av noe som rettmessig, gyldig eller akseptabelt.</a:t>
            </a:r>
          </a:p>
          <a:p>
            <a:endParaRPr lang="nb-NO" sz="1600" dirty="0">
              <a:solidFill>
                <a:srgbClr val="242424"/>
              </a:solidFill>
              <a:latin typeface="Segoe UI" panose="020B0502040204020203" pitchFamily="34" charset="0"/>
            </a:endParaRPr>
          </a:p>
          <a:p>
            <a:r>
              <a:rPr lang="nb-NO" b="1" dirty="0">
                <a:highlight>
                  <a:srgbClr val="FFFF00"/>
                </a:highlight>
              </a:rPr>
              <a:t>Legitimitet betyr at andre oppfatter deg som riktig, troverdig og akseptabel.</a:t>
            </a:r>
            <a:endParaRPr lang="nb-NO" dirty="0">
              <a:highlight>
                <a:srgbClr val="FFFF00"/>
              </a:highlight>
            </a:endParaRPr>
          </a:p>
          <a:p>
            <a:endParaRPr lang="nb-NO" sz="1600" b="0" i="0" dirty="0">
              <a:solidFill>
                <a:srgbClr val="242424"/>
              </a:solidFill>
              <a:effectLst/>
              <a:latin typeface="Segoe UI" panose="020B0502040204020203" pitchFamily="34" charset="0"/>
            </a:endParaRPr>
          </a:p>
          <a:p>
            <a:pPr marL="0" indent="0">
              <a:buNone/>
            </a:pPr>
            <a:endParaRPr lang="nb-NO" sz="2200" dirty="0"/>
          </a:p>
          <a:p>
            <a:r>
              <a:rPr lang="nb-NO" sz="2200" dirty="0"/>
              <a:t>At noe har legitimitet betyr at det er bred aksept for det, enten fordi det er godkjent gjennom lovregulering eller fordi det av andre grunner oppfattes som rettferdig eller rettmessig.</a:t>
            </a:r>
          </a:p>
          <a:p>
            <a:endParaRPr lang="nb-NO" sz="2200" dirty="0"/>
          </a:p>
          <a:p>
            <a:r>
              <a:rPr lang="nb-NO" sz="2200" dirty="0"/>
              <a:t>Sosial legitimitet:</a:t>
            </a:r>
          </a:p>
          <a:p>
            <a:r>
              <a:rPr lang="nb-NO" sz="2200" dirty="0"/>
              <a:t>En generalisert oppfatning eller antagelse om at organisasjonens aktiviteter er ønskelige, velegnede eller passende innenfor et sosialt konstruert system av normer, antagelser og definisjoner.  (</a:t>
            </a:r>
            <a:r>
              <a:rPr lang="nb-NO" sz="2200" dirty="0" err="1"/>
              <a:t>Suchman</a:t>
            </a:r>
            <a:r>
              <a:rPr lang="nb-NO" sz="2200" dirty="0"/>
              <a:t>, 1995)</a:t>
            </a:r>
          </a:p>
          <a:p>
            <a:endParaRPr lang="nb-NO" dirty="0"/>
          </a:p>
        </p:txBody>
      </p:sp>
    </p:spTree>
    <p:extLst>
      <p:ext uri="{BB962C8B-B14F-4D97-AF65-F5344CB8AC3E}">
        <p14:creationId xmlns:p14="http://schemas.microsoft.com/office/powerpoint/2010/main" val="128865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2951-98E1-2328-926F-B7C230E0134D}"/>
              </a:ext>
            </a:extLst>
          </p:cNvPr>
          <p:cNvSpPr>
            <a:spLocks noGrp="1"/>
          </p:cNvSpPr>
          <p:nvPr>
            <p:ph type="title"/>
          </p:nvPr>
        </p:nvSpPr>
        <p:spPr/>
        <p:txBody>
          <a:bodyPr/>
          <a:lstStyle/>
          <a:p>
            <a:r>
              <a:rPr lang="nb-NO" dirty="0"/>
              <a:t>Legitimitet</a:t>
            </a:r>
          </a:p>
        </p:txBody>
      </p:sp>
      <p:sp>
        <p:nvSpPr>
          <p:cNvPr id="3" name="Content Placeholder 2">
            <a:extLst>
              <a:ext uri="{FF2B5EF4-FFF2-40B4-BE49-F238E27FC236}">
                <a16:creationId xmlns:a16="http://schemas.microsoft.com/office/drawing/2014/main" id="{F3CD1A31-14A0-6127-12F4-06FC34EA800D}"/>
              </a:ext>
            </a:extLst>
          </p:cNvPr>
          <p:cNvSpPr>
            <a:spLocks noGrp="1"/>
          </p:cNvSpPr>
          <p:nvPr>
            <p:ph idx="1"/>
          </p:nvPr>
        </p:nvSpPr>
        <p:spPr/>
        <p:txBody>
          <a:bodyPr>
            <a:normAutofit lnSpcReduction="10000"/>
          </a:bodyPr>
          <a:lstStyle/>
          <a:p>
            <a:pPr algn="l">
              <a:spcBef>
                <a:spcPts val="750"/>
              </a:spcBef>
              <a:spcAft>
                <a:spcPts val="750"/>
              </a:spcAft>
              <a:buFont typeface="Arial" panose="020B0604020202020204" pitchFamily="34" charset="0"/>
              <a:buChar char="•"/>
            </a:pPr>
            <a:r>
              <a:rPr lang="nb-NO" b="1" i="0" dirty="0">
                <a:solidFill>
                  <a:srgbClr val="242424"/>
                </a:solidFill>
                <a:effectLst/>
                <a:latin typeface="Segoe UI" panose="020B0502040204020203" pitchFamily="34" charset="0"/>
              </a:rPr>
              <a:t>Juridisk legitimitet</a:t>
            </a:r>
            <a:r>
              <a:rPr lang="nb-NO" b="0" i="0" dirty="0">
                <a:solidFill>
                  <a:srgbClr val="242424"/>
                </a:solidFill>
                <a:effectLst/>
                <a:latin typeface="Segoe UI" panose="020B0502040204020203" pitchFamily="34" charset="0"/>
              </a:rPr>
              <a:t>: Når noe er i samsvar med loven.</a:t>
            </a:r>
          </a:p>
          <a:p>
            <a:pPr algn="l">
              <a:spcBef>
                <a:spcPts val="750"/>
              </a:spcBef>
              <a:spcAft>
                <a:spcPts val="750"/>
              </a:spcAft>
              <a:buFont typeface="Arial" panose="020B0604020202020204" pitchFamily="34" charset="0"/>
              <a:buChar char="•"/>
            </a:pPr>
            <a:r>
              <a:rPr lang="nb-NO" b="1" i="0" dirty="0">
                <a:solidFill>
                  <a:srgbClr val="242424"/>
                </a:solidFill>
                <a:effectLst/>
                <a:latin typeface="Segoe UI" panose="020B0502040204020203" pitchFamily="34" charset="0"/>
              </a:rPr>
              <a:t>Sosial legitimitet</a:t>
            </a:r>
            <a:r>
              <a:rPr lang="nb-NO" b="0" i="0" dirty="0">
                <a:solidFill>
                  <a:srgbClr val="242424"/>
                </a:solidFill>
                <a:effectLst/>
                <a:latin typeface="Segoe UI" panose="020B0502040204020203" pitchFamily="34" charset="0"/>
              </a:rPr>
              <a:t>: Når noe er akseptert og støttet av samfunnet eller en gruppe mennesker.</a:t>
            </a:r>
          </a:p>
          <a:p>
            <a:pPr algn="l">
              <a:spcBef>
                <a:spcPts val="750"/>
              </a:spcBef>
              <a:spcAft>
                <a:spcPts val="750"/>
              </a:spcAft>
              <a:buFont typeface="Arial" panose="020B0604020202020204" pitchFamily="34" charset="0"/>
              <a:buChar char="•"/>
            </a:pPr>
            <a:r>
              <a:rPr lang="nb-NO" b="1" i="0" dirty="0">
                <a:solidFill>
                  <a:srgbClr val="242424"/>
                </a:solidFill>
                <a:effectLst/>
                <a:latin typeface="Segoe UI" panose="020B0502040204020203" pitchFamily="34" charset="0"/>
              </a:rPr>
              <a:t>Politisk legitimitet</a:t>
            </a:r>
            <a:r>
              <a:rPr lang="nb-NO" b="0" i="0" dirty="0">
                <a:solidFill>
                  <a:srgbClr val="242424"/>
                </a:solidFill>
                <a:effectLst/>
                <a:latin typeface="Segoe UI" panose="020B0502040204020203" pitchFamily="34" charset="0"/>
              </a:rPr>
              <a:t>: Når en regjering eller leder har støtte og anerkjennelse fra folket.</a:t>
            </a:r>
          </a:p>
          <a:p>
            <a:pPr algn="l"/>
            <a:r>
              <a:rPr lang="nb-NO" b="0" i="0" dirty="0">
                <a:solidFill>
                  <a:srgbClr val="242424"/>
                </a:solidFill>
                <a:effectLst/>
                <a:latin typeface="Segoe UI" panose="020B0502040204020203" pitchFamily="34" charset="0"/>
              </a:rPr>
              <a:t>Legitimitet er viktig fordi det gir autoritet og troverdighet til handlinger, beslutninger og institusjoner.</a:t>
            </a:r>
          </a:p>
          <a:p>
            <a:endParaRPr lang="nb-NO" dirty="0"/>
          </a:p>
        </p:txBody>
      </p:sp>
    </p:spTree>
    <p:extLst>
      <p:ext uri="{BB962C8B-B14F-4D97-AF65-F5344CB8AC3E}">
        <p14:creationId xmlns:p14="http://schemas.microsoft.com/office/powerpoint/2010/main" val="292059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71C9-1EBD-6023-ADDA-069E4485B209}"/>
              </a:ext>
            </a:extLst>
          </p:cNvPr>
          <p:cNvSpPr>
            <a:spLocks noGrp="1"/>
          </p:cNvSpPr>
          <p:nvPr>
            <p:ph type="title"/>
          </p:nvPr>
        </p:nvSpPr>
        <p:spPr/>
        <p:txBody>
          <a:bodyPr/>
          <a:lstStyle/>
          <a:p>
            <a:r>
              <a:rPr lang="nb-NO" dirty="0"/>
              <a:t>Scott Søyler </a:t>
            </a:r>
            <a:r>
              <a:rPr lang="nb-NO" sz="900" dirty="0"/>
              <a:t>(s. 123)</a:t>
            </a:r>
          </a:p>
        </p:txBody>
      </p:sp>
      <p:sp>
        <p:nvSpPr>
          <p:cNvPr id="3" name="Content Placeholder 2">
            <a:extLst>
              <a:ext uri="{FF2B5EF4-FFF2-40B4-BE49-F238E27FC236}">
                <a16:creationId xmlns:a16="http://schemas.microsoft.com/office/drawing/2014/main" id="{851BA221-BD90-D9BC-0A0B-AC9785E796C8}"/>
              </a:ext>
            </a:extLst>
          </p:cNvPr>
          <p:cNvSpPr>
            <a:spLocks noGrp="1"/>
          </p:cNvSpPr>
          <p:nvPr>
            <p:ph idx="1"/>
          </p:nvPr>
        </p:nvSpPr>
        <p:spPr/>
        <p:txBody>
          <a:bodyPr>
            <a:normAutofit fontScale="92500" lnSpcReduction="20000"/>
          </a:bodyPr>
          <a:lstStyle/>
          <a:p>
            <a:pPr marL="0" indent="0" algn="l">
              <a:buNone/>
            </a:pPr>
            <a:r>
              <a:rPr lang="nb-NO" b="0" i="0" dirty="0">
                <a:solidFill>
                  <a:srgbClr val="242424"/>
                </a:solidFill>
                <a:effectLst/>
                <a:latin typeface="Segoe UI" panose="020B0502040204020203" pitchFamily="34" charset="0"/>
              </a:rPr>
              <a:t>Scotts søyler er en måte å forstå hvordan institusjoner påvirker organisasjoner. Det finnes tre hoved søyler:</a:t>
            </a:r>
          </a:p>
          <a:p>
            <a:pPr algn="l">
              <a:buFont typeface="+mj-lt"/>
              <a:buAutoNum type="arabicPeriod"/>
            </a:pPr>
            <a:r>
              <a:rPr lang="nb-NO" b="1" i="0" dirty="0" err="1">
                <a:solidFill>
                  <a:srgbClr val="242424"/>
                </a:solidFill>
                <a:effectLst/>
                <a:latin typeface="Segoe UI" panose="020B0502040204020203" pitchFamily="34" charset="0"/>
              </a:rPr>
              <a:t>Regulative</a:t>
            </a:r>
            <a:r>
              <a:rPr lang="nb-NO" b="1" i="0" dirty="0">
                <a:solidFill>
                  <a:srgbClr val="242424"/>
                </a:solidFill>
                <a:effectLst/>
                <a:latin typeface="Segoe UI" panose="020B0502040204020203" pitchFamily="34" charset="0"/>
              </a:rPr>
              <a:t> søyler</a:t>
            </a:r>
            <a:r>
              <a:rPr lang="nb-NO" b="0" i="0" dirty="0">
                <a:solidFill>
                  <a:srgbClr val="242424"/>
                </a:solidFill>
                <a:effectLst/>
                <a:latin typeface="Segoe UI" panose="020B0502040204020203" pitchFamily="34" charset="0"/>
              </a:rPr>
              <a:t>: Disse handler om lover, regler og forskrifter som organisasjoner må følge. De gir struktur og stabilitet gjennom formelle regler og sanksjoner.</a:t>
            </a:r>
          </a:p>
          <a:p>
            <a:pPr algn="l">
              <a:buFont typeface="+mj-lt"/>
              <a:buAutoNum type="arabicPeriod"/>
            </a:pPr>
            <a:r>
              <a:rPr lang="nb-NO" b="1" i="0" dirty="0">
                <a:solidFill>
                  <a:srgbClr val="242424"/>
                </a:solidFill>
                <a:effectLst/>
                <a:latin typeface="Segoe UI" panose="020B0502040204020203" pitchFamily="34" charset="0"/>
              </a:rPr>
              <a:t>Normative søyler</a:t>
            </a:r>
            <a:r>
              <a:rPr lang="nb-NO" b="0" i="0" dirty="0">
                <a:solidFill>
                  <a:srgbClr val="242424"/>
                </a:solidFill>
                <a:effectLst/>
                <a:latin typeface="Segoe UI" panose="020B0502040204020203" pitchFamily="34" charset="0"/>
              </a:rPr>
              <a:t>: Disse fokuserer på normer og verdier som påvirker hvordan organisasjoner og individer oppfører seg. Det handler om hva som anses som riktig og passende oppførsel i en gitt kontekst.</a:t>
            </a:r>
          </a:p>
          <a:p>
            <a:pPr algn="l">
              <a:buFont typeface="+mj-lt"/>
              <a:buAutoNum type="arabicPeriod"/>
            </a:pPr>
            <a:r>
              <a:rPr lang="nb-NO" b="1" i="0" dirty="0">
                <a:solidFill>
                  <a:srgbClr val="242424"/>
                </a:solidFill>
                <a:effectLst/>
                <a:latin typeface="Segoe UI" panose="020B0502040204020203" pitchFamily="34" charset="0"/>
              </a:rPr>
              <a:t>Kulturell-kognitive søyler</a:t>
            </a:r>
            <a:r>
              <a:rPr lang="nb-NO" b="0" i="0" dirty="0">
                <a:solidFill>
                  <a:srgbClr val="242424"/>
                </a:solidFill>
                <a:effectLst/>
                <a:latin typeface="Segoe UI" panose="020B0502040204020203" pitchFamily="34" charset="0"/>
              </a:rPr>
              <a:t>: Disse handler om de delte forståelsene og troene som former hvordan vi ser verden og oppfører oss. Det inkluderer de grunnleggende antakelsene og tankemønstrene som er tatt for gitt.</a:t>
            </a:r>
          </a:p>
          <a:p>
            <a:endParaRPr lang="nb-NO" dirty="0"/>
          </a:p>
        </p:txBody>
      </p:sp>
    </p:spTree>
    <p:extLst>
      <p:ext uri="{BB962C8B-B14F-4D97-AF65-F5344CB8AC3E}">
        <p14:creationId xmlns:p14="http://schemas.microsoft.com/office/powerpoint/2010/main" val="275781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C1F2-B496-4C68-A168-491FE5C15A5B}"/>
              </a:ext>
            </a:extLst>
          </p:cNvPr>
          <p:cNvSpPr>
            <a:spLocks noGrp="1"/>
          </p:cNvSpPr>
          <p:nvPr>
            <p:ph type="title"/>
          </p:nvPr>
        </p:nvSpPr>
        <p:spPr/>
        <p:txBody>
          <a:bodyPr/>
          <a:lstStyle/>
          <a:p>
            <a:r>
              <a:rPr lang="nb-NO" dirty="0"/>
              <a:t>Scotts søyler</a:t>
            </a:r>
          </a:p>
        </p:txBody>
      </p:sp>
      <p:sp>
        <p:nvSpPr>
          <p:cNvPr id="3" name="Content Placeholder 2">
            <a:extLst>
              <a:ext uri="{FF2B5EF4-FFF2-40B4-BE49-F238E27FC236}">
                <a16:creationId xmlns:a16="http://schemas.microsoft.com/office/drawing/2014/main" id="{0E4A4C8A-4C44-4DF8-8447-2D2162775D3D}"/>
              </a:ext>
            </a:extLst>
          </p:cNvPr>
          <p:cNvSpPr>
            <a:spLocks noGrp="1"/>
          </p:cNvSpPr>
          <p:nvPr>
            <p:ph idx="1"/>
          </p:nvPr>
        </p:nvSpPr>
        <p:spPr/>
        <p:txBody>
          <a:bodyPr/>
          <a:lstStyle/>
          <a:p>
            <a:r>
              <a:rPr lang="nb-NO" dirty="0"/>
              <a:t>Richard W. Scott</a:t>
            </a:r>
          </a:p>
          <a:p>
            <a:pPr marL="0" indent="0">
              <a:buNone/>
            </a:pPr>
            <a:r>
              <a:rPr lang="nb-NO" dirty="0"/>
              <a:t>Den kulturelt-kognitive søylen – Hva som er fornuftig?</a:t>
            </a:r>
          </a:p>
          <a:p>
            <a:pPr marL="0" indent="0">
              <a:buNone/>
            </a:pPr>
            <a:r>
              <a:rPr lang="nb-NO" dirty="0"/>
              <a:t>     - «Slik gjør vi det her»</a:t>
            </a:r>
          </a:p>
          <a:p>
            <a:pPr marL="0" indent="0">
              <a:buNone/>
            </a:pPr>
            <a:r>
              <a:rPr lang="nb-NO" dirty="0"/>
              <a:t>Den normative søylen – Hva som er rett og rettferdig?</a:t>
            </a:r>
          </a:p>
          <a:p>
            <a:pPr marL="0" indent="0">
              <a:buNone/>
            </a:pPr>
            <a:r>
              <a:rPr lang="nb-NO" dirty="0"/>
              <a:t>     - «Samfunnets normer»</a:t>
            </a:r>
          </a:p>
          <a:p>
            <a:pPr marL="0" indent="0">
              <a:buNone/>
            </a:pPr>
            <a:r>
              <a:rPr lang="nb-NO" dirty="0"/>
              <a:t>Den </a:t>
            </a:r>
            <a:r>
              <a:rPr lang="nb-NO" dirty="0" err="1"/>
              <a:t>regulative</a:t>
            </a:r>
            <a:r>
              <a:rPr lang="nb-NO" dirty="0"/>
              <a:t> søylen – Hva er lovlig?</a:t>
            </a:r>
          </a:p>
          <a:p>
            <a:pPr marL="0" indent="0">
              <a:buNone/>
            </a:pPr>
            <a:r>
              <a:rPr lang="nb-NO" dirty="0"/>
              <a:t>    - «Samfunnets lover, regler»</a:t>
            </a:r>
          </a:p>
          <a:p>
            <a:pPr marL="0" indent="0">
              <a:buNone/>
            </a:pPr>
            <a:r>
              <a:rPr lang="nb-NO" dirty="0">
                <a:highlight>
                  <a:srgbClr val="FFFF00"/>
                </a:highlight>
              </a:rPr>
              <a:t>Les. Tabell 5. 1, side 115</a:t>
            </a:r>
          </a:p>
          <a:p>
            <a:pPr marL="0" indent="0">
              <a:buNone/>
            </a:pPr>
            <a:endParaRPr lang="nb-NO" dirty="0"/>
          </a:p>
        </p:txBody>
      </p:sp>
    </p:spTree>
    <p:extLst>
      <p:ext uri="{BB962C8B-B14F-4D97-AF65-F5344CB8AC3E}">
        <p14:creationId xmlns:p14="http://schemas.microsoft.com/office/powerpoint/2010/main" val="71783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115F-7960-4A0D-B73E-C8D64FB956FF}"/>
              </a:ext>
            </a:extLst>
          </p:cNvPr>
          <p:cNvSpPr>
            <a:spLocks noGrp="1"/>
          </p:cNvSpPr>
          <p:nvPr>
            <p:ph type="title"/>
          </p:nvPr>
        </p:nvSpPr>
        <p:spPr>
          <a:xfrm>
            <a:off x="982193" y="205979"/>
            <a:ext cx="7681516" cy="646331"/>
          </a:xfrm>
        </p:spPr>
        <p:txBody>
          <a:bodyPr/>
          <a:lstStyle/>
          <a:p>
            <a:r>
              <a:rPr lang="nb-NO" dirty="0"/>
              <a:t>Video – Isomorfisum </a:t>
            </a:r>
            <a:r>
              <a:rPr lang="nb-NO" sz="800" dirty="0"/>
              <a:t>(ikke i pensum)</a:t>
            </a:r>
          </a:p>
        </p:txBody>
      </p:sp>
      <p:sp>
        <p:nvSpPr>
          <p:cNvPr id="3" name="Content Placeholder 2">
            <a:extLst>
              <a:ext uri="{FF2B5EF4-FFF2-40B4-BE49-F238E27FC236}">
                <a16:creationId xmlns:a16="http://schemas.microsoft.com/office/drawing/2014/main" id="{9F80C5E4-B934-4222-986D-E91EC1173E4D}"/>
              </a:ext>
            </a:extLst>
          </p:cNvPr>
          <p:cNvSpPr>
            <a:spLocks noGrp="1"/>
          </p:cNvSpPr>
          <p:nvPr>
            <p:ph idx="1"/>
          </p:nvPr>
        </p:nvSpPr>
        <p:spPr>
          <a:xfrm>
            <a:off x="982193" y="1801173"/>
            <a:ext cx="7681516" cy="3872039"/>
          </a:xfrm>
        </p:spPr>
        <p:txBody>
          <a:bodyPr/>
          <a:lstStyle/>
          <a:p>
            <a:r>
              <a:rPr lang="nb-NO" dirty="0">
                <a:hlinkClick r:id="rId2"/>
              </a:rPr>
              <a:t>https://www.youtube.com/watch?v=pcqVUxujZoo</a:t>
            </a:r>
            <a:endParaRPr lang="nb-NO" dirty="0"/>
          </a:p>
          <a:p>
            <a:pPr marL="0" indent="0">
              <a:buNone/>
            </a:pPr>
            <a:endParaRPr lang="nb-NO" dirty="0"/>
          </a:p>
        </p:txBody>
      </p:sp>
    </p:spTree>
    <p:extLst>
      <p:ext uri="{BB962C8B-B14F-4D97-AF65-F5344CB8AC3E}">
        <p14:creationId xmlns:p14="http://schemas.microsoft.com/office/powerpoint/2010/main" val="238108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9D24-CE40-D855-7394-FB0CCD9C3991}"/>
              </a:ext>
            </a:extLst>
          </p:cNvPr>
          <p:cNvSpPr>
            <a:spLocks noGrp="1"/>
          </p:cNvSpPr>
          <p:nvPr>
            <p:ph type="title"/>
          </p:nvPr>
        </p:nvSpPr>
        <p:spPr/>
        <p:txBody>
          <a:bodyPr/>
          <a:lstStyle/>
          <a:p>
            <a:r>
              <a:rPr lang="nb-NO" dirty="0" err="1"/>
              <a:t>Menti</a:t>
            </a:r>
            <a:r>
              <a:rPr lang="nb-NO" dirty="0"/>
              <a:t> – resultater fra uke 5</a:t>
            </a:r>
          </a:p>
        </p:txBody>
      </p:sp>
      <p:pic>
        <p:nvPicPr>
          <p:cNvPr id="6" name="Content Placeholder 5">
            <a:extLst>
              <a:ext uri="{FF2B5EF4-FFF2-40B4-BE49-F238E27FC236}">
                <a16:creationId xmlns:a16="http://schemas.microsoft.com/office/drawing/2014/main" id="{D656C0C0-190A-2FC4-0E0A-EA477DA38275}"/>
              </a:ext>
            </a:extLst>
          </p:cNvPr>
          <p:cNvPicPr>
            <a:picLocks noGrp="1" noChangeAspect="1"/>
          </p:cNvPicPr>
          <p:nvPr>
            <p:ph idx="1"/>
          </p:nvPr>
        </p:nvPicPr>
        <p:blipFill>
          <a:blip r:embed="rId2"/>
          <a:stretch>
            <a:fillRect/>
          </a:stretch>
        </p:blipFill>
        <p:spPr>
          <a:xfrm>
            <a:off x="2646048" y="944563"/>
            <a:ext cx="4353555" cy="3871912"/>
          </a:xfrm>
          <a:prstGeom prst="rect">
            <a:avLst/>
          </a:prstGeom>
        </p:spPr>
      </p:pic>
    </p:spTree>
    <p:extLst>
      <p:ext uri="{BB962C8B-B14F-4D97-AF65-F5344CB8AC3E}">
        <p14:creationId xmlns:p14="http://schemas.microsoft.com/office/powerpoint/2010/main" val="264236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A949-3DEB-4B37-B28F-774AF75754A5}"/>
              </a:ext>
            </a:extLst>
          </p:cNvPr>
          <p:cNvSpPr>
            <a:spLocks noGrp="1"/>
          </p:cNvSpPr>
          <p:nvPr>
            <p:ph type="title"/>
          </p:nvPr>
        </p:nvSpPr>
        <p:spPr/>
        <p:txBody>
          <a:bodyPr/>
          <a:lstStyle/>
          <a:p>
            <a:r>
              <a:rPr lang="nb-NO" dirty="0"/>
              <a:t>Virksomheters ansvar</a:t>
            </a:r>
          </a:p>
        </p:txBody>
      </p:sp>
      <p:sp>
        <p:nvSpPr>
          <p:cNvPr id="3" name="Content Placeholder 2">
            <a:extLst>
              <a:ext uri="{FF2B5EF4-FFF2-40B4-BE49-F238E27FC236}">
                <a16:creationId xmlns:a16="http://schemas.microsoft.com/office/drawing/2014/main" id="{152712C0-1629-4624-84EC-078230C6F251}"/>
              </a:ext>
            </a:extLst>
          </p:cNvPr>
          <p:cNvSpPr>
            <a:spLocks noGrp="1"/>
          </p:cNvSpPr>
          <p:nvPr>
            <p:ph idx="1"/>
          </p:nvPr>
        </p:nvSpPr>
        <p:spPr/>
        <p:txBody>
          <a:bodyPr/>
          <a:lstStyle/>
          <a:p>
            <a:r>
              <a:rPr lang="nb-NO" dirty="0"/>
              <a:t>Kan en virksomhet sies å være moralsk ansvarlig, eller er det bare enkeltmennesker som kan ha ansvar i denne betydningen?</a:t>
            </a:r>
          </a:p>
          <a:p>
            <a:pPr marL="0" indent="0">
              <a:buNone/>
            </a:pPr>
            <a:endParaRPr lang="nb-NO" dirty="0"/>
          </a:p>
          <a:p>
            <a:r>
              <a:rPr lang="nb-NO" dirty="0"/>
              <a:t>JA/NEI?</a:t>
            </a:r>
          </a:p>
          <a:p>
            <a:pPr marL="0" indent="0">
              <a:buNone/>
            </a:pPr>
            <a:endParaRPr lang="nb-NO" dirty="0"/>
          </a:p>
          <a:p>
            <a:r>
              <a:rPr lang="nb-NO" dirty="0" err="1"/>
              <a:t>Thurlow</a:t>
            </a:r>
            <a:r>
              <a:rPr lang="nb-NO" dirty="0"/>
              <a:t>, </a:t>
            </a:r>
            <a:r>
              <a:rPr lang="nb-NO" dirty="0" err="1"/>
              <a:t>Poyner</a:t>
            </a:r>
            <a:r>
              <a:rPr lang="nb-NO" dirty="0"/>
              <a:t> – NEI s. 119</a:t>
            </a:r>
          </a:p>
          <a:p>
            <a:pPr marL="0" indent="0">
              <a:buNone/>
            </a:pPr>
            <a:endParaRPr lang="nb-NO" dirty="0"/>
          </a:p>
          <a:p>
            <a:r>
              <a:rPr lang="nb-NO" dirty="0"/>
              <a:t>P. French – JA s. 121</a:t>
            </a:r>
          </a:p>
          <a:p>
            <a:pPr marL="0" indent="0">
              <a:buNone/>
            </a:pPr>
            <a:endParaRPr lang="nb-NO" dirty="0"/>
          </a:p>
          <a:p>
            <a:endParaRPr lang="nb-NO" dirty="0"/>
          </a:p>
        </p:txBody>
      </p:sp>
    </p:spTree>
    <p:extLst>
      <p:ext uri="{BB962C8B-B14F-4D97-AF65-F5344CB8AC3E}">
        <p14:creationId xmlns:p14="http://schemas.microsoft.com/office/powerpoint/2010/main" val="170481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8EAAF-E768-4249-B68F-F8CC2FA8099E}"/>
              </a:ext>
            </a:extLst>
          </p:cNvPr>
          <p:cNvSpPr>
            <a:spLocks noGrp="1"/>
          </p:cNvSpPr>
          <p:nvPr>
            <p:ph idx="1"/>
          </p:nvPr>
        </p:nvSpPr>
        <p:spPr/>
        <p:txBody>
          <a:bodyPr/>
          <a:lstStyle/>
          <a:p>
            <a:r>
              <a:rPr lang="nb-NO" dirty="0"/>
              <a:t>Virksomheter kan være ansvarlige, men ikke på samme måte som enkeltmennesker. </a:t>
            </a:r>
          </a:p>
        </p:txBody>
      </p:sp>
    </p:spTree>
    <p:extLst>
      <p:ext uri="{BB962C8B-B14F-4D97-AF65-F5344CB8AC3E}">
        <p14:creationId xmlns:p14="http://schemas.microsoft.com/office/powerpoint/2010/main" val="3569902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DA39DB-2ED3-1318-6D76-5A96E0A766E8}"/>
              </a:ext>
            </a:extLst>
          </p:cNvPr>
          <p:cNvSpPr>
            <a:spLocks noGrp="1"/>
          </p:cNvSpPr>
          <p:nvPr>
            <p:ph idx="1"/>
          </p:nvPr>
        </p:nvSpPr>
        <p:spPr/>
        <p:txBody>
          <a:bodyPr>
            <a:normAutofit fontScale="70000" lnSpcReduction="20000"/>
          </a:bodyPr>
          <a:lstStyle/>
          <a:p>
            <a:r>
              <a:rPr lang="nb-NO" b="1" dirty="0"/>
              <a:t>Moralsk ansvar: </a:t>
            </a:r>
            <a:r>
              <a:rPr lang="nb-NO" dirty="0"/>
              <a:t>Dette handler om etikk og moral. Det refererer til individers eller organisasjoners plikt til å handle rettferdig og etisk. For eksempel, å hjelpe noen i nød fordi det er det rette å gjøre.</a:t>
            </a:r>
          </a:p>
          <a:p>
            <a:endParaRPr lang="nb-NO" dirty="0"/>
          </a:p>
          <a:p>
            <a:r>
              <a:rPr lang="nb-NO" b="1" dirty="0"/>
              <a:t>Juridisk ansvar: </a:t>
            </a:r>
            <a:r>
              <a:rPr lang="nb-NO" dirty="0"/>
              <a:t>Dette handler om loven. Det refererer til plikten til å følge lover og regler, og konsekvensene av å bryte dem. For eksempel, å betale skatt fordi det er lovpålagt.</a:t>
            </a:r>
          </a:p>
          <a:p>
            <a:endParaRPr lang="nb-NO" dirty="0"/>
          </a:p>
          <a:p>
            <a:r>
              <a:rPr lang="nb-NO" b="1" dirty="0"/>
              <a:t>Kausalt ansvar: </a:t>
            </a:r>
            <a:r>
              <a:rPr lang="nb-NO" dirty="0"/>
              <a:t>Dette handler om årsakssammenheng. Det refererer til hvem eller hva som forårsaket en hendelse. For eksempel, hvis en person forårsaker en bilulykke, har de kausalt ansvar for skadene.</a:t>
            </a:r>
          </a:p>
          <a:p>
            <a:endParaRPr lang="nb-NO" dirty="0"/>
          </a:p>
          <a:p>
            <a:r>
              <a:rPr lang="nb-NO" b="1" dirty="0"/>
              <a:t>Formelt ansvar: </a:t>
            </a:r>
            <a:r>
              <a:rPr lang="nb-NO" dirty="0"/>
              <a:t>Dette handler om offisielle roller og plikter innenfor en organisasjon eller struktur. Det refererer til de spesifikke oppgavene og ansvarsområdene som er tildelt en person eller enhet. For eksempel, en leder som har formelt ansvar for å ta beslutninger i en bedrift.</a:t>
            </a:r>
          </a:p>
        </p:txBody>
      </p:sp>
    </p:spTree>
    <p:extLst>
      <p:ext uri="{BB962C8B-B14F-4D97-AF65-F5344CB8AC3E}">
        <p14:creationId xmlns:p14="http://schemas.microsoft.com/office/powerpoint/2010/main" val="4267918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0985B-6283-4228-A6B3-24FE856B065D}"/>
              </a:ext>
            </a:extLst>
          </p:cNvPr>
          <p:cNvSpPr>
            <a:spLocks noGrp="1"/>
          </p:cNvSpPr>
          <p:nvPr>
            <p:ph idx="1"/>
          </p:nvPr>
        </p:nvSpPr>
        <p:spPr/>
        <p:txBody>
          <a:bodyPr/>
          <a:lstStyle/>
          <a:p>
            <a:r>
              <a:rPr lang="nb-NO" b="1" i="1" cap="all" dirty="0"/>
              <a:t>“</a:t>
            </a:r>
            <a:r>
              <a:rPr lang="nb-NO" b="1" i="1" u="sng" cap="all" dirty="0"/>
              <a:t>BEDRIFTENS SAMFUNNSANSVAR</a:t>
            </a:r>
            <a:r>
              <a:rPr lang="nb-NO" b="1" i="1" cap="all" dirty="0"/>
              <a:t> ER DET SOSIALE ANSVARET BEDRIFTEN HAR TIL SAMFUNNETS ØKONOMISK, JURIDISK, ETISK OG FILANTROPISKE FORVENTNINGER TIL ORGANISASJONER PÅ ET GITT TIDSPUNKT” (</a:t>
            </a:r>
            <a:r>
              <a:rPr lang="nb-NO" dirty="0"/>
              <a:t>Buchholtz &amp; Carroll (2009:40))</a:t>
            </a:r>
          </a:p>
          <a:p>
            <a:r>
              <a:rPr lang="en-US" sz="800" dirty="0"/>
              <a:t>Carroll, A.B. and </a:t>
            </a:r>
            <a:r>
              <a:rPr lang="en-US" sz="800" dirty="0" err="1"/>
              <a:t>Buchholtz</a:t>
            </a:r>
            <a:r>
              <a:rPr lang="en-US" sz="800" dirty="0"/>
              <a:t>, A.K. (2009). Business and Society: Ethics and Stakeholder Management, 7th </a:t>
            </a:r>
            <a:r>
              <a:rPr lang="en-US" sz="800" dirty="0" err="1"/>
              <a:t>edn</a:t>
            </a:r>
            <a:r>
              <a:rPr lang="en-US" sz="800" dirty="0"/>
              <a:t>. Mason, OH: South-Western Cengage Learning</a:t>
            </a:r>
            <a:endParaRPr lang="nb-NO" sz="800" dirty="0"/>
          </a:p>
        </p:txBody>
      </p:sp>
    </p:spTree>
    <p:extLst>
      <p:ext uri="{BB962C8B-B14F-4D97-AF65-F5344CB8AC3E}">
        <p14:creationId xmlns:p14="http://schemas.microsoft.com/office/powerpoint/2010/main" val="1173780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9DF4-B81F-4D80-B0A8-E628C00F5CF8}"/>
              </a:ext>
            </a:extLst>
          </p:cNvPr>
          <p:cNvSpPr>
            <a:spLocks noGrp="1"/>
          </p:cNvSpPr>
          <p:nvPr>
            <p:ph type="title"/>
          </p:nvPr>
        </p:nvSpPr>
        <p:spPr>
          <a:xfrm>
            <a:off x="725253" y="339033"/>
            <a:ext cx="8418747" cy="954107"/>
          </a:xfrm>
        </p:spPr>
        <p:txBody>
          <a:bodyPr/>
          <a:lstStyle/>
          <a:p>
            <a:r>
              <a:rPr lang="nb-NO" sz="2800" dirty="0"/>
              <a:t>Kapittel 7: Interessentteorien – Stakeholder </a:t>
            </a:r>
            <a:r>
              <a:rPr lang="nb-NO" sz="2800" dirty="0" err="1"/>
              <a:t>theory</a:t>
            </a:r>
            <a:endParaRPr lang="nb-NO" sz="2800" dirty="0"/>
          </a:p>
        </p:txBody>
      </p:sp>
      <p:sp>
        <p:nvSpPr>
          <p:cNvPr id="3" name="Content Placeholder 2">
            <a:extLst>
              <a:ext uri="{FF2B5EF4-FFF2-40B4-BE49-F238E27FC236}">
                <a16:creationId xmlns:a16="http://schemas.microsoft.com/office/drawing/2014/main" id="{6C23774C-3095-4FE7-A5C7-3A4B01CCBD34}"/>
              </a:ext>
            </a:extLst>
          </p:cNvPr>
          <p:cNvSpPr>
            <a:spLocks noGrp="1"/>
          </p:cNvSpPr>
          <p:nvPr>
            <p:ph idx="1"/>
          </p:nvPr>
        </p:nvSpPr>
        <p:spPr>
          <a:xfrm>
            <a:off x="982193" y="1292754"/>
            <a:ext cx="7681516" cy="3872039"/>
          </a:xfrm>
        </p:spPr>
        <p:txBody>
          <a:bodyPr/>
          <a:lstStyle/>
          <a:p>
            <a:r>
              <a:rPr lang="nb-NO" dirty="0"/>
              <a:t>Interessentteorien tar utgangspunkt i at god virksomhetsledelse handler om å balansere hensynet til alle som påvirkes av eller påvirker virksomheter. </a:t>
            </a:r>
          </a:p>
          <a:p>
            <a:endParaRPr lang="nb-NO" dirty="0"/>
          </a:p>
          <a:p>
            <a:r>
              <a:rPr lang="nb-NO" dirty="0"/>
              <a:t>Hvem bør vi snakke med?</a:t>
            </a:r>
          </a:p>
          <a:p>
            <a:r>
              <a:rPr lang="nb-NO" dirty="0"/>
              <a:t>1) Kartlegge,  2) dialog </a:t>
            </a:r>
          </a:p>
          <a:p>
            <a:endParaRPr lang="nb-NO" dirty="0"/>
          </a:p>
        </p:txBody>
      </p:sp>
    </p:spTree>
    <p:extLst>
      <p:ext uri="{BB962C8B-B14F-4D97-AF65-F5344CB8AC3E}">
        <p14:creationId xmlns:p14="http://schemas.microsoft.com/office/powerpoint/2010/main" val="1276452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Who is stakeholder?</a:t>
            </a:r>
          </a:p>
        </p:txBody>
      </p:sp>
      <p:sp>
        <p:nvSpPr>
          <p:cNvPr id="3" name="Content Placeholder 2"/>
          <p:cNvSpPr>
            <a:spLocks noGrp="1"/>
          </p:cNvSpPr>
          <p:nvPr>
            <p:ph idx="1"/>
          </p:nvPr>
        </p:nvSpPr>
        <p:spPr/>
        <p:txBody>
          <a:bodyPr/>
          <a:lstStyle/>
          <a:p>
            <a:r>
              <a:rPr lang="en-AU" dirty="0"/>
              <a:t>Shareholder</a:t>
            </a:r>
            <a:r>
              <a:rPr lang="nb-NO" dirty="0"/>
              <a:t> – Andelseier</a:t>
            </a:r>
          </a:p>
          <a:p>
            <a:r>
              <a:rPr lang="nb-NO" dirty="0"/>
              <a:t>Stakeholder – Interessent </a:t>
            </a:r>
          </a:p>
        </p:txBody>
      </p:sp>
    </p:spTree>
    <p:extLst>
      <p:ext uri="{BB962C8B-B14F-4D97-AF65-F5344CB8AC3E}">
        <p14:creationId xmlns:p14="http://schemas.microsoft.com/office/powerpoint/2010/main" val="29288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a:t>Gruppe: Hvem er «stakeholder»?</a:t>
            </a:r>
          </a:p>
        </p:txBody>
      </p:sp>
    </p:spTree>
    <p:extLst>
      <p:ext uri="{BB962C8B-B14F-4D97-AF65-F5344CB8AC3E}">
        <p14:creationId xmlns:p14="http://schemas.microsoft.com/office/powerpoint/2010/main" val="3092997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54205" y="15572"/>
            <a:ext cx="5496936" cy="5127927"/>
          </a:xfrm>
          <a:prstGeom prst="rect">
            <a:avLst/>
          </a:prstGeom>
        </p:spPr>
      </p:pic>
    </p:spTree>
    <p:extLst>
      <p:ext uri="{BB962C8B-B14F-4D97-AF65-F5344CB8AC3E}">
        <p14:creationId xmlns:p14="http://schemas.microsoft.com/office/powerpoint/2010/main" val="372926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9154-6EE6-4CE1-ABDB-E0C290D407DC}"/>
              </a:ext>
            </a:extLst>
          </p:cNvPr>
          <p:cNvSpPr>
            <a:spLocks noGrp="1"/>
          </p:cNvSpPr>
          <p:nvPr>
            <p:ph type="title"/>
          </p:nvPr>
        </p:nvSpPr>
        <p:spPr/>
        <p:txBody>
          <a:bodyPr/>
          <a:lstStyle/>
          <a:p>
            <a:r>
              <a:rPr lang="nb-NO" dirty="0"/>
              <a:t>R. Edward Freeman</a:t>
            </a:r>
          </a:p>
        </p:txBody>
      </p:sp>
      <p:sp>
        <p:nvSpPr>
          <p:cNvPr id="3" name="Content Placeholder 2">
            <a:extLst>
              <a:ext uri="{FF2B5EF4-FFF2-40B4-BE49-F238E27FC236}">
                <a16:creationId xmlns:a16="http://schemas.microsoft.com/office/drawing/2014/main" id="{7D170C50-F746-47F1-994C-93187CA04187}"/>
              </a:ext>
            </a:extLst>
          </p:cNvPr>
          <p:cNvSpPr>
            <a:spLocks noGrp="1"/>
          </p:cNvSpPr>
          <p:nvPr>
            <p:ph idx="1"/>
          </p:nvPr>
        </p:nvSpPr>
        <p:spPr/>
        <p:txBody>
          <a:bodyPr>
            <a:normAutofit fontScale="77500" lnSpcReduction="20000"/>
          </a:bodyPr>
          <a:lstStyle/>
          <a:p>
            <a:r>
              <a:rPr lang="nb-NO" b="1" dirty="0"/>
              <a:t>R. Edward Freeman</a:t>
            </a:r>
            <a:r>
              <a:rPr lang="nb-NO" dirty="0"/>
              <a:t> (f. 1951) er en amerikansk professor i forretningsetikk ved </a:t>
            </a:r>
            <a:r>
              <a:rPr lang="nb-NO" dirty="0" err="1"/>
              <a:t>University</a:t>
            </a:r>
            <a:r>
              <a:rPr lang="nb-NO" dirty="0"/>
              <a:t> of Virginia, og regnes som «faren» til </a:t>
            </a:r>
            <a:r>
              <a:rPr lang="nb-NO" b="1" dirty="0"/>
              <a:t>stakeholderteorien</a:t>
            </a:r>
            <a:r>
              <a:rPr lang="nb-NO" dirty="0"/>
              <a:t>. Hans mest kjente verk er </a:t>
            </a:r>
            <a:r>
              <a:rPr lang="nb-NO" i="1" dirty="0"/>
              <a:t>Strategic Management: A Stakeholder </a:t>
            </a:r>
            <a:r>
              <a:rPr lang="nb-NO" i="1" dirty="0" err="1"/>
              <a:t>Approach</a:t>
            </a:r>
            <a:r>
              <a:rPr lang="nb-NO" dirty="0"/>
              <a:t> </a:t>
            </a:r>
            <a:r>
              <a:rPr lang="nb-NO" dirty="0">
                <a:highlight>
                  <a:srgbClr val="FFFF00"/>
                </a:highlight>
              </a:rPr>
              <a:t>(1984), </a:t>
            </a:r>
            <a:r>
              <a:rPr lang="nb-NO" dirty="0"/>
              <a:t>som har hatt enorm betydning for moderne ledelses- og organisasjonsforskning.</a:t>
            </a:r>
          </a:p>
          <a:p>
            <a:endParaRPr lang="nb-NO" dirty="0"/>
          </a:p>
          <a:p>
            <a:r>
              <a:rPr lang="nb-NO" dirty="0"/>
              <a:t>Freeman utfordret den tradisjonelle tanken om at en bedrifts eneste formål er å maksimere avkastning for eierne (</a:t>
            </a:r>
            <a:r>
              <a:rPr lang="nb-NO" dirty="0" err="1"/>
              <a:t>shareholders</a:t>
            </a:r>
            <a:r>
              <a:rPr lang="nb-NO" dirty="0"/>
              <a:t>). Han mente i stedet at virksomheter må forstå seg som en del av et bredere økosystem av interessenter.</a:t>
            </a:r>
          </a:p>
          <a:p>
            <a:pPr marL="0" indent="0">
              <a:buNone/>
            </a:pPr>
            <a:endParaRPr lang="nb-NO" dirty="0"/>
          </a:p>
          <a:p>
            <a:r>
              <a:rPr lang="nb-NO" dirty="0"/>
              <a:t>Video med forfatter Edward Freeman:</a:t>
            </a:r>
          </a:p>
          <a:p>
            <a:r>
              <a:rPr lang="nb-NO" dirty="0">
                <a:hlinkClick r:id="rId2"/>
              </a:rPr>
              <a:t>https://www.youtube.com/watch?v=bIRUaLcvPe8</a:t>
            </a:r>
            <a:endParaRPr lang="nb-NO" dirty="0"/>
          </a:p>
          <a:p>
            <a:pPr marL="0" indent="0">
              <a:buNone/>
            </a:pPr>
            <a:r>
              <a:rPr lang="nb-NO" dirty="0"/>
              <a:t>    2:57 min.</a:t>
            </a:r>
          </a:p>
          <a:p>
            <a:endParaRPr lang="nb-NO" dirty="0"/>
          </a:p>
        </p:txBody>
      </p:sp>
    </p:spTree>
    <p:extLst>
      <p:ext uri="{BB962C8B-B14F-4D97-AF65-F5344CB8AC3E}">
        <p14:creationId xmlns:p14="http://schemas.microsoft.com/office/powerpoint/2010/main" val="790191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28A6-8C94-DE58-F5F2-9CC33379F578}"/>
              </a:ext>
            </a:extLst>
          </p:cNvPr>
          <p:cNvSpPr>
            <a:spLocks noGrp="1"/>
          </p:cNvSpPr>
          <p:nvPr>
            <p:ph type="title"/>
          </p:nvPr>
        </p:nvSpPr>
        <p:spPr>
          <a:xfrm>
            <a:off x="982193" y="205979"/>
            <a:ext cx="7681516" cy="523220"/>
          </a:xfrm>
        </p:spPr>
        <p:txBody>
          <a:bodyPr/>
          <a:lstStyle/>
          <a:p>
            <a:r>
              <a:rPr lang="nb-NO" sz="2800" dirty="0" err="1"/>
              <a:t>Shareholder</a:t>
            </a:r>
            <a:r>
              <a:rPr lang="nb-NO" sz="2800" dirty="0"/>
              <a:t> </a:t>
            </a:r>
            <a:r>
              <a:rPr lang="nb-NO" sz="2800" dirty="0" err="1"/>
              <a:t>value</a:t>
            </a:r>
            <a:r>
              <a:rPr lang="nb-NO" sz="2800" dirty="0"/>
              <a:t> (Milton </a:t>
            </a:r>
            <a:r>
              <a:rPr lang="nb-NO" sz="2800" dirty="0" err="1"/>
              <a:t>Friedman</a:t>
            </a:r>
            <a:r>
              <a:rPr lang="nb-NO" sz="2800" dirty="0"/>
              <a:t>)</a:t>
            </a:r>
            <a:endParaRPr lang="nb-NO" dirty="0"/>
          </a:p>
        </p:txBody>
      </p:sp>
      <p:sp>
        <p:nvSpPr>
          <p:cNvPr id="3" name="Content Placeholder 2">
            <a:extLst>
              <a:ext uri="{FF2B5EF4-FFF2-40B4-BE49-F238E27FC236}">
                <a16:creationId xmlns:a16="http://schemas.microsoft.com/office/drawing/2014/main" id="{D3079596-4FAA-445B-51E4-0655C401C223}"/>
              </a:ext>
            </a:extLst>
          </p:cNvPr>
          <p:cNvSpPr>
            <a:spLocks noGrp="1"/>
          </p:cNvSpPr>
          <p:nvPr>
            <p:ph idx="1"/>
          </p:nvPr>
        </p:nvSpPr>
        <p:spPr/>
        <p:txBody>
          <a:bodyPr>
            <a:normAutofit fontScale="92500" lnSpcReduction="10000"/>
          </a:bodyPr>
          <a:lstStyle/>
          <a:p>
            <a:r>
              <a:rPr lang="nb-NO" b="1" dirty="0"/>
              <a:t>Milton </a:t>
            </a:r>
            <a:r>
              <a:rPr lang="nb-NO" b="1" dirty="0" err="1"/>
              <a:t>Friedman</a:t>
            </a:r>
            <a:r>
              <a:rPr lang="nb-NO" dirty="0"/>
              <a:t> (1912–2006) var en amerikansk økonom, statistiker og samfunnsdebattant. Han regnes som en av de mest innflytelsesrike økonomene i det 20. århundre og en sentral figur i den såkalte </a:t>
            </a:r>
            <a:r>
              <a:rPr lang="nb-NO" b="1" dirty="0"/>
              <a:t>Chicago-skolen</a:t>
            </a:r>
            <a:r>
              <a:rPr lang="nb-NO" dirty="0"/>
              <a:t> innen økonomi.</a:t>
            </a:r>
          </a:p>
          <a:p>
            <a:r>
              <a:rPr lang="en-US" b="1" dirty="0" err="1"/>
              <a:t>Født</a:t>
            </a:r>
            <a:r>
              <a:rPr lang="en-US" b="1" dirty="0"/>
              <a:t>: 31. </a:t>
            </a:r>
            <a:r>
              <a:rPr lang="en-US" b="1" dirty="0" err="1"/>
              <a:t>juli</a:t>
            </a:r>
            <a:r>
              <a:rPr lang="en-US" b="1" dirty="0"/>
              <a:t> 1912, Brooklyn, New York</a:t>
            </a:r>
            <a:endParaRPr lang="nb-NO" dirty="0"/>
          </a:p>
          <a:p>
            <a:r>
              <a:rPr lang="en-US" b="1" dirty="0" err="1"/>
              <a:t>Død</a:t>
            </a:r>
            <a:r>
              <a:rPr lang="en-US" b="1" dirty="0"/>
              <a:t>: 16. </a:t>
            </a:r>
            <a:r>
              <a:rPr lang="en-US" b="1" dirty="0" err="1"/>
              <a:t>november</a:t>
            </a:r>
            <a:r>
              <a:rPr lang="en-US" b="1" dirty="0"/>
              <a:t> 2006, San Francisco, California</a:t>
            </a:r>
            <a:endParaRPr lang="nb-NO" dirty="0"/>
          </a:p>
          <a:p>
            <a:r>
              <a:rPr lang="nb-NO" b="1" dirty="0"/>
              <a:t>Nasjonalitet: Amerikansk</a:t>
            </a:r>
            <a:endParaRPr lang="nb-NO" dirty="0"/>
          </a:p>
          <a:p>
            <a:r>
              <a:rPr lang="nb-NO" b="1" dirty="0"/>
              <a:t>Kjent for: Monetarisme, kritikk av statlig inngripen, teori om </a:t>
            </a:r>
            <a:r>
              <a:rPr lang="nb-NO" b="1" dirty="0" err="1"/>
              <a:t>shareholder</a:t>
            </a:r>
            <a:r>
              <a:rPr lang="nb-NO" b="1" dirty="0"/>
              <a:t> </a:t>
            </a:r>
            <a:r>
              <a:rPr lang="nb-NO" b="1" dirty="0" err="1"/>
              <a:t>value</a:t>
            </a:r>
            <a:endParaRPr lang="nb-NO" dirty="0"/>
          </a:p>
          <a:p>
            <a:r>
              <a:rPr lang="nb-NO" b="1" dirty="0"/>
              <a:t>Nobelpris: Økonomiprisen i 1976</a:t>
            </a:r>
            <a:endParaRPr lang="nb-NO" dirty="0"/>
          </a:p>
          <a:p>
            <a:endParaRPr lang="nb-NO" dirty="0"/>
          </a:p>
        </p:txBody>
      </p:sp>
    </p:spTree>
    <p:extLst>
      <p:ext uri="{BB962C8B-B14F-4D97-AF65-F5344CB8AC3E}">
        <p14:creationId xmlns:p14="http://schemas.microsoft.com/office/powerpoint/2010/main" val="171436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F08E-3232-FED5-B3BE-BA1243D96268}"/>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9D8A6782-47A3-2B7B-AEF4-9CDE795A819F}"/>
              </a:ext>
            </a:extLst>
          </p:cNvPr>
          <p:cNvSpPr>
            <a:spLocks noGrp="1"/>
          </p:cNvSpPr>
          <p:nvPr>
            <p:ph idx="1"/>
          </p:nvPr>
        </p:nvSpPr>
        <p:spPr/>
        <p:txBody>
          <a:bodyPr/>
          <a:lstStyle/>
          <a:p>
            <a:pPr marL="0" indent="0">
              <a:buNone/>
            </a:pPr>
            <a:r>
              <a:rPr lang="nb-NO" dirty="0"/>
              <a:t> </a:t>
            </a:r>
          </a:p>
          <a:p>
            <a:r>
              <a:rPr lang="nb-NO" dirty="0"/>
              <a:t>Hvis noe ikke står i pensum, men vi har snakket om det i forelesning, og det ligger i </a:t>
            </a:r>
            <a:r>
              <a:rPr lang="nb-NO" dirty="0" err="1"/>
              <a:t>PowerPointen</a:t>
            </a:r>
            <a:r>
              <a:rPr lang="nb-NO" dirty="0"/>
              <a:t> fra forelesningen, så er det relevant for eksamen.</a:t>
            </a:r>
          </a:p>
          <a:p>
            <a:endParaRPr lang="nb-NO" dirty="0"/>
          </a:p>
        </p:txBody>
      </p:sp>
    </p:spTree>
    <p:extLst>
      <p:ext uri="{BB962C8B-B14F-4D97-AF65-F5344CB8AC3E}">
        <p14:creationId xmlns:p14="http://schemas.microsoft.com/office/powerpoint/2010/main" val="3436097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127E-541D-45B3-8B23-DF061C62878C}"/>
              </a:ext>
            </a:extLst>
          </p:cNvPr>
          <p:cNvSpPr>
            <a:spLocks noGrp="1"/>
          </p:cNvSpPr>
          <p:nvPr>
            <p:ph type="title"/>
          </p:nvPr>
        </p:nvSpPr>
        <p:spPr/>
        <p:txBody>
          <a:bodyPr/>
          <a:lstStyle/>
          <a:p>
            <a:r>
              <a:rPr lang="nb-NO" dirty="0" err="1"/>
              <a:t>Friedman</a:t>
            </a:r>
            <a:r>
              <a:rPr lang="nb-NO" dirty="0"/>
              <a:t> </a:t>
            </a:r>
            <a:r>
              <a:rPr lang="nb-NO" dirty="0" err="1"/>
              <a:t>X</a:t>
            </a:r>
            <a:r>
              <a:rPr lang="nb-NO" dirty="0"/>
              <a:t> Freeman</a:t>
            </a:r>
          </a:p>
        </p:txBody>
      </p:sp>
      <p:sp>
        <p:nvSpPr>
          <p:cNvPr id="3" name="Content Placeholder 2">
            <a:extLst>
              <a:ext uri="{FF2B5EF4-FFF2-40B4-BE49-F238E27FC236}">
                <a16:creationId xmlns:a16="http://schemas.microsoft.com/office/drawing/2014/main" id="{996C722C-90EC-4B66-BFDA-3E259D43AABB}"/>
              </a:ext>
            </a:extLst>
          </p:cNvPr>
          <p:cNvSpPr>
            <a:spLocks noGrp="1"/>
          </p:cNvSpPr>
          <p:nvPr>
            <p:ph idx="1"/>
          </p:nvPr>
        </p:nvSpPr>
        <p:spPr/>
        <p:txBody>
          <a:bodyPr/>
          <a:lstStyle/>
          <a:p>
            <a:r>
              <a:rPr lang="nb-NO" dirty="0" err="1"/>
              <a:t>Shareholder</a:t>
            </a:r>
            <a:r>
              <a:rPr lang="nb-NO" dirty="0"/>
              <a:t> </a:t>
            </a:r>
            <a:r>
              <a:rPr lang="nb-NO" dirty="0" err="1"/>
              <a:t>theory</a:t>
            </a:r>
            <a:r>
              <a:rPr lang="nb-NO" dirty="0"/>
              <a:t> x Stakeholder </a:t>
            </a:r>
            <a:r>
              <a:rPr lang="nb-NO" dirty="0" err="1"/>
              <a:t>theory</a:t>
            </a:r>
            <a:endParaRPr lang="nb-NO" dirty="0"/>
          </a:p>
          <a:p>
            <a:endParaRPr lang="nb-NO" dirty="0"/>
          </a:p>
          <a:p>
            <a:r>
              <a:rPr lang="nb-NO" dirty="0"/>
              <a:t>Aksjonærer x Interessenter</a:t>
            </a:r>
          </a:p>
          <a:p>
            <a:endParaRPr lang="nb-NO" dirty="0"/>
          </a:p>
          <a:p>
            <a:endParaRPr lang="nb-NO" dirty="0"/>
          </a:p>
          <a:p>
            <a:r>
              <a:rPr lang="nb-NO" dirty="0"/>
              <a:t>Video: </a:t>
            </a:r>
            <a:r>
              <a:rPr lang="de-DE" u="sng" dirty="0">
                <a:hlinkClick r:id="rId2"/>
              </a:rPr>
              <a:t>https://www.youtube.com/watch?v=vD9XJKZmXEs</a:t>
            </a:r>
            <a:endParaRPr lang="nb-NO" dirty="0"/>
          </a:p>
          <a:p>
            <a:pPr marL="0" indent="0">
              <a:buNone/>
            </a:pPr>
            <a:r>
              <a:rPr lang="nb-NO" dirty="0"/>
              <a:t>     7:43 min</a:t>
            </a:r>
          </a:p>
        </p:txBody>
      </p:sp>
    </p:spTree>
    <p:extLst>
      <p:ext uri="{BB962C8B-B14F-4D97-AF65-F5344CB8AC3E}">
        <p14:creationId xmlns:p14="http://schemas.microsoft.com/office/powerpoint/2010/main" val="3748970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Stakeholder </a:t>
            </a:r>
            <a:r>
              <a:rPr lang="en-AU" dirty="0"/>
              <a:t>theory</a:t>
            </a:r>
            <a:r>
              <a:rPr lang="nb-NO" dirty="0"/>
              <a:t> </a:t>
            </a:r>
            <a:r>
              <a:rPr lang="nb-NO" sz="1200" dirty="0"/>
              <a:t>(not in pensum)</a:t>
            </a:r>
          </a:p>
        </p:txBody>
      </p:sp>
      <p:sp>
        <p:nvSpPr>
          <p:cNvPr id="3" name="Content Placeholder 2"/>
          <p:cNvSpPr>
            <a:spLocks noGrp="1"/>
          </p:cNvSpPr>
          <p:nvPr>
            <p:ph idx="1"/>
          </p:nvPr>
        </p:nvSpPr>
        <p:spPr/>
        <p:txBody>
          <a:bodyPr>
            <a:normAutofit/>
          </a:bodyPr>
          <a:lstStyle/>
          <a:p>
            <a:r>
              <a:rPr lang="en-US" dirty="0">
                <a:highlight>
                  <a:srgbClr val="FFFF00"/>
                </a:highlight>
              </a:rPr>
              <a:t>Know stakeholders</a:t>
            </a:r>
          </a:p>
          <a:p>
            <a:r>
              <a:rPr lang="en-US" dirty="0"/>
              <a:t>Know their interests</a:t>
            </a:r>
          </a:p>
          <a:p>
            <a:r>
              <a:rPr lang="en-US" dirty="0"/>
              <a:t>Know their values </a:t>
            </a:r>
          </a:p>
          <a:p>
            <a:r>
              <a:rPr lang="en-US" dirty="0"/>
              <a:t>Create their values</a:t>
            </a:r>
          </a:p>
          <a:p>
            <a:r>
              <a:rPr lang="en-US" dirty="0"/>
              <a:t>Coordinate these different values</a:t>
            </a:r>
          </a:p>
          <a:p>
            <a:r>
              <a:rPr lang="en-US" dirty="0"/>
              <a:t>Perform these created values to stakeholders</a:t>
            </a:r>
          </a:p>
          <a:p>
            <a:endParaRPr lang="en-US" dirty="0"/>
          </a:p>
        </p:txBody>
      </p:sp>
    </p:spTree>
    <p:extLst>
      <p:ext uri="{BB962C8B-B14F-4D97-AF65-F5344CB8AC3E}">
        <p14:creationId xmlns:p14="http://schemas.microsoft.com/office/powerpoint/2010/main" val="4185916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7DF0-CD0B-4A62-B7CD-F59949341E51}"/>
              </a:ext>
            </a:extLst>
          </p:cNvPr>
          <p:cNvSpPr>
            <a:spLocks noGrp="1"/>
          </p:cNvSpPr>
          <p:nvPr>
            <p:ph type="title"/>
          </p:nvPr>
        </p:nvSpPr>
        <p:spPr/>
        <p:txBody>
          <a:bodyPr/>
          <a:lstStyle/>
          <a:p>
            <a:r>
              <a:rPr lang="nb-NO" dirty="0"/>
              <a:t>Kartlegging av Interessenter</a:t>
            </a:r>
          </a:p>
        </p:txBody>
      </p:sp>
      <p:sp>
        <p:nvSpPr>
          <p:cNvPr id="3" name="Content Placeholder 2">
            <a:extLst>
              <a:ext uri="{FF2B5EF4-FFF2-40B4-BE49-F238E27FC236}">
                <a16:creationId xmlns:a16="http://schemas.microsoft.com/office/drawing/2014/main" id="{FDA23CAB-1694-426F-8561-6BF0ACF8D224}"/>
              </a:ext>
            </a:extLst>
          </p:cNvPr>
          <p:cNvSpPr>
            <a:spLocks noGrp="1"/>
          </p:cNvSpPr>
          <p:nvPr>
            <p:ph idx="1"/>
          </p:nvPr>
        </p:nvSpPr>
        <p:spPr/>
        <p:txBody>
          <a:bodyPr/>
          <a:lstStyle/>
          <a:p>
            <a:r>
              <a:rPr lang="nb-NO" dirty="0"/>
              <a:t>Flere modeller </a:t>
            </a:r>
          </a:p>
          <a:p>
            <a:endParaRPr lang="nb-NO" dirty="0"/>
          </a:p>
          <a:p>
            <a:r>
              <a:rPr lang="nb-NO" dirty="0"/>
              <a:t>Freeman: </a:t>
            </a:r>
            <a:r>
              <a:rPr lang="nb-NO" b="1" dirty="0"/>
              <a:t>primære</a:t>
            </a:r>
            <a:r>
              <a:rPr lang="nb-NO" dirty="0"/>
              <a:t> og </a:t>
            </a:r>
            <a:r>
              <a:rPr lang="nb-NO" b="1" dirty="0"/>
              <a:t>sekundære</a:t>
            </a:r>
            <a:r>
              <a:rPr lang="nb-NO" dirty="0"/>
              <a:t> interessenter</a:t>
            </a:r>
          </a:p>
        </p:txBody>
      </p:sp>
    </p:spTree>
    <p:extLst>
      <p:ext uri="{BB962C8B-B14F-4D97-AF65-F5344CB8AC3E}">
        <p14:creationId xmlns:p14="http://schemas.microsoft.com/office/powerpoint/2010/main" val="2861694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21A4-BB6F-48D1-A7FC-BABD8AF31A16}"/>
              </a:ext>
            </a:extLst>
          </p:cNvPr>
          <p:cNvSpPr>
            <a:spLocks noGrp="1"/>
          </p:cNvSpPr>
          <p:nvPr>
            <p:ph type="title"/>
          </p:nvPr>
        </p:nvSpPr>
        <p:spPr/>
        <p:txBody>
          <a:bodyPr/>
          <a:lstStyle/>
          <a:p>
            <a:r>
              <a:rPr lang="nb-NO" dirty="0"/>
              <a:t>Primære og sekundære interessenter</a:t>
            </a:r>
          </a:p>
        </p:txBody>
      </p:sp>
      <p:sp>
        <p:nvSpPr>
          <p:cNvPr id="3" name="Content Placeholder 2">
            <a:extLst>
              <a:ext uri="{FF2B5EF4-FFF2-40B4-BE49-F238E27FC236}">
                <a16:creationId xmlns:a16="http://schemas.microsoft.com/office/drawing/2014/main" id="{2371BEB4-F8FD-4549-8CA4-4B7E96234436}"/>
              </a:ext>
            </a:extLst>
          </p:cNvPr>
          <p:cNvSpPr>
            <a:spLocks noGrp="1"/>
          </p:cNvSpPr>
          <p:nvPr>
            <p:ph idx="1"/>
          </p:nvPr>
        </p:nvSpPr>
        <p:spPr/>
        <p:txBody>
          <a:bodyPr/>
          <a:lstStyle/>
          <a:p>
            <a:endParaRPr lang="nb-NO" dirty="0"/>
          </a:p>
          <a:p>
            <a:r>
              <a:rPr lang="nb-NO" dirty="0"/>
              <a:t>Prøv å finne eksempler …………..</a:t>
            </a:r>
          </a:p>
        </p:txBody>
      </p:sp>
    </p:spTree>
    <p:extLst>
      <p:ext uri="{BB962C8B-B14F-4D97-AF65-F5344CB8AC3E}">
        <p14:creationId xmlns:p14="http://schemas.microsoft.com/office/powerpoint/2010/main" val="76985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21A4-BB6F-48D1-A7FC-BABD8AF31A16}"/>
              </a:ext>
            </a:extLst>
          </p:cNvPr>
          <p:cNvSpPr>
            <a:spLocks noGrp="1"/>
          </p:cNvSpPr>
          <p:nvPr>
            <p:ph type="title"/>
          </p:nvPr>
        </p:nvSpPr>
        <p:spPr/>
        <p:txBody>
          <a:bodyPr/>
          <a:lstStyle/>
          <a:p>
            <a:r>
              <a:rPr lang="nb-NO" dirty="0"/>
              <a:t>Primære og sekundære interessenter</a:t>
            </a:r>
          </a:p>
        </p:txBody>
      </p:sp>
      <p:sp>
        <p:nvSpPr>
          <p:cNvPr id="3" name="Content Placeholder 2">
            <a:extLst>
              <a:ext uri="{FF2B5EF4-FFF2-40B4-BE49-F238E27FC236}">
                <a16:creationId xmlns:a16="http://schemas.microsoft.com/office/drawing/2014/main" id="{2371BEB4-F8FD-4549-8CA4-4B7E96234436}"/>
              </a:ext>
            </a:extLst>
          </p:cNvPr>
          <p:cNvSpPr>
            <a:spLocks noGrp="1"/>
          </p:cNvSpPr>
          <p:nvPr>
            <p:ph idx="1"/>
          </p:nvPr>
        </p:nvSpPr>
        <p:spPr/>
        <p:txBody>
          <a:bodyPr/>
          <a:lstStyle/>
          <a:p>
            <a:endParaRPr lang="nb-NO" dirty="0"/>
          </a:p>
          <a:p>
            <a:r>
              <a:rPr lang="nb-NO" dirty="0"/>
              <a:t>Primære: ansatte, kunder, eiere, investorer, leverandører, lokalsamfunn.</a:t>
            </a:r>
          </a:p>
          <a:p>
            <a:endParaRPr lang="nb-NO" dirty="0"/>
          </a:p>
          <a:p>
            <a:r>
              <a:rPr lang="nb-NO" dirty="0"/>
              <a:t>Sekundære: frivillige organisasjoner, aktivister, myndigheter, medier. </a:t>
            </a:r>
          </a:p>
        </p:txBody>
      </p:sp>
    </p:spTree>
    <p:extLst>
      <p:ext uri="{BB962C8B-B14F-4D97-AF65-F5344CB8AC3E}">
        <p14:creationId xmlns:p14="http://schemas.microsoft.com/office/powerpoint/2010/main" val="1708593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84E7-6FEF-4069-BFDE-4E449566CDCE}"/>
              </a:ext>
            </a:extLst>
          </p:cNvPr>
          <p:cNvSpPr>
            <a:spLocks noGrp="1"/>
          </p:cNvSpPr>
          <p:nvPr>
            <p:ph type="title"/>
          </p:nvPr>
        </p:nvSpPr>
        <p:spPr/>
        <p:txBody>
          <a:bodyPr/>
          <a:lstStyle/>
          <a:p>
            <a:r>
              <a:rPr lang="nb-NO" dirty="0"/>
              <a:t>Kartlegging – 4 nivå </a:t>
            </a:r>
          </a:p>
        </p:txBody>
      </p:sp>
      <p:sp>
        <p:nvSpPr>
          <p:cNvPr id="3" name="Content Placeholder 2">
            <a:extLst>
              <a:ext uri="{FF2B5EF4-FFF2-40B4-BE49-F238E27FC236}">
                <a16:creationId xmlns:a16="http://schemas.microsoft.com/office/drawing/2014/main" id="{00F24E4D-DFEB-4FDD-85F2-BB40D5EED2E4}"/>
              </a:ext>
            </a:extLst>
          </p:cNvPr>
          <p:cNvSpPr>
            <a:spLocks noGrp="1"/>
          </p:cNvSpPr>
          <p:nvPr>
            <p:ph idx="1"/>
          </p:nvPr>
        </p:nvSpPr>
        <p:spPr/>
        <p:txBody>
          <a:bodyPr/>
          <a:lstStyle/>
          <a:p>
            <a:r>
              <a:rPr lang="nb-NO" dirty="0"/>
              <a:t>Nivå 1: Ansatte</a:t>
            </a:r>
          </a:p>
          <a:p>
            <a:r>
              <a:rPr lang="nb-NO" dirty="0"/>
              <a:t>Nivå 2: Direkte berørte</a:t>
            </a:r>
          </a:p>
          <a:p>
            <a:r>
              <a:rPr lang="nb-NO" dirty="0"/>
              <a:t>Nivå 3: Indirekte berørte</a:t>
            </a:r>
          </a:p>
          <a:p>
            <a:r>
              <a:rPr lang="nb-NO" dirty="0"/>
              <a:t>Nivå 4: Virksomheters globale ansvar</a:t>
            </a:r>
          </a:p>
        </p:txBody>
      </p:sp>
    </p:spTree>
    <p:extLst>
      <p:ext uri="{BB962C8B-B14F-4D97-AF65-F5344CB8AC3E}">
        <p14:creationId xmlns:p14="http://schemas.microsoft.com/office/powerpoint/2010/main" val="4082515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4B3D-4B65-4E3B-9691-C2A1FD9E1E9A}"/>
              </a:ext>
            </a:extLst>
          </p:cNvPr>
          <p:cNvSpPr>
            <a:spLocks noGrp="1"/>
          </p:cNvSpPr>
          <p:nvPr>
            <p:ph type="title"/>
          </p:nvPr>
        </p:nvSpPr>
        <p:spPr>
          <a:xfrm>
            <a:off x="725253" y="298339"/>
            <a:ext cx="8418747" cy="586957"/>
          </a:xfrm>
        </p:spPr>
        <p:txBody>
          <a:bodyPr/>
          <a:lstStyle/>
          <a:p>
            <a:r>
              <a:rPr lang="nb-NO" sz="3200" dirty="0"/>
              <a:t>Kartlegging – Nivå 1: Ansatte, kap. 7.3</a:t>
            </a:r>
          </a:p>
        </p:txBody>
      </p:sp>
      <p:sp>
        <p:nvSpPr>
          <p:cNvPr id="3" name="Content Placeholder 2">
            <a:extLst>
              <a:ext uri="{FF2B5EF4-FFF2-40B4-BE49-F238E27FC236}">
                <a16:creationId xmlns:a16="http://schemas.microsoft.com/office/drawing/2014/main" id="{FF88984C-8C65-41DF-84A9-62C1B7FFBD52}"/>
              </a:ext>
            </a:extLst>
          </p:cNvPr>
          <p:cNvSpPr>
            <a:spLocks noGrp="1"/>
          </p:cNvSpPr>
          <p:nvPr>
            <p:ph idx="1"/>
          </p:nvPr>
        </p:nvSpPr>
        <p:spPr/>
        <p:txBody>
          <a:bodyPr/>
          <a:lstStyle/>
          <a:p>
            <a:r>
              <a:rPr lang="nb-NO" dirty="0"/>
              <a:t>Lønnsfastsettelse – LO</a:t>
            </a:r>
          </a:p>
          <a:p>
            <a:r>
              <a:rPr lang="nb-NO" dirty="0"/>
              <a:t>HMS (helse, miljø og sikkerhet)</a:t>
            </a:r>
          </a:p>
          <a:p>
            <a:endParaRPr lang="nb-NO" dirty="0"/>
          </a:p>
          <a:p>
            <a:r>
              <a:rPr lang="nb-NO" dirty="0"/>
              <a:t>Norge: formelle lover, reguleringer osv.</a:t>
            </a:r>
          </a:p>
          <a:p>
            <a:endParaRPr lang="nb-NO" dirty="0"/>
          </a:p>
          <a:p>
            <a:r>
              <a:rPr lang="nb-NO" dirty="0"/>
              <a:t>China eksempler: </a:t>
            </a:r>
            <a:r>
              <a:rPr lang="nb-NO" dirty="0">
                <a:hlinkClick r:id="rId2"/>
              </a:rPr>
              <a:t>https://www.youtube.com/watch?v=5ItLIywwepY</a:t>
            </a:r>
            <a:endParaRPr lang="nb-NO" dirty="0"/>
          </a:p>
          <a:p>
            <a:r>
              <a:rPr lang="nb-NO" dirty="0"/>
              <a:t>4:43 min</a:t>
            </a:r>
          </a:p>
        </p:txBody>
      </p:sp>
    </p:spTree>
    <p:extLst>
      <p:ext uri="{BB962C8B-B14F-4D97-AF65-F5344CB8AC3E}">
        <p14:creationId xmlns:p14="http://schemas.microsoft.com/office/powerpoint/2010/main" val="727444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BB17-D457-4294-B630-3DD3BE7C3A01}"/>
              </a:ext>
            </a:extLst>
          </p:cNvPr>
          <p:cNvSpPr>
            <a:spLocks noGrp="1"/>
          </p:cNvSpPr>
          <p:nvPr>
            <p:ph type="title"/>
          </p:nvPr>
        </p:nvSpPr>
        <p:spPr/>
        <p:txBody>
          <a:bodyPr/>
          <a:lstStyle/>
          <a:p>
            <a:r>
              <a:rPr lang="nb-NO" dirty="0"/>
              <a:t>Nivå 2: Direkte berørte </a:t>
            </a:r>
          </a:p>
        </p:txBody>
      </p:sp>
      <p:sp>
        <p:nvSpPr>
          <p:cNvPr id="3" name="Content Placeholder 2">
            <a:extLst>
              <a:ext uri="{FF2B5EF4-FFF2-40B4-BE49-F238E27FC236}">
                <a16:creationId xmlns:a16="http://schemas.microsoft.com/office/drawing/2014/main" id="{3B945E52-F9CE-44DC-9CC4-DC357C9FE603}"/>
              </a:ext>
            </a:extLst>
          </p:cNvPr>
          <p:cNvSpPr>
            <a:spLocks noGrp="1"/>
          </p:cNvSpPr>
          <p:nvPr>
            <p:ph idx="1"/>
          </p:nvPr>
        </p:nvSpPr>
        <p:spPr/>
        <p:txBody>
          <a:bodyPr/>
          <a:lstStyle/>
          <a:p>
            <a:r>
              <a:rPr lang="nb-NO" dirty="0"/>
              <a:t>Kunder, bruker, leverandører.</a:t>
            </a:r>
          </a:p>
          <a:p>
            <a:endParaRPr lang="nb-NO" dirty="0"/>
          </a:p>
          <a:p>
            <a:r>
              <a:rPr lang="nb-NO" dirty="0"/>
              <a:t>Markedsføring regulering – lovbeskyttelse – spesielt barn.</a:t>
            </a:r>
          </a:p>
          <a:p>
            <a:endParaRPr lang="nb-NO" dirty="0"/>
          </a:p>
          <a:p>
            <a:endParaRPr lang="nb-NO" dirty="0"/>
          </a:p>
          <a:p>
            <a:pPr marL="0" indent="0">
              <a:buNone/>
            </a:pPr>
            <a:endParaRPr lang="nb-NO" dirty="0"/>
          </a:p>
        </p:txBody>
      </p:sp>
    </p:spTree>
    <p:extLst>
      <p:ext uri="{BB962C8B-B14F-4D97-AF65-F5344CB8AC3E}">
        <p14:creationId xmlns:p14="http://schemas.microsoft.com/office/powerpoint/2010/main" val="83906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C9BE-D708-4343-842C-B1D853BFFEEF}"/>
              </a:ext>
            </a:extLst>
          </p:cNvPr>
          <p:cNvSpPr>
            <a:spLocks noGrp="1"/>
          </p:cNvSpPr>
          <p:nvPr>
            <p:ph type="title"/>
          </p:nvPr>
        </p:nvSpPr>
        <p:spPr>
          <a:xfrm>
            <a:off x="725253" y="350841"/>
            <a:ext cx="8418747" cy="525401"/>
          </a:xfrm>
        </p:spPr>
        <p:txBody>
          <a:bodyPr/>
          <a:lstStyle/>
          <a:p>
            <a:r>
              <a:rPr lang="nb-NO" sz="2800" dirty="0"/>
              <a:t>Kartlegging – Nivå 3: Indirekte berørte</a:t>
            </a:r>
          </a:p>
        </p:txBody>
      </p:sp>
      <p:sp>
        <p:nvSpPr>
          <p:cNvPr id="3" name="Content Placeholder 2">
            <a:extLst>
              <a:ext uri="{FF2B5EF4-FFF2-40B4-BE49-F238E27FC236}">
                <a16:creationId xmlns:a16="http://schemas.microsoft.com/office/drawing/2014/main" id="{EBC909C2-7134-40CB-9171-C9166733E8FA}"/>
              </a:ext>
            </a:extLst>
          </p:cNvPr>
          <p:cNvSpPr>
            <a:spLocks noGrp="1"/>
          </p:cNvSpPr>
          <p:nvPr>
            <p:ph idx="1"/>
          </p:nvPr>
        </p:nvSpPr>
        <p:spPr/>
        <p:txBody>
          <a:bodyPr/>
          <a:lstStyle/>
          <a:p>
            <a:r>
              <a:rPr lang="nb-NO" dirty="0"/>
              <a:t>Myndigheter, media, frivillige organisasjoner, aktivister</a:t>
            </a:r>
          </a:p>
          <a:p>
            <a:endParaRPr lang="nb-NO" dirty="0"/>
          </a:p>
          <a:p>
            <a:r>
              <a:rPr lang="nb-NO" dirty="0"/>
              <a:t>Varierer fra bedrift til bedrift.</a:t>
            </a:r>
          </a:p>
          <a:p>
            <a:endParaRPr lang="nb-NO" dirty="0"/>
          </a:p>
          <a:p>
            <a:endParaRPr lang="nb-NO" dirty="0"/>
          </a:p>
        </p:txBody>
      </p:sp>
    </p:spTree>
    <p:extLst>
      <p:ext uri="{BB962C8B-B14F-4D97-AF65-F5344CB8AC3E}">
        <p14:creationId xmlns:p14="http://schemas.microsoft.com/office/powerpoint/2010/main" val="4011844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2470-8729-472C-8087-475CA7551141}"/>
              </a:ext>
            </a:extLst>
          </p:cNvPr>
          <p:cNvSpPr>
            <a:spLocks noGrp="1"/>
          </p:cNvSpPr>
          <p:nvPr>
            <p:ph type="title"/>
          </p:nvPr>
        </p:nvSpPr>
        <p:spPr/>
        <p:txBody>
          <a:bodyPr/>
          <a:lstStyle/>
          <a:p>
            <a:r>
              <a:rPr lang="nb-NO" dirty="0"/>
              <a:t>Nivå 4: Globale ansvar</a:t>
            </a:r>
          </a:p>
        </p:txBody>
      </p:sp>
      <p:sp>
        <p:nvSpPr>
          <p:cNvPr id="3" name="Content Placeholder 2">
            <a:extLst>
              <a:ext uri="{FF2B5EF4-FFF2-40B4-BE49-F238E27FC236}">
                <a16:creationId xmlns:a16="http://schemas.microsoft.com/office/drawing/2014/main" id="{808E4462-C19A-452D-9839-1E4F6B0E1A64}"/>
              </a:ext>
            </a:extLst>
          </p:cNvPr>
          <p:cNvSpPr>
            <a:spLocks noGrp="1"/>
          </p:cNvSpPr>
          <p:nvPr>
            <p:ph idx="1"/>
          </p:nvPr>
        </p:nvSpPr>
        <p:spPr/>
        <p:txBody>
          <a:bodyPr/>
          <a:lstStyle/>
          <a:p>
            <a:pPr marL="0" lvl="0" indent="0">
              <a:buNone/>
            </a:pPr>
            <a:r>
              <a:rPr lang="nb-NO" dirty="0"/>
              <a:t>Hvor stopper ansvar? </a:t>
            </a:r>
            <a:endParaRPr lang="nb-NO" dirty="0">
              <a:solidFill>
                <a:srgbClr val="000000"/>
              </a:solidFill>
            </a:endParaRPr>
          </a:p>
          <a:p>
            <a:pPr lvl="0">
              <a:buFontTx/>
              <a:buChar char="-"/>
            </a:pPr>
            <a:r>
              <a:rPr lang="nb-NO" dirty="0">
                <a:solidFill>
                  <a:srgbClr val="000000"/>
                </a:solidFill>
              </a:rPr>
              <a:t>Politisk ansvar?</a:t>
            </a:r>
          </a:p>
          <a:p>
            <a:pPr lvl="0">
              <a:buFontTx/>
              <a:buChar char="-"/>
            </a:pPr>
            <a:endParaRPr lang="nb-NO" dirty="0">
              <a:solidFill>
                <a:srgbClr val="000000"/>
              </a:solidFill>
            </a:endParaRPr>
          </a:p>
          <a:p>
            <a:pPr lvl="0">
              <a:buFontTx/>
              <a:buChar char="-"/>
            </a:pPr>
            <a:r>
              <a:rPr lang="nb-NO" dirty="0">
                <a:solidFill>
                  <a:srgbClr val="000000"/>
                </a:solidFill>
              </a:rPr>
              <a:t>«Politisk samfunnsansvar står for en utvidet styringsmodell der private bedrifter bidrar til global regulering og tilby offentlige goder.» (s. 159)</a:t>
            </a:r>
          </a:p>
          <a:p>
            <a:pPr lvl="0">
              <a:buFontTx/>
              <a:buChar char="-"/>
            </a:pPr>
            <a:r>
              <a:rPr lang="nb-NO" dirty="0" err="1">
                <a:solidFill>
                  <a:srgbClr val="000000"/>
                </a:solidFill>
              </a:rPr>
              <a:t>Miljømessinge</a:t>
            </a:r>
            <a:r>
              <a:rPr lang="nb-NO" dirty="0">
                <a:solidFill>
                  <a:srgbClr val="000000"/>
                </a:solidFill>
              </a:rPr>
              <a:t> og sosiale utfordringer – generelt, ikke bare berørte. </a:t>
            </a:r>
          </a:p>
          <a:p>
            <a:pPr lvl="0">
              <a:buFontTx/>
              <a:buChar char="-"/>
            </a:pPr>
            <a:r>
              <a:rPr lang="nb-NO" dirty="0">
                <a:solidFill>
                  <a:srgbClr val="000000"/>
                </a:solidFill>
              </a:rPr>
              <a:t>FNs </a:t>
            </a:r>
            <a:r>
              <a:rPr lang="nb-NO" dirty="0" err="1">
                <a:solidFill>
                  <a:srgbClr val="000000"/>
                </a:solidFill>
              </a:rPr>
              <a:t>bærekraftsmål</a:t>
            </a:r>
            <a:endParaRPr lang="nb-NO" dirty="0">
              <a:solidFill>
                <a:srgbClr val="000000"/>
              </a:solidFill>
            </a:endParaRPr>
          </a:p>
          <a:p>
            <a:pPr lvl="0"/>
            <a:endParaRPr lang="nb-NO" dirty="0">
              <a:solidFill>
                <a:srgbClr val="000000"/>
              </a:solidFill>
            </a:endParaRPr>
          </a:p>
          <a:p>
            <a:endParaRPr lang="nb-NO" dirty="0"/>
          </a:p>
        </p:txBody>
      </p:sp>
    </p:spTree>
    <p:extLst>
      <p:ext uri="{BB962C8B-B14F-4D97-AF65-F5344CB8AC3E}">
        <p14:creationId xmlns:p14="http://schemas.microsoft.com/office/powerpoint/2010/main" val="233085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C7721-E1DD-DB51-95E6-129F09F59B89}"/>
              </a:ext>
            </a:extLst>
          </p:cNvPr>
          <p:cNvSpPr>
            <a:spLocks noGrp="1"/>
          </p:cNvSpPr>
          <p:nvPr>
            <p:ph idx="1"/>
          </p:nvPr>
        </p:nvSpPr>
        <p:spPr/>
        <p:txBody>
          <a:bodyPr>
            <a:normAutofit fontScale="70000" lnSpcReduction="20000"/>
          </a:bodyPr>
          <a:lstStyle/>
          <a:p>
            <a:r>
              <a:rPr lang="nb-NO" b="1" dirty="0"/>
              <a:t>Hva gjør man når viktige plikter krasjer?</a:t>
            </a:r>
            <a:endParaRPr lang="nb-NO" dirty="0"/>
          </a:p>
          <a:p>
            <a:r>
              <a:rPr lang="nb-NO" dirty="0"/>
              <a:t>Når to moralske plikter </a:t>
            </a:r>
            <a:r>
              <a:rPr lang="nb-NO" b="1" dirty="0"/>
              <a:t>kommer i konflikt</a:t>
            </a:r>
            <a:r>
              <a:rPr lang="nb-NO" dirty="0"/>
              <a:t>, oppstår det et </a:t>
            </a:r>
            <a:r>
              <a:rPr lang="nb-NO" b="1" dirty="0"/>
              <a:t>etisk dilemma</a:t>
            </a:r>
            <a:r>
              <a:rPr lang="nb-NO" dirty="0"/>
              <a:t>. Da må du:</a:t>
            </a:r>
          </a:p>
          <a:p>
            <a:pPr lvl="0"/>
            <a:r>
              <a:rPr lang="nb-NO" b="1" dirty="0"/>
              <a:t>Vurdere argumenter for begge sider</a:t>
            </a:r>
            <a:endParaRPr lang="nb-NO" dirty="0"/>
          </a:p>
          <a:p>
            <a:pPr lvl="0"/>
            <a:r>
              <a:rPr lang="nb-NO" dirty="0"/>
              <a:t>Forklare </a:t>
            </a:r>
            <a:r>
              <a:rPr lang="nb-NO" i="1" dirty="0"/>
              <a:t>hvorfor</a:t>
            </a:r>
            <a:r>
              <a:rPr lang="nb-NO" dirty="0"/>
              <a:t> du valgte den ene plikten over den andre</a:t>
            </a:r>
          </a:p>
          <a:p>
            <a:pPr lvl="0"/>
            <a:r>
              <a:rPr lang="nb-NO" dirty="0"/>
              <a:t>Være tydelig og konsistent i etisk begrunnelse</a:t>
            </a:r>
          </a:p>
          <a:p>
            <a:r>
              <a:rPr lang="nb-NO" dirty="0"/>
              <a:t>Her kan du bruke </a:t>
            </a:r>
            <a:r>
              <a:rPr lang="nb-NO" b="1" dirty="0"/>
              <a:t>Ø. Kvalnes</a:t>
            </a:r>
            <a:r>
              <a:rPr lang="nb-NO" dirty="0"/>
              <a:t> og hans </a:t>
            </a:r>
            <a:r>
              <a:rPr lang="nb-NO" b="1" dirty="0"/>
              <a:t>“navigasjonshjul”</a:t>
            </a:r>
            <a:r>
              <a:rPr lang="nb-NO" dirty="0"/>
              <a:t> som et verktøy for å komme frem til en godt begrunnet løsning. Navigasjonshjulet hjelper deg å analysere:</a:t>
            </a:r>
          </a:p>
          <a:p>
            <a:pPr lvl="0"/>
            <a:r>
              <a:rPr lang="nb-NO" dirty="0"/>
              <a:t>jus</a:t>
            </a:r>
          </a:p>
          <a:p>
            <a:pPr lvl="0"/>
            <a:r>
              <a:rPr lang="nb-NO" dirty="0"/>
              <a:t>identitet/verdi</a:t>
            </a:r>
          </a:p>
          <a:p>
            <a:pPr lvl="0"/>
            <a:r>
              <a:rPr lang="nb-NO" dirty="0"/>
              <a:t>moral</a:t>
            </a:r>
          </a:p>
          <a:p>
            <a:pPr lvl="0"/>
            <a:r>
              <a:rPr lang="nb-NO" dirty="0"/>
              <a:t>omdømme</a:t>
            </a:r>
          </a:p>
          <a:p>
            <a:pPr lvl="0"/>
            <a:r>
              <a:rPr lang="nb-NO" dirty="0"/>
              <a:t>økonomi</a:t>
            </a:r>
          </a:p>
          <a:p>
            <a:r>
              <a:rPr lang="nb-NO" dirty="0"/>
              <a:t>etikk</a:t>
            </a:r>
          </a:p>
        </p:txBody>
      </p:sp>
    </p:spTree>
    <p:extLst>
      <p:ext uri="{BB962C8B-B14F-4D97-AF65-F5344CB8AC3E}">
        <p14:creationId xmlns:p14="http://schemas.microsoft.com/office/powerpoint/2010/main" val="2367044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72" y="67665"/>
            <a:ext cx="1355182" cy="3707116"/>
          </a:xfrm>
        </p:spPr>
        <p:txBody>
          <a:bodyPr>
            <a:normAutofit/>
          </a:bodyPr>
          <a:lstStyle/>
          <a:p>
            <a:r>
              <a:rPr lang="nb-NO" sz="1350" dirty="0">
                <a:highlight>
                  <a:srgbClr val="FFFF00"/>
                </a:highlight>
              </a:rPr>
              <a:t>(Ikke i pensum)</a:t>
            </a:r>
          </a:p>
        </p:txBody>
      </p:sp>
      <p:pic>
        <p:nvPicPr>
          <p:cNvPr id="4" name="Content Placeholder 3"/>
          <p:cNvPicPr>
            <a:picLocks noGrp="1" noChangeAspect="1"/>
          </p:cNvPicPr>
          <p:nvPr>
            <p:ph idx="1"/>
          </p:nvPr>
        </p:nvPicPr>
        <p:blipFill>
          <a:blip r:embed="rId2"/>
          <a:stretch>
            <a:fillRect/>
          </a:stretch>
        </p:blipFill>
        <p:spPr>
          <a:xfrm>
            <a:off x="1957328" y="270465"/>
            <a:ext cx="5555553" cy="4873035"/>
          </a:xfrm>
          <a:prstGeom prst="rect">
            <a:avLst/>
          </a:prstGeom>
        </p:spPr>
      </p:pic>
    </p:spTree>
    <p:extLst>
      <p:ext uri="{BB962C8B-B14F-4D97-AF65-F5344CB8AC3E}">
        <p14:creationId xmlns:p14="http://schemas.microsoft.com/office/powerpoint/2010/main" val="851945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36F1-B252-437A-9393-A6D3C4A08316}"/>
              </a:ext>
            </a:extLst>
          </p:cNvPr>
          <p:cNvSpPr>
            <a:spLocks noGrp="1"/>
          </p:cNvSpPr>
          <p:nvPr>
            <p:ph type="title"/>
          </p:nvPr>
        </p:nvSpPr>
        <p:spPr>
          <a:xfrm>
            <a:off x="982193" y="205979"/>
            <a:ext cx="7681516" cy="1200329"/>
          </a:xfrm>
        </p:spPr>
        <p:txBody>
          <a:bodyPr/>
          <a:lstStyle/>
          <a:p>
            <a:r>
              <a:rPr lang="nb-NO" dirty="0">
                <a:highlight>
                  <a:srgbClr val="FFFF00"/>
                </a:highlight>
              </a:rPr>
              <a:t>Kartlegging – Mitchells modell</a:t>
            </a:r>
            <a:r>
              <a:rPr lang="nb-NO" dirty="0"/>
              <a:t>, </a:t>
            </a:r>
            <a:r>
              <a:rPr lang="nb-NO" dirty="0">
                <a:highlight>
                  <a:srgbClr val="FFFF00"/>
                </a:highlight>
              </a:rPr>
              <a:t>1997</a:t>
            </a:r>
          </a:p>
        </p:txBody>
      </p:sp>
      <p:sp>
        <p:nvSpPr>
          <p:cNvPr id="3" name="Content Placeholder 2">
            <a:extLst>
              <a:ext uri="{FF2B5EF4-FFF2-40B4-BE49-F238E27FC236}">
                <a16:creationId xmlns:a16="http://schemas.microsoft.com/office/drawing/2014/main" id="{C6B8D171-75BD-49B0-9D46-CACA15C6B988}"/>
              </a:ext>
            </a:extLst>
          </p:cNvPr>
          <p:cNvSpPr>
            <a:spLocks noGrp="1"/>
          </p:cNvSpPr>
          <p:nvPr>
            <p:ph idx="1"/>
          </p:nvPr>
        </p:nvSpPr>
        <p:spPr>
          <a:xfrm>
            <a:off x="982193" y="1360209"/>
            <a:ext cx="7681516" cy="3872039"/>
          </a:xfrm>
        </p:spPr>
        <p:txBody>
          <a:bodyPr/>
          <a:lstStyle/>
          <a:p>
            <a:r>
              <a:rPr lang="nb-NO" b="1" dirty="0"/>
              <a:t>Makt: </a:t>
            </a:r>
            <a:r>
              <a:rPr lang="nb-NO" dirty="0"/>
              <a:t>å tvinge gjennom sin vilje. </a:t>
            </a:r>
          </a:p>
          <a:p>
            <a:r>
              <a:rPr lang="nb-NO" b="1" dirty="0"/>
              <a:t>Legitimitet: </a:t>
            </a:r>
            <a:r>
              <a:rPr lang="nb-NO" dirty="0"/>
              <a:t>et sosialt akseptert krav mot organisasjonen.</a:t>
            </a:r>
          </a:p>
          <a:p>
            <a:r>
              <a:rPr lang="nb-NO" b="1" dirty="0"/>
              <a:t>Viktighet: </a:t>
            </a:r>
            <a:r>
              <a:rPr lang="nb-NO" dirty="0"/>
              <a:t>tvingende nødvendig, noe som haster. </a:t>
            </a:r>
          </a:p>
          <a:p>
            <a:endParaRPr lang="nb-NO" dirty="0"/>
          </a:p>
          <a:p>
            <a:r>
              <a:rPr lang="nb-NO" dirty="0"/>
              <a:t>Avgjørende – 3 kraft</a:t>
            </a:r>
          </a:p>
          <a:p>
            <a:r>
              <a:rPr lang="nb-NO" dirty="0"/>
              <a:t>Dominerende, avhengig, farlig – 2 kraft</a:t>
            </a:r>
          </a:p>
          <a:p>
            <a:r>
              <a:rPr lang="nb-NO" dirty="0"/>
              <a:t>Sovende, frivillig, krevende – 1 kraft</a:t>
            </a:r>
          </a:p>
        </p:txBody>
      </p:sp>
    </p:spTree>
    <p:extLst>
      <p:ext uri="{BB962C8B-B14F-4D97-AF65-F5344CB8AC3E}">
        <p14:creationId xmlns:p14="http://schemas.microsoft.com/office/powerpoint/2010/main" val="502493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B388-128C-9962-A3BE-1F8BEED9AE95}"/>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3524C645-D85A-D9CA-C75B-B85F9571D8BA}"/>
              </a:ext>
            </a:extLst>
          </p:cNvPr>
          <p:cNvSpPr>
            <a:spLocks noGrp="1"/>
          </p:cNvSpPr>
          <p:nvPr>
            <p:ph idx="1"/>
          </p:nvPr>
        </p:nvSpPr>
        <p:spPr/>
        <p:txBody>
          <a:bodyPr>
            <a:normAutofit/>
          </a:bodyPr>
          <a:lstStyle/>
          <a:p>
            <a:r>
              <a:rPr lang="nb-NO" b="1" dirty="0"/>
              <a:t>Ronald K. Mitchell</a:t>
            </a:r>
            <a:r>
              <a:rPr lang="nb-NO" dirty="0"/>
              <a:t> er en amerikansk organisasjonsforsker og professor innen ledelse. Sammen med </a:t>
            </a:r>
            <a:r>
              <a:rPr lang="nb-NO" dirty="0" err="1"/>
              <a:t>Bradley</a:t>
            </a:r>
            <a:r>
              <a:rPr lang="nb-NO" dirty="0"/>
              <a:t> R. Agle og Donna J. Wood publiserte han i 1997 en av de mest siterte artiklene innen moderne ledelses- og stakeholderforskning:</a:t>
            </a:r>
          </a:p>
          <a:p>
            <a:r>
              <a:rPr lang="en-US" dirty="0"/>
              <a:t>“Toward a Theory of Stakeholder Identification and Salience” (Academy of Management Review, 1997)</a:t>
            </a:r>
            <a:endParaRPr lang="nb-NO" dirty="0"/>
          </a:p>
          <a:p>
            <a:pPr marL="0" indent="0">
              <a:buNone/>
            </a:pPr>
            <a:endParaRPr lang="nb-NO" dirty="0"/>
          </a:p>
        </p:txBody>
      </p:sp>
    </p:spTree>
    <p:extLst>
      <p:ext uri="{BB962C8B-B14F-4D97-AF65-F5344CB8AC3E}">
        <p14:creationId xmlns:p14="http://schemas.microsoft.com/office/powerpoint/2010/main" val="1513297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362E-88BF-4B02-918E-B22D77C42908}"/>
              </a:ext>
            </a:extLst>
          </p:cNvPr>
          <p:cNvSpPr>
            <a:spLocks noGrp="1"/>
          </p:cNvSpPr>
          <p:nvPr>
            <p:ph type="title"/>
          </p:nvPr>
        </p:nvSpPr>
        <p:spPr>
          <a:xfrm>
            <a:off x="7667412" y="298338"/>
            <a:ext cx="1052719" cy="1200329"/>
          </a:xfrm>
        </p:spPr>
        <p:txBody>
          <a:bodyPr/>
          <a:lstStyle/>
          <a:p>
            <a:r>
              <a:rPr lang="nb-NO" dirty="0"/>
              <a:t>s. 163</a:t>
            </a:r>
          </a:p>
        </p:txBody>
      </p:sp>
      <p:pic>
        <p:nvPicPr>
          <p:cNvPr id="4" name="Content Placeholder 3">
            <a:extLst>
              <a:ext uri="{FF2B5EF4-FFF2-40B4-BE49-F238E27FC236}">
                <a16:creationId xmlns:a16="http://schemas.microsoft.com/office/drawing/2014/main" id="{9A0E8A1C-B352-4963-BA44-326DA54190A8}"/>
              </a:ext>
            </a:extLst>
          </p:cNvPr>
          <p:cNvPicPr>
            <a:picLocks noGrp="1" noChangeAspect="1"/>
          </p:cNvPicPr>
          <p:nvPr>
            <p:ph idx="1"/>
          </p:nvPr>
        </p:nvPicPr>
        <p:blipFill>
          <a:blip r:embed="rId2"/>
          <a:stretch>
            <a:fillRect/>
          </a:stretch>
        </p:blipFill>
        <p:spPr>
          <a:xfrm>
            <a:off x="947495" y="548640"/>
            <a:ext cx="6625651" cy="4232558"/>
          </a:xfrm>
          <a:prstGeom prst="rect">
            <a:avLst/>
          </a:prstGeom>
        </p:spPr>
      </p:pic>
    </p:spTree>
    <p:extLst>
      <p:ext uri="{BB962C8B-B14F-4D97-AF65-F5344CB8AC3E}">
        <p14:creationId xmlns:p14="http://schemas.microsoft.com/office/powerpoint/2010/main" val="2024955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85CE-2774-DABB-9901-BBFCA10D518A}"/>
              </a:ext>
            </a:extLst>
          </p:cNvPr>
          <p:cNvSpPr>
            <a:spLocks noGrp="1"/>
          </p:cNvSpPr>
          <p:nvPr>
            <p:ph type="title"/>
          </p:nvPr>
        </p:nvSpPr>
        <p:spPr/>
        <p:txBody>
          <a:bodyPr/>
          <a:lstStyle/>
          <a:p>
            <a:r>
              <a:rPr lang="nb-NO" dirty="0"/>
              <a:t>s. 163</a:t>
            </a:r>
          </a:p>
        </p:txBody>
      </p:sp>
      <p:sp>
        <p:nvSpPr>
          <p:cNvPr id="3" name="Content Placeholder 2">
            <a:extLst>
              <a:ext uri="{FF2B5EF4-FFF2-40B4-BE49-F238E27FC236}">
                <a16:creationId xmlns:a16="http://schemas.microsoft.com/office/drawing/2014/main" id="{F3639136-8ED8-4B33-C30B-BD8C143306F6}"/>
              </a:ext>
            </a:extLst>
          </p:cNvPr>
          <p:cNvSpPr>
            <a:spLocks noGrp="1"/>
          </p:cNvSpPr>
          <p:nvPr>
            <p:ph idx="1"/>
          </p:nvPr>
        </p:nvSpPr>
        <p:spPr/>
        <p:txBody>
          <a:bodyPr>
            <a:normAutofit lnSpcReduction="10000"/>
          </a:bodyPr>
          <a:lstStyle/>
          <a:p>
            <a:r>
              <a:rPr lang="nb-NO" b="1" dirty="0"/>
              <a:t>Makt: </a:t>
            </a:r>
            <a:r>
              <a:rPr lang="nb-NO" dirty="0"/>
              <a:t>I hvilken grad interessentene har evne til å tvinge gjennom sin vilje.</a:t>
            </a:r>
          </a:p>
          <a:p>
            <a:endParaRPr lang="nb-NO" dirty="0"/>
          </a:p>
          <a:p>
            <a:r>
              <a:rPr lang="nb-NO" b="1" dirty="0"/>
              <a:t>Legitimitet: </a:t>
            </a:r>
            <a:r>
              <a:rPr lang="nb-NO" dirty="0"/>
              <a:t>I hvilken grad interessentene har et sosial akseptert krav mot organisasjonen som det forventes at organisasjonen skal leve opp til.</a:t>
            </a:r>
          </a:p>
          <a:p>
            <a:endParaRPr lang="nb-NO" dirty="0"/>
          </a:p>
          <a:p>
            <a:r>
              <a:rPr lang="nb-NO" b="1" dirty="0"/>
              <a:t>Hastverk (Viktighet): </a:t>
            </a:r>
            <a:r>
              <a:rPr lang="nb-NO" dirty="0"/>
              <a:t>I hvilken grad interessentenes krav oppfattes som tvingende nødvendig, noe som det haster å gjøre noe med. </a:t>
            </a:r>
          </a:p>
        </p:txBody>
      </p:sp>
    </p:spTree>
    <p:extLst>
      <p:ext uri="{BB962C8B-B14F-4D97-AF65-F5344CB8AC3E}">
        <p14:creationId xmlns:p14="http://schemas.microsoft.com/office/powerpoint/2010/main" val="1471261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808E-6B03-43C1-A1D1-D591D44F6C7D}"/>
              </a:ext>
            </a:extLst>
          </p:cNvPr>
          <p:cNvSpPr>
            <a:spLocks noGrp="1"/>
          </p:cNvSpPr>
          <p:nvPr>
            <p:ph type="title"/>
          </p:nvPr>
        </p:nvSpPr>
        <p:spPr/>
        <p:txBody>
          <a:bodyPr/>
          <a:lstStyle/>
          <a:p>
            <a:r>
              <a:rPr lang="nb-NO" dirty="0"/>
              <a:t>Mitchells modell</a:t>
            </a:r>
          </a:p>
        </p:txBody>
      </p:sp>
      <p:sp>
        <p:nvSpPr>
          <p:cNvPr id="3" name="Content Placeholder 2">
            <a:extLst>
              <a:ext uri="{FF2B5EF4-FFF2-40B4-BE49-F238E27FC236}">
                <a16:creationId xmlns:a16="http://schemas.microsoft.com/office/drawing/2014/main" id="{24D0FDDA-7AC5-4C09-B36F-217ECA478F97}"/>
              </a:ext>
            </a:extLst>
          </p:cNvPr>
          <p:cNvSpPr>
            <a:spLocks noGrp="1"/>
          </p:cNvSpPr>
          <p:nvPr>
            <p:ph idx="1"/>
          </p:nvPr>
        </p:nvSpPr>
        <p:spPr/>
        <p:txBody>
          <a:bodyPr/>
          <a:lstStyle/>
          <a:p>
            <a:r>
              <a:rPr lang="nb-NO" dirty="0"/>
              <a:t>Video: </a:t>
            </a:r>
            <a:r>
              <a:rPr lang="nb-NO" dirty="0">
                <a:hlinkClick r:id="rId2"/>
              </a:rPr>
              <a:t>https://www.youtube.com/watch?v=brutV30ugyU</a:t>
            </a:r>
            <a:endParaRPr lang="nb-NO" dirty="0"/>
          </a:p>
          <a:p>
            <a:r>
              <a:rPr lang="nb-NO" dirty="0"/>
              <a:t>7:26 min</a:t>
            </a:r>
          </a:p>
        </p:txBody>
      </p:sp>
    </p:spTree>
    <p:extLst>
      <p:ext uri="{BB962C8B-B14F-4D97-AF65-F5344CB8AC3E}">
        <p14:creationId xmlns:p14="http://schemas.microsoft.com/office/powerpoint/2010/main" val="406177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CCE1-40E4-92A0-5466-167330EF1949}"/>
              </a:ext>
            </a:extLst>
          </p:cNvPr>
          <p:cNvSpPr>
            <a:spLocks noGrp="1"/>
          </p:cNvSpPr>
          <p:nvPr>
            <p:ph type="title"/>
          </p:nvPr>
        </p:nvSpPr>
        <p:spPr/>
        <p:txBody>
          <a:bodyPr/>
          <a:lstStyle/>
          <a:p>
            <a:r>
              <a:rPr lang="nb-NO" dirty="0" err="1"/>
              <a:t>Hedonise</a:t>
            </a:r>
            <a:r>
              <a:rPr lang="nb-NO" dirty="0"/>
              <a:t> x Egoisme</a:t>
            </a:r>
          </a:p>
        </p:txBody>
      </p:sp>
      <p:sp>
        <p:nvSpPr>
          <p:cNvPr id="3" name="Content Placeholder 2">
            <a:extLst>
              <a:ext uri="{FF2B5EF4-FFF2-40B4-BE49-F238E27FC236}">
                <a16:creationId xmlns:a16="http://schemas.microsoft.com/office/drawing/2014/main" id="{AC6C739E-5E9B-70AB-F76E-6788977BE927}"/>
              </a:ext>
            </a:extLst>
          </p:cNvPr>
          <p:cNvSpPr>
            <a:spLocks noGrp="1"/>
          </p:cNvSpPr>
          <p:nvPr>
            <p:ph idx="1"/>
          </p:nvPr>
        </p:nvSpPr>
        <p:spPr/>
        <p:txBody>
          <a:bodyPr/>
          <a:lstStyle/>
          <a:p>
            <a:r>
              <a:rPr lang="nb-NO" b="1" dirty="0"/>
              <a:t>Hedonisme</a:t>
            </a:r>
            <a:r>
              <a:rPr lang="nb-NO" dirty="0"/>
              <a:t>: er en filosofisk teori som sier at det som er </a:t>
            </a:r>
            <a:r>
              <a:rPr lang="nb-NO" i="1" dirty="0"/>
              <a:t>godt</a:t>
            </a:r>
            <a:r>
              <a:rPr lang="nb-NO" dirty="0"/>
              <a:t>, er nytelse, og det som er </a:t>
            </a:r>
            <a:r>
              <a:rPr lang="nb-NO" i="1" dirty="0"/>
              <a:t>dårlig</a:t>
            </a:r>
            <a:r>
              <a:rPr lang="nb-NO" dirty="0"/>
              <a:t>, er smerte. Alt vurderes etter hvor mye lykke eller velvære det skaper. Kan være egoistisk (egen nytelse) eller altruistisk (alles lykke).</a:t>
            </a:r>
          </a:p>
          <a:p>
            <a:r>
              <a:rPr lang="nb-NO" b="1" dirty="0"/>
              <a:t>Egoisme: </a:t>
            </a:r>
            <a:r>
              <a:rPr lang="nb-NO" dirty="0"/>
              <a:t>Handler om </a:t>
            </a:r>
            <a:r>
              <a:rPr lang="nb-NO" i="1" dirty="0"/>
              <a:t>hvem som skal få godene</a:t>
            </a:r>
            <a:r>
              <a:rPr lang="nb-NO" dirty="0"/>
              <a:t> → meg selv. Egoisten kan bry seg om alle slags goder, ikke bare nytelse (f.eks. status, penger, makt). En egoist kan gjøre noe som </a:t>
            </a:r>
            <a:r>
              <a:rPr lang="nb-NO" i="1" dirty="0"/>
              <a:t>ikke</a:t>
            </a:r>
            <a:r>
              <a:rPr lang="nb-NO" dirty="0"/>
              <a:t> gir nytelse, men som gir egen fordel (penger, makt).</a:t>
            </a:r>
          </a:p>
          <a:p>
            <a:endParaRPr lang="nb-NO" dirty="0"/>
          </a:p>
          <a:p>
            <a:endParaRPr lang="nb-NO" dirty="0"/>
          </a:p>
          <a:p>
            <a:endParaRPr lang="nb-NO" dirty="0"/>
          </a:p>
        </p:txBody>
      </p:sp>
    </p:spTree>
    <p:extLst>
      <p:ext uri="{BB962C8B-B14F-4D97-AF65-F5344CB8AC3E}">
        <p14:creationId xmlns:p14="http://schemas.microsoft.com/office/powerpoint/2010/main" val="251758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86B5-B077-4E0C-58B3-ECAB65DB6A36}"/>
              </a:ext>
            </a:extLst>
          </p:cNvPr>
          <p:cNvSpPr>
            <a:spLocks noGrp="1"/>
          </p:cNvSpPr>
          <p:nvPr>
            <p:ph type="title"/>
          </p:nvPr>
        </p:nvSpPr>
        <p:spPr>
          <a:xfrm>
            <a:off x="982193" y="205979"/>
            <a:ext cx="7681516" cy="523220"/>
          </a:xfrm>
        </p:spPr>
        <p:txBody>
          <a:bodyPr/>
          <a:lstStyle/>
          <a:p>
            <a:r>
              <a:rPr lang="nb-NO" sz="2800" dirty="0"/>
              <a:t>Tema: Samfunnsansvar</a:t>
            </a:r>
          </a:p>
        </p:txBody>
      </p:sp>
      <p:sp>
        <p:nvSpPr>
          <p:cNvPr id="3" name="Content Placeholder 2">
            <a:extLst>
              <a:ext uri="{FF2B5EF4-FFF2-40B4-BE49-F238E27FC236}">
                <a16:creationId xmlns:a16="http://schemas.microsoft.com/office/drawing/2014/main" id="{2A098B43-656C-EA1C-E6C5-5DF29A4C944F}"/>
              </a:ext>
            </a:extLst>
          </p:cNvPr>
          <p:cNvSpPr>
            <a:spLocks noGrp="1"/>
          </p:cNvSpPr>
          <p:nvPr>
            <p:ph idx="1"/>
          </p:nvPr>
        </p:nvSpPr>
        <p:spPr/>
        <p:txBody>
          <a:bodyPr/>
          <a:lstStyle/>
          <a:p>
            <a:endParaRPr lang="nb-NO" dirty="0"/>
          </a:p>
          <a:p>
            <a:endParaRPr lang="nb-NO" dirty="0"/>
          </a:p>
          <a:p>
            <a:r>
              <a:rPr lang="nb-NO" dirty="0"/>
              <a:t>Læringsutbytte for i dag – institusjonell teori og interessentteori</a:t>
            </a:r>
          </a:p>
          <a:p>
            <a:r>
              <a:rPr lang="nb-NO" dirty="0"/>
              <a:t>Kapittel 5, pensum A</a:t>
            </a:r>
          </a:p>
          <a:p>
            <a:r>
              <a:rPr lang="nb-NO" dirty="0"/>
              <a:t>Kapittel 7, pensum A</a:t>
            </a:r>
          </a:p>
        </p:txBody>
      </p:sp>
    </p:spTree>
    <p:extLst>
      <p:ext uri="{BB962C8B-B14F-4D97-AF65-F5344CB8AC3E}">
        <p14:creationId xmlns:p14="http://schemas.microsoft.com/office/powerpoint/2010/main" val="275942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509FE-72BA-7DBF-BE09-D1B9BBA14D21}"/>
              </a:ext>
            </a:extLst>
          </p:cNvPr>
          <p:cNvSpPr>
            <a:spLocks noGrp="1"/>
          </p:cNvSpPr>
          <p:nvPr>
            <p:ph idx="1"/>
          </p:nvPr>
        </p:nvSpPr>
        <p:spPr/>
        <p:txBody>
          <a:bodyPr/>
          <a:lstStyle/>
          <a:p>
            <a:endParaRPr lang="nb-NO" dirty="0"/>
          </a:p>
          <a:p>
            <a:endParaRPr lang="nb-NO" dirty="0"/>
          </a:p>
          <a:p>
            <a:r>
              <a:rPr lang="nb-NO" dirty="0"/>
              <a:t>Kapittel 5, Pensum A</a:t>
            </a:r>
          </a:p>
        </p:txBody>
      </p:sp>
    </p:spTree>
    <p:extLst>
      <p:ext uri="{BB962C8B-B14F-4D97-AF65-F5344CB8AC3E}">
        <p14:creationId xmlns:p14="http://schemas.microsoft.com/office/powerpoint/2010/main" val="123720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4DC2-14CD-6D18-0BE5-C7AA87760C17}"/>
              </a:ext>
            </a:extLst>
          </p:cNvPr>
          <p:cNvSpPr>
            <a:spLocks noGrp="1"/>
          </p:cNvSpPr>
          <p:nvPr>
            <p:ph type="title"/>
          </p:nvPr>
        </p:nvSpPr>
        <p:spPr/>
        <p:txBody>
          <a:bodyPr/>
          <a:lstStyle/>
          <a:p>
            <a:r>
              <a:rPr lang="nb-NO" dirty="0"/>
              <a:t>s. 113</a:t>
            </a:r>
          </a:p>
        </p:txBody>
      </p:sp>
      <p:sp>
        <p:nvSpPr>
          <p:cNvPr id="3" name="Content Placeholder 2">
            <a:extLst>
              <a:ext uri="{FF2B5EF4-FFF2-40B4-BE49-F238E27FC236}">
                <a16:creationId xmlns:a16="http://schemas.microsoft.com/office/drawing/2014/main" id="{A9464901-0B01-CCA7-49D8-6C19470CDDFB}"/>
              </a:ext>
            </a:extLst>
          </p:cNvPr>
          <p:cNvSpPr>
            <a:spLocks noGrp="1"/>
          </p:cNvSpPr>
          <p:nvPr>
            <p:ph idx="1"/>
          </p:nvPr>
        </p:nvSpPr>
        <p:spPr/>
        <p:txBody>
          <a:bodyPr/>
          <a:lstStyle/>
          <a:p>
            <a:r>
              <a:rPr lang="nb-NO" dirty="0"/>
              <a:t>Virksomhet – et sosialt system som er bevisst konstruert for å løse spesielle oppgave or realisere bestemte mål.</a:t>
            </a:r>
          </a:p>
          <a:p>
            <a:endParaRPr lang="nb-NO" dirty="0"/>
          </a:p>
          <a:p>
            <a:r>
              <a:rPr lang="nb-NO" dirty="0"/>
              <a:t>Virksomhet – form for organisasjon, altså et kollektiv som er satt sammen for å tjene et bestem formål, som å produsere varer og tjenester. </a:t>
            </a:r>
          </a:p>
        </p:txBody>
      </p:sp>
    </p:spTree>
    <p:extLst>
      <p:ext uri="{BB962C8B-B14F-4D97-AF65-F5344CB8AC3E}">
        <p14:creationId xmlns:p14="http://schemas.microsoft.com/office/powerpoint/2010/main" val="425926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57FD1E-4DDE-812B-CF58-845CD4A2504F}"/>
              </a:ext>
            </a:extLst>
          </p:cNvPr>
          <p:cNvSpPr>
            <a:spLocks noGrp="1"/>
          </p:cNvSpPr>
          <p:nvPr>
            <p:ph type="title"/>
          </p:nvPr>
        </p:nvSpPr>
        <p:spPr/>
        <p:txBody>
          <a:bodyPr/>
          <a:lstStyle/>
          <a:p>
            <a:r>
              <a:rPr lang="nb-NO" dirty="0"/>
              <a:t>Virksomheter</a:t>
            </a:r>
          </a:p>
        </p:txBody>
      </p:sp>
      <p:graphicFrame>
        <p:nvGraphicFramePr>
          <p:cNvPr id="4" name="Plassholder for innhold 3">
            <a:extLst>
              <a:ext uri="{FF2B5EF4-FFF2-40B4-BE49-F238E27FC236}">
                <a16:creationId xmlns:a16="http://schemas.microsoft.com/office/drawing/2014/main" id="{3814C987-3CB4-25CE-7E38-12E5F6EAE25D}"/>
              </a:ext>
            </a:extLst>
          </p:cNvPr>
          <p:cNvGraphicFramePr>
            <a:graphicFrameLocks noGrp="1"/>
          </p:cNvGraphicFramePr>
          <p:nvPr>
            <p:ph idx="1"/>
          </p:nvPr>
        </p:nvGraphicFramePr>
        <p:xfrm>
          <a:off x="1194198" y="797719"/>
          <a:ext cx="7408069" cy="4018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Sylinder 4">
            <a:extLst>
              <a:ext uri="{FF2B5EF4-FFF2-40B4-BE49-F238E27FC236}">
                <a16:creationId xmlns:a16="http://schemas.microsoft.com/office/drawing/2014/main" id="{A752F518-2F2A-F9FD-A573-B11D2071CEFA}"/>
              </a:ext>
            </a:extLst>
          </p:cNvPr>
          <p:cNvSpPr txBox="1"/>
          <p:nvPr/>
        </p:nvSpPr>
        <p:spPr>
          <a:xfrm>
            <a:off x="1194198" y="1058260"/>
            <a:ext cx="1815046" cy="3347070"/>
          </a:xfrm>
          <a:prstGeom prst="rect">
            <a:avLst/>
          </a:prstGeom>
          <a:noFill/>
        </p:spPr>
        <p:txBody>
          <a:bodyPr wrap="square" rtlCol="0">
            <a:spAutoFit/>
          </a:bodyPr>
          <a:lstStyle/>
          <a:p>
            <a:pPr defTabSz="685800"/>
            <a:r>
              <a:rPr lang="nb-NO" sz="1350" b="1" dirty="0">
                <a:solidFill>
                  <a:srgbClr val="000000"/>
                </a:solidFill>
                <a:latin typeface="Arial" panose="020B0604020202020204"/>
              </a:rPr>
              <a:t>Definisjon: </a:t>
            </a:r>
          </a:p>
          <a:p>
            <a:pPr defTabSz="685800"/>
            <a:endParaRPr lang="nb-NO" sz="1350" dirty="0">
              <a:solidFill>
                <a:srgbClr val="000000"/>
              </a:solidFill>
              <a:latin typeface="Arial" panose="020B0604020202020204"/>
            </a:endParaRPr>
          </a:p>
          <a:p>
            <a:pPr defTabSz="685800"/>
            <a:r>
              <a:rPr lang="nb-NO" sz="1350" dirty="0">
                <a:solidFill>
                  <a:srgbClr val="000000"/>
                </a:solidFill>
                <a:latin typeface="Arial" panose="020B0604020202020204"/>
              </a:rPr>
              <a:t>En strukturert og organisert samling av aktiviteter og gjøremål som er utformet i den hensikt å produsere et konkret resultat i form av et produkt eller tjeneste for en intern mottar i bedriften eller for ekstern kunde på et marked. </a:t>
            </a:r>
          </a:p>
          <a:p>
            <a:pPr defTabSz="685800"/>
            <a:r>
              <a:rPr lang="nb-NO" sz="900" dirty="0">
                <a:solidFill>
                  <a:srgbClr val="000000"/>
                </a:solidFill>
                <a:latin typeface="Arial" panose="020B0604020202020204"/>
              </a:rPr>
              <a:t>(</a:t>
            </a:r>
            <a:r>
              <a:rPr lang="nb-NO" sz="900" dirty="0" err="1">
                <a:solidFill>
                  <a:srgbClr val="000000"/>
                </a:solidFill>
                <a:latin typeface="Arial" panose="020B0604020202020204"/>
              </a:rPr>
              <a:t>Gottschalk</a:t>
            </a:r>
            <a:r>
              <a:rPr lang="nb-NO" sz="900" dirty="0">
                <a:solidFill>
                  <a:srgbClr val="000000"/>
                </a:solidFill>
                <a:latin typeface="Arial" panose="020B0604020202020204"/>
              </a:rPr>
              <a:t>, 2002).</a:t>
            </a:r>
          </a:p>
        </p:txBody>
      </p:sp>
      <p:sp>
        <p:nvSpPr>
          <p:cNvPr id="6" name="TekstSylinder 5">
            <a:extLst>
              <a:ext uri="{FF2B5EF4-FFF2-40B4-BE49-F238E27FC236}">
                <a16:creationId xmlns:a16="http://schemas.microsoft.com/office/drawing/2014/main" id="{6F90CCAD-9E55-7497-A18C-4F821B13564E}"/>
              </a:ext>
            </a:extLst>
          </p:cNvPr>
          <p:cNvSpPr txBox="1"/>
          <p:nvPr/>
        </p:nvSpPr>
        <p:spPr>
          <a:xfrm>
            <a:off x="7071860" y="3139307"/>
            <a:ext cx="1755885" cy="1338828"/>
          </a:xfrm>
          <a:prstGeom prst="rect">
            <a:avLst/>
          </a:prstGeom>
          <a:noFill/>
        </p:spPr>
        <p:txBody>
          <a:bodyPr wrap="square" rtlCol="0">
            <a:spAutoFit/>
          </a:bodyPr>
          <a:lstStyle/>
          <a:p>
            <a:pPr defTabSz="685800"/>
            <a:r>
              <a:rPr lang="nb-NO" sz="1350" dirty="0">
                <a:solidFill>
                  <a:srgbClr val="000000"/>
                </a:solidFill>
                <a:latin typeface="Arial" panose="020B0604020202020204"/>
              </a:rPr>
              <a:t>Et sosialt system som er bevisst konstruert for å løse spesielle oppgaver og realisere bestemte mål.</a:t>
            </a:r>
          </a:p>
        </p:txBody>
      </p:sp>
    </p:spTree>
    <p:extLst>
      <p:ext uri="{BB962C8B-B14F-4D97-AF65-F5344CB8AC3E}">
        <p14:creationId xmlns:p14="http://schemas.microsoft.com/office/powerpoint/2010/main" val="1624518021"/>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_16_9" id="{58D9072F-38B0-854F-882E-ED63E43BD4B6}" vid="{386DF201-3323-4D4C-9B74-D5F0DDCE906D}"/>
    </a:ext>
  </a:extLst>
</a:theme>
</file>

<file path=ppt/theme/theme2.xml><?xml version="1.0" encoding="utf-8"?>
<a:theme xmlns:a="http://schemas.openxmlformats.org/drawingml/2006/main" name="2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 id="{291AEDDE-44B1-3444-847C-C6962C4834E9}" vid="{4C8C7E22-3078-2F45-9EA6-474534AEDCF5}"/>
    </a:ext>
  </a:extLst>
</a:theme>
</file>

<file path=docProps/app.xml><?xml version="1.0" encoding="utf-8"?>
<Properties xmlns="http://schemas.openxmlformats.org/officeDocument/2006/extended-properties" xmlns:vt="http://schemas.openxmlformats.org/officeDocument/2006/docPropsVTypes">
  <Template>ntnu_blaa_stripe_16_9</Template>
  <TotalTime>0</TotalTime>
  <Words>2196</Words>
  <Application>Microsoft Office PowerPoint</Application>
  <PresentationFormat>On-screen Show (16:9)</PresentationFormat>
  <Paragraphs>248</Paragraphs>
  <Slides>45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45</vt:i4>
      </vt:variant>
    </vt:vector>
  </HeadingPairs>
  <TitlesOfParts>
    <vt:vector size="49" baseType="lpstr">
      <vt:lpstr>Arial</vt:lpstr>
      <vt:lpstr>Segoe UI</vt:lpstr>
      <vt:lpstr>Office-tema</vt:lpstr>
      <vt:lpstr>2_Office-tema</vt:lpstr>
      <vt:lpstr>Uke 6</vt:lpstr>
      <vt:lpstr>Menti – resultater fra uke 5</vt:lpstr>
      <vt:lpstr>PowerPoint Presentation</vt:lpstr>
      <vt:lpstr>PowerPoint Presentation</vt:lpstr>
      <vt:lpstr>Hedonise x Egoisme</vt:lpstr>
      <vt:lpstr>Tema: Samfunnsansvar</vt:lpstr>
      <vt:lpstr>PowerPoint Presentation</vt:lpstr>
      <vt:lpstr>s. 113</vt:lpstr>
      <vt:lpstr>Virksomheter</vt:lpstr>
      <vt:lpstr>Institusjonell teori (s. 5.1)</vt:lpstr>
      <vt:lpstr>Forskjellen mellom institusjon og virksomhet (organisasjon) </vt:lpstr>
      <vt:lpstr>Institusjonell teori</vt:lpstr>
      <vt:lpstr>Institusjonell teori</vt:lpstr>
      <vt:lpstr>Hovedpunktene i institusjonell teori inkluderer: </vt:lpstr>
      <vt:lpstr>Legitimitet</vt:lpstr>
      <vt:lpstr>Legitimitet</vt:lpstr>
      <vt:lpstr>Scott Søyler (s. 123)</vt:lpstr>
      <vt:lpstr>Scotts søyler</vt:lpstr>
      <vt:lpstr>Video – Isomorfisum (ikke i pensum)</vt:lpstr>
      <vt:lpstr>Virksomheters ansvar</vt:lpstr>
      <vt:lpstr>PowerPoint Presentation</vt:lpstr>
      <vt:lpstr>PowerPoint Presentation</vt:lpstr>
      <vt:lpstr>PowerPoint Presentation</vt:lpstr>
      <vt:lpstr>Kapittel 7: Interessentteorien – Stakeholder theory</vt:lpstr>
      <vt:lpstr>Who is stakeholder?</vt:lpstr>
      <vt:lpstr>PowerPoint Presentation</vt:lpstr>
      <vt:lpstr>PowerPoint Presentation</vt:lpstr>
      <vt:lpstr>R. Edward Freeman</vt:lpstr>
      <vt:lpstr>Shareholder value (Milton Friedman)</vt:lpstr>
      <vt:lpstr>Friedman X Freeman</vt:lpstr>
      <vt:lpstr>Stakeholder theory (not in pensum)</vt:lpstr>
      <vt:lpstr>Kartlegging av Interessenter</vt:lpstr>
      <vt:lpstr>Primære og sekundære interessenter</vt:lpstr>
      <vt:lpstr>Primære og sekundære interessenter</vt:lpstr>
      <vt:lpstr>Kartlegging – 4 nivå </vt:lpstr>
      <vt:lpstr>Kartlegging – Nivå 1: Ansatte, kap. 7.3</vt:lpstr>
      <vt:lpstr>Nivå 2: Direkte berørte </vt:lpstr>
      <vt:lpstr>Kartlegging – Nivå 3: Indirekte berørte</vt:lpstr>
      <vt:lpstr>Nivå 4: Globale ansvar</vt:lpstr>
      <vt:lpstr>(Ikke i pensum)</vt:lpstr>
      <vt:lpstr>Kartlegging – Mitchells modell, 1997</vt:lpstr>
      <vt:lpstr>PowerPoint Presentation</vt:lpstr>
      <vt:lpstr>s. 163</vt:lpstr>
      <vt:lpstr>s. 163</vt:lpstr>
      <vt:lpstr>Mitchells modell</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Martina Ortova</dc:creator>
  <cp:lastModifiedBy>Martina Ortova</cp:lastModifiedBy>
  <cp:revision>23</cp:revision>
  <dcterms:created xsi:type="dcterms:W3CDTF">2022-02-18T13:09:03Z</dcterms:created>
  <dcterms:modified xsi:type="dcterms:W3CDTF">2026-02-02T12:47:31Z</dcterms:modified>
</cp:coreProperties>
</file>