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358" r:id="rId3"/>
    <p:sldId id="359" r:id="rId4"/>
    <p:sldId id="332" r:id="rId5"/>
    <p:sldId id="303" r:id="rId6"/>
    <p:sldId id="357" r:id="rId7"/>
    <p:sldId id="307" r:id="rId8"/>
    <p:sldId id="335" r:id="rId9"/>
    <p:sldId id="334" r:id="rId10"/>
    <p:sldId id="360" r:id="rId11"/>
    <p:sldId id="294" r:id="rId12"/>
    <p:sldId id="336" r:id="rId13"/>
    <p:sldId id="350" r:id="rId14"/>
    <p:sldId id="366" r:id="rId15"/>
    <p:sldId id="351" r:id="rId16"/>
    <p:sldId id="362" r:id="rId17"/>
    <p:sldId id="352" r:id="rId18"/>
    <p:sldId id="361" r:id="rId19"/>
    <p:sldId id="353" r:id="rId20"/>
    <p:sldId id="363" r:id="rId21"/>
    <p:sldId id="364" r:id="rId22"/>
    <p:sldId id="337" r:id="rId23"/>
    <p:sldId id="354" r:id="rId24"/>
    <p:sldId id="365" r:id="rId25"/>
    <p:sldId id="371" r:id="rId26"/>
    <p:sldId id="312" r:id="rId27"/>
    <p:sldId id="339" r:id="rId28"/>
    <p:sldId id="355" r:id="rId29"/>
    <p:sldId id="313" r:id="rId30"/>
    <p:sldId id="367" r:id="rId31"/>
    <p:sldId id="300" r:id="rId32"/>
    <p:sldId id="368" r:id="rId33"/>
    <p:sldId id="262" r:id="rId34"/>
    <p:sldId id="369" r:id="rId35"/>
    <p:sldId id="356" r:id="rId36"/>
    <p:sldId id="370" r:id="rId37"/>
  </p:sldIdLst>
  <p:sldSz cx="9144000" cy="5143500" type="screen16x9"/>
  <p:notesSz cx="6797675" cy="9926638"/>
  <p:embeddedFontLst>
    <p:embeddedFont>
      <p:font typeface="Segoe UI" panose="020B0502040204020203" pitchFamily="34" charset="0"/>
      <p:regular r:id="rId38"/>
      <p:bold r:id="rId39"/>
      <p:italic r:id="rId40"/>
      <p:boldItalic r:id="rId41"/>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4788"/>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94"/>
  </p:normalViewPr>
  <p:slideViewPr>
    <p:cSldViewPr snapToGrid="0" snapToObjects="1">
      <p:cViewPr varScale="1">
        <p:scale>
          <a:sx n="187" d="100"/>
          <a:sy n="187" d="100"/>
        </p:scale>
        <p:origin x="162" y="54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001374"/>
            <a:ext cx="7772400" cy="646331"/>
          </a:xfrm>
        </p:spPr>
        <p:txBody>
          <a:bodyPr/>
          <a:lstStyle/>
          <a:p>
            <a:r>
              <a:rPr lang="nb-NO" dirty="0"/>
              <a:t>Uke 4 : Etikk 2</a:t>
            </a:r>
          </a:p>
        </p:txBody>
      </p:sp>
      <p:sp>
        <p:nvSpPr>
          <p:cNvPr id="3" name="Undertittel 2"/>
          <p:cNvSpPr>
            <a:spLocks noGrp="1"/>
          </p:cNvSpPr>
          <p:nvPr>
            <p:ph type="subTitle" idx="1"/>
          </p:nvPr>
        </p:nvSpPr>
        <p:spPr>
          <a:xfrm>
            <a:off x="495416" y="1651013"/>
            <a:ext cx="7772400" cy="1314450"/>
          </a:xfrm>
        </p:spPr>
        <p:txBody>
          <a:bodyPr>
            <a:normAutofit/>
          </a:bodyPr>
          <a:lstStyle/>
          <a:p>
            <a:r>
              <a:rPr lang="nb-NO" sz="1400" dirty="0"/>
              <a:t>SMF2290, SMF2290F- Etikk, bærekraft og samfunnsansvar (7,5 </a:t>
            </a:r>
            <a:r>
              <a:rPr lang="nb-NO" sz="1400" dirty="0" err="1"/>
              <a:t>sp</a:t>
            </a:r>
            <a:r>
              <a:rPr lang="nb-NO" sz="1400" dirty="0"/>
              <a:t>)</a:t>
            </a:r>
          </a:p>
          <a:p>
            <a:r>
              <a:rPr lang="nb-NO" sz="1400" dirty="0"/>
              <a:t>Martina Ortova</a:t>
            </a: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128750" y="1687862"/>
            <a:ext cx="3267983" cy="369332"/>
          </a:xfrm>
          <a:prstGeom prst="rect">
            <a:avLst/>
          </a:prstGeom>
          <a:noFill/>
        </p:spPr>
        <p:txBody>
          <a:bodyPr wrap="square" rtlCol="0">
            <a:spAutoFit/>
          </a:bodyPr>
          <a:lstStyle/>
          <a:p>
            <a:r>
              <a:rPr lang="nb-NO" dirty="0">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C2AD-6AB3-5B67-9669-3BFABAC85D6A}"/>
              </a:ext>
            </a:extLst>
          </p:cNvPr>
          <p:cNvSpPr>
            <a:spLocks noGrp="1"/>
          </p:cNvSpPr>
          <p:nvPr>
            <p:ph type="title"/>
          </p:nvPr>
        </p:nvSpPr>
        <p:spPr>
          <a:xfrm>
            <a:off x="301385" y="298339"/>
            <a:ext cx="8418747" cy="1202510"/>
          </a:xfrm>
        </p:spPr>
        <p:txBody>
          <a:bodyPr/>
          <a:lstStyle/>
          <a:p>
            <a:r>
              <a:rPr lang="nb-NO" dirty="0"/>
              <a:t>Ikke‑konsekvensetikk</a:t>
            </a:r>
            <a:br>
              <a:rPr lang="nb-NO" dirty="0"/>
            </a:br>
            <a:endParaRPr lang="nb-NO" dirty="0"/>
          </a:p>
        </p:txBody>
      </p:sp>
      <p:sp>
        <p:nvSpPr>
          <p:cNvPr id="3" name="Content Placeholder 2">
            <a:extLst>
              <a:ext uri="{FF2B5EF4-FFF2-40B4-BE49-F238E27FC236}">
                <a16:creationId xmlns:a16="http://schemas.microsoft.com/office/drawing/2014/main" id="{ADBD8D0C-6017-B9E4-6C65-4DEC18AF5439}"/>
              </a:ext>
            </a:extLst>
          </p:cNvPr>
          <p:cNvSpPr>
            <a:spLocks noGrp="1"/>
          </p:cNvSpPr>
          <p:nvPr>
            <p:ph idx="1"/>
          </p:nvPr>
        </p:nvSpPr>
        <p:spPr/>
        <p:txBody>
          <a:bodyPr/>
          <a:lstStyle/>
          <a:p>
            <a:r>
              <a:rPr lang="nb-NO" sz="1600" dirty="0"/>
              <a:t>I ikke‑konsekvensetikk vurderes handlinger ut fra andre kriterier enn konsekvenser, som:</a:t>
            </a:r>
          </a:p>
          <a:p>
            <a:pPr lvl="0"/>
            <a:r>
              <a:rPr lang="nb-NO" sz="1600" dirty="0"/>
              <a:t>plikter</a:t>
            </a:r>
          </a:p>
          <a:p>
            <a:pPr lvl="0"/>
            <a:r>
              <a:rPr lang="nb-NO" sz="1600" dirty="0"/>
              <a:t>regler</a:t>
            </a:r>
          </a:p>
          <a:p>
            <a:pPr lvl="0"/>
            <a:r>
              <a:rPr lang="nb-NO" sz="1600" dirty="0"/>
              <a:t>verdier</a:t>
            </a:r>
          </a:p>
          <a:p>
            <a:pPr lvl="0"/>
            <a:r>
              <a:rPr lang="nb-NO" sz="1600" dirty="0"/>
              <a:t>karakter og intensjoner</a:t>
            </a:r>
          </a:p>
          <a:p>
            <a:r>
              <a:rPr lang="nb-NO" sz="1600" dirty="0">
                <a:highlight>
                  <a:srgbClr val="FFFF00"/>
                </a:highlight>
              </a:rPr>
              <a:t>Det sentrale er </a:t>
            </a:r>
            <a:r>
              <a:rPr lang="nb-NO" sz="1600" i="1" dirty="0">
                <a:highlight>
                  <a:srgbClr val="FFFF00"/>
                </a:highlight>
              </a:rPr>
              <a:t>hvordan</a:t>
            </a:r>
            <a:r>
              <a:rPr lang="nb-NO" sz="1600" dirty="0">
                <a:highlight>
                  <a:srgbClr val="FFFF00"/>
                </a:highlight>
              </a:rPr>
              <a:t> og </a:t>
            </a:r>
            <a:r>
              <a:rPr lang="nb-NO" sz="1600" i="1" dirty="0">
                <a:highlight>
                  <a:srgbClr val="FFFF00"/>
                </a:highlight>
              </a:rPr>
              <a:t>hvorfor</a:t>
            </a:r>
            <a:r>
              <a:rPr lang="nb-NO" sz="1600" dirty="0">
                <a:highlight>
                  <a:srgbClr val="FFFF00"/>
                </a:highlight>
              </a:rPr>
              <a:t> man handler, ikke bare resultatet.</a:t>
            </a:r>
          </a:p>
          <a:p>
            <a:r>
              <a:rPr lang="nb-NO" sz="1600" b="1" dirty="0"/>
              <a:t>Eksempler:</a:t>
            </a:r>
            <a:endParaRPr lang="nb-NO" sz="1600" dirty="0"/>
          </a:p>
          <a:p>
            <a:pPr lvl="0"/>
            <a:r>
              <a:rPr lang="nb-NO" sz="1600" b="1" dirty="0"/>
              <a:t>Pliktetikk (Kant)</a:t>
            </a:r>
            <a:endParaRPr lang="nb-NO" sz="1600" dirty="0"/>
          </a:p>
          <a:p>
            <a:pPr lvl="0"/>
            <a:r>
              <a:rPr lang="nb-NO" sz="1600" b="1" dirty="0"/>
              <a:t>Dydsetikk</a:t>
            </a:r>
            <a:endParaRPr lang="nb-NO" dirty="0"/>
          </a:p>
        </p:txBody>
      </p:sp>
    </p:spTree>
    <p:extLst>
      <p:ext uri="{BB962C8B-B14F-4D97-AF65-F5344CB8AC3E}">
        <p14:creationId xmlns:p14="http://schemas.microsoft.com/office/powerpoint/2010/main" val="158696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85" y="298339"/>
            <a:ext cx="8418747" cy="217625"/>
          </a:xfrm>
        </p:spPr>
        <p:txBody>
          <a:bodyPr/>
          <a:lstStyle/>
          <a:p>
            <a:r>
              <a:rPr lang="en-US" sz="800" dirty="0" err="1"/>
              <a:t>Ikke</a:t>
            </a:r>
            <a:r>
              <a:rPr lang="en-US" sz="800" dirty="0"/>
              <a:t> </a:t>
            </a:r>
            <a:r>
              <a:rPr lang="en-US" sz="800" dirty="0" err="1"/>
              <a:t>i</a:t>
            </a:r>
            <a:r>
              <a:rPr lang="en-US" sz="800" dirty="0"/>
              <a:t> pensum</a:t>
            </a:r>
          </a:p>
        </p:txBody>
      </p:sp>
      <p:pic>
        <p:nvPicPr>
          <p:cNvPr id="7" name="Picture 6">
            <a:extLst>
              <a:ext uri="{FF2B5EF4-FFF2-40B4-BE49-F238E27FC236}">
                <a16:creationId xmlns:a16="http://schemas.microsoft.com/office/drawing/2014/main" id="{5C2777FA-591E-FB23-A102-8076A66CB281}"/>
              </a:ext>
            </a:extLst>
          </p:cNvPr>
          <p:cNvPicPr>
            <a:picLocks noChangeAspect="1"/>
          </p:cNvPicPr>
          <p:nvPr/>
        </p:nvPicPr>
        <p:blipFill>
          <a:blip r:embed="rId2"/>
          <a:stretch>
            <a:fillRect/>
          </a:stretch>
        </p:blipFill>
        <p:spPr>
          <a:xfrm>
            <a:off x="1527524" y="695655"/>
            <a:ext cx="5628284" cy="3752189"/>
          </a:xfrm>
          <a:prstGeom prst="rect">
            <a:avLst/>
          </a:prstGeom>
        </p:spPr>
      </p:pic>
    </p:spTree>
    <p:extLst>
      <p:ext uri="{BB962C8B-B14F-4D97-AF65-F5344CB8AC3E}">
        <p14:creationId xmlns:p14="http://schemas.microsoft.com/office/powerpoint/2010/main" val="40629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872B-3A9A-4D7B-A04A-7305FAB73DF0}"/>
              </a:ext>
            </a:extLst>
          </p:cNvPr>
          <p:cNvSpPr>
            <a:spLocks noGrp="1"/>
          </p:cNvSpPr>
          <p:nvPr>
            <p:ph type="title"/>
          </p:nvPr>
        </p:nvSpPr>
        <p:spPr/>
        <p:txBody>
          <a:bodyPr/>
          <a:lstStyle/>
          <a:p>
            <a:r>
              <a:rPr lang="nb-NO" dirty="0"/>
              <a:t>Utilitarisme</a:t>
            </a:r>
          </a:p>
        </p:txBody>
      </p:sp>
      <p:sp>
        <p:nvSpPr>
          <p:cNvPr id="3" name="Content Placeholder 2">
            <a:extLst>
              <a:ext uri="{FF2B5EF4-FFF2-40B4-BE49-F238E27FC236}">
                <a16:creationId xmlns:a16="http://schemas.microsoft.com/office/drawing/2014/main" id="{0E539229-EA83-44B6-9093-C817D0E1DB19}"/>
              </a:ext>
            </a:extLst>
          </p:cNvPr>
          <p:cNvSpPr>
            <a:spLocks noGrp="1"/>
          </p:cNvSpPr>
          <p:nvPr>
            <p:ph idx="1"/>
          </p:nvPr>
        </p:nvSpPr>
        <p:spPr/>
        <p:txBody>
          <a:bodyPr/>
          <a:lstStyle/>
          <a:p>
            <a:r>
              <a:rPr lang="nb-NO" dirty="0"/>
              <a:t> </a:t>
            </a:r>
            <a:r>
              <a:rPr lang="nb-NO" dirty="0">
                <a:highlight>
                  <a:srgbClr val="FFFF00"/>
                </a:highlight>
              </a:rPr>
              <a:t>“Mest mulig lykke til flest mulig”</a:t>
            </a:r>
          </a:p>
          <a:p>
            <a:endParaRPr lang="nb-NO" dirty="0"/>
          </a:p>
          <a:p>
            <a:endParaRPr lang="nb-NO" dirty="0"/>
          </a:p>
          <a:p>
            <a:r>
              <a:rPr lang="nb-NO" dirty="0"/>
              <a:t>John Stuart Mill </a:t>
            </a:r>
          </a:p>
        </p:txBody>
      </p:sp>
      <p:pic>
        <p:nvPicPr>
          <p:cNvPr id="4" name="Picture 3">
            <a:extLst>
              <a:ext uri="{FF2B5EF4-FFF2-40B4-BE49-F238E27FC236}">
                <a16:creationId xmlns:a16="http://schemas.microsoft.com/office/drawing/2014/main" id="{467F3446-D894-4514-8C15-17B95C3FA837}"/>
              </a:ext>
            </a:extLst>
          </p:cNvPr>
          <p:cNvPicPr>
            <a:picLocks noChangeAspect="1"/>
          </p:cNvPicPr>
          <p:nvPr/>
        </p:nvPicPr>
        <p:blipFill>
          <a:blip r:embed="rId2"/>
          <a:stretch>
            <a:fillRect/>
          </a:stretch>
        </p:blipFill>
        <p:spPr>
          <a:xfrm>
            <a:off x="5324583" y="2079690"/>
            <a:ext cx="2952023" cy="1273110"/>
          </a:xfrm>
          <a:prstGeom prst="rect">
            <a:avLst/>
          </a:prstGeom>
        </p:spPr>
      </p:pic>
    </p:spTree>
    <p:extLst>
      <p:ext uri="{BB962C8B-B14F-4D97-AF65-F5344CB8AC3E}">
        <p14:creationId xmlns:p14="http://schemas.microsoft.com/office/powerpoint/2010/main" val="262544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9242-D294-CE29-D7EC-CF03C2ACBFA5}"/>
              </a:ext>
            </a:extLst>
          </p:cNvPr>
          <p:cNvSpPr>
            <a:spLocks noGrp="1"/>
          </p:cNvSpPr>
          <p:nvPr>
            <p:ph type="title"/>
          </p:nvPr>
        </p:nvSpPr>
        <p:spPr/>
        <p:txBody>
          <a:bodyPr/>
          <a:lstStyle/>
          <a:p>
            <a:r>
              <a:rPr lang="nb-NO" dirty="0"/>
              <a:t>Utilitarisme</a:t>
            </a:r>
          </a:p>
        </p:txBody>
      </p:sp>
      <p:sp>
        <p:nvSpPr>
          <p:cNvPr id="3" name="Content Placeholder 2">
            <a:extLst>
              <a:ext uri="{FF2B5EF4-FFF2-40B4-BE49-F238E27FC236}">
                <a16:creationId xmlns:a16="http://schemas.microsoft.com/office/drawing/2014/main" id="{278BFBC0-971C-9DBB-D029-8A92CC971A51}"/>
              </a:ext>
            </a:extLst>
          </p:cNvPr>
          <p:cNvSpPr>
            <a:spLocks noGrp="1"/>
          </p:cNvSpPr>
          <p:nvPr>
            <p:ph idx="1"/>
          </p:nvPr>
        </p:nvSpPr>
        <p:spPr/>
        <p:txBody>
          <a:bodyPr/>
          <a:lstStyle/>
          <a:p>
            <a:r>
              <a:rPr lang="nb-NO" b="0" i="0" dirty="0">
                <a:solidFill>
                  <a:srgbClr val="242424"/>
                </a:solidFill>
                <a:effectLst/>
                <a:latin typeface="Segoe UI" panose="020B0502040204020203" pitchFamily="34" charset="0"/>
              </a:rPr>
              <a:t>Utilitarisme er en etisk teori som hevder at en handling er moralsk riktig hvis den maksimerer nytte, det vil si at den gir størst mulig lykke eller velvære for flest mulig menneske.</a:t>
            </a:r>
            <a:endParaRPr lang="nb-NO" dirty="0"/>
          </a:p>
        </p:txBody>
      </p:sp>
    </p:spTree>
    <p:extLst>
      <p:ext uri="{BB962C8B-B14F-4D97-AF65-F5344CB8AC3E}">
        <p14:creationId xmlns:p14="http://schemas.microsoft.com/office/powerpoint/2010/main" val="386270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31CB-DC1F-E059-9F26-46CEA9770DAC}"/>
              </a:ext>
            </a:extLst>
          </p:cNvPr>
          <p:cNvSpPr>
            <a:spLocks noGrp="1"/>
          </p:cNvSpPr>
          <p:nvPr>
            <p:ph type="title"/>
          </p:nvPr>
        </p:nvSpPr>
        <p:spPr/>
        <p:txBody>
          <a:bodyPr/>
          <a:lstStyle/>
          <a:p>
            <a:r>
              <a:rPr lang="nb-NO" dirty="0"/>
              <a:t>Utilitarisme</a:t>
            </a:r>
          </a:p>
        </p:txBody>
      </p:sp>
      <p:sp>
        <p:nvSpPr>
          <p:cNvPr id="3" name="Content Placeholder 2">
            <a:extLst>
              <a:ext uri="{FF2B5EF4-FFF2-40B4-BE49-F238E27FC236}">
                <a16:creationId xmlns:a16="http://schemas.microsoft.com/office/drawing/2014/main" id="{10DED71C-B790-BB9F-24B8-0BD39B99F3A7}"/>
              </a:ext>
            </a:extLst>
          </p:cNvPr>
          <p:cNvSpPr>
            <a:spLocks noGrp="1"/>
          </p:cNvSpPr>
          <p:nvPr>
            <p:ph idx="1"/>
          </p:nvPr>
        </p:nvSpPr>
        <p:spPr/>
        <p:txBody>
          <a:bodyPr/>
          <a:lstStyle/>
          <a:p>
            <a:r>
              <a:rPr lang="nb-NO" sz="1800" b="1" dirty="0"/>
              <a:t>Utilitarisme</a:t>
            </a:r>
            <a:r>
              <a:rPr lang="nb-NO" sz="1800" dirty="0"/>
              <a:t> sier at det riktige er den handlingen som gir </a:t>
            </a:r>
            <a:r>
              <a:rPr lang="nb-NO" sz="1800" b="1" dirty="0"/>
              <a:t>mest mulig lykke (nytte) for flest mulig mennesker</a:t>
            </a:r>
            <a:r>
              <a:rPr lang="nb-NO" sz="1800" dirty="0"/>
              <a:t>.</a:t>
            </a:r>
          </a:p>
          <a:p>
            <a:pPr lvl="0"/>
            <a:r>
              <a:rPr lang="nb-NO" sz="1800" dirty="0"/>
              <a:t>Fokus: </a:t>
            </a:r>
            <a:r>
              <a:rPr lang="nb-NO" sz="1800" b="1" dirty="0"/>
              <a:t>Konsekvenser for alle</a:t>
            </a:r>
            <a:endParaRPr lang="nb-NO" sz="1800" dirty="0"/>
          </a:p>
          <a:p>
            <a:pPr lvl="0"/>
            <a:r>
              <a:rPr lang="nb-NO" sz="1800" dirty="0"/>
              <a:t>Typisk spørsmål:</a:t>
            </a:r>
            <a:br>
              <a:rPr lang="nb-NO" sz="1800" dirty="0"/>
            </a:br>
            <a:r>
              <a:rPr lang="nb-NO" sz="1800" i="1" dirty="0"/>
              <a:t>«Hva gir størst samlet lykke?»</a:t>
            </a:r>
            <a:endParaRPr lang="nb-NO" sz="1800" dirty="0"/>
          </a:p>
          <a:p>
            <a:r>
              <a:rPr lang="nb-NO" sz="1800" dirty="0"/>
              <a:t>Eksempel:</a:t>
            </a:r>
            <a:br>
              <a:rPr lang="nb-NO" sz="1800" dirty="0"/>
            </a:br>
            <a:r>
              <a:rPr lang="nb-NO" sz="1800" dirty="0"/>
              <a:t>Et vanskelig valg tas fordi det hjelper mange, selv om noen få blir skadet.</a:t>
            </a:r>
          </a:p>
          <a:p>
            <a:r>
              <a:rPr lang="nb-NO" sz="1800" dirty="0"/>
              <a:t>Kort sagt:</a:t>
            </a:r>
            <a:br>
              <a:rPr lang="nb-NO" sz="1800" dirty="0"/>
            </a:br>
            <a:r>
              <a:rPr lang="nb-NO" sz="1800" b="1" dirty="0"/>
              <a:t>Det beste er det som gagner flest.</a:t>
            </a:r>
            <a:endParaRPr lang="nb-NO" sz="1800" dirty="0"/>
          </a:p>
          <a:p>
            <a:endParaRPr lang="nb-NO" dirty="0"/>
          </a:p>
        </p:txBody>
      </p:sp>
    </p:spTree>
    <p:extLst>
      <p:ext uri="{BB962C8B-B14F-4D97-AF65-F5344CB8AC3E}">
        <p14:creationId xmlns:p14="http://schemas.microsoft.com/office/powerpoint/2010/main" val="281091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BEA-96E2-FB53-F6C3-B8F5A903C48F}"/>
              </a:ext>
            </a:extLst>
          </p:cNvPr>
          <p:cNvSpPr>
            <a:spLocks noGrp="1"/>
          </p:cNvSpPr>
          <p:nvPr>
            <p:ph type="title"/>
          </p:nvPr>
        </p:nvSpPr>
        <p:spPr>
          <a:xfrm>
            <a:off x="301385" y="298339"/>
            <a:ext cx="8418747" cy="217625"/>
          </a:xfrm>
        </p:spPr>
        <p:txBody>
          <a:bodyPr/>
          <a:lstStyle/>
          <a:p>
            <a:r>
              <a:rPr lang="nb-NO" sz="800" dirty="0"/>
              <a:t>Ikke i pensum</a:t>
            </a:r>
          </a:p>
        </p:txBody>
      </p:sp>
      <p:sp>
        <p:nvSpPr>
          <p:cNvPr id="3" name="Content Placeholder 2">
            <a:extLst>
              <a:ext uri="{FF2B5EF4-FFF2-40B4-BE49-F238E27FC236}">
                <a16:creationId xmlns:a16="http://schemas.microsoft.com/office/drawing/2014/main" id="{F48DCC17-6658-86CB-0934-BD3FD5E61A51}"/>
              </a:ext>
            </a:extLst>
          </p:cNvPr>
          <p:cNvSpPr>
            <a:spLocks noGrp="1"/>
          </p:cNvSpPr>
          <p:nvPr>
            <p:ph idx="1"/>
          </p:nvPr>
        </p:nvSpPr>
        <p:spPr/>
        <p:txBody>
          <a:bodyPr/>
          <a:lstStyle/>
          <a:p>
            <a:pPr algn="l"/>
            <a:r>
              <a:rPr lang="nb-NO" b="1" i="0" dirty="0">
                <a:solidFill>
                  <a:srgbClr val="242424"/>
                </a:solidFill>
                <a:effectLst/>
                <a:latin typeface="Segoe UI" panose="020B0502040204020203" pitchFamily="34" charset="0"/>
              </a:rPr>
              <a:t>Egoisme</a:t>
            </a:r>
            <a:r>
              <a:rPr lang="nb-NO" b="0" i="0" dirty="0">
                <a:solidFill>
                  <a:srgbClr val="242424"/>
                </a:solidFill>
                <a:effectLst/>
                <a:latin typeface="Segoe UI" panose="020B0502040204020203" pitchFamily="34" charset="0"/>
              </a:rPr>
              <a:t>:</a:t>
            </a:r>
          </a:p>
          <a:p>
            <a:pPr marL="0" indent="0" algn="l">
              <a:spcBef>
                <a:spcPts val="750"/>
              </a:spcBef>
              <a:spcAft>
                <a:spcPts val="750"/>
              </a:spcAft>
              <a:buNone/>
            </a:pPr>
            <a:r>
              <a:rPr lang="nb-NO" b="0" i="0" dirty="0">
                <a:solidFill>
                  <a:srgbClr val="242424"/>
                </a:solidFill>
                <a:effectLst/>
                <a:latin typeface="Segoe UI" panose="020B0502040204020203" pitchFamily="34" charset="0"/>
              </a:rPr>
              <a:t>Egoisme er en etisk teori som hevder at individets egne interesser og velferd bør være det primære målet for handlinger. Egoister mener at det er naturlig og riktig å handle på en måte som </a:t>
            </a:r>
            <a:r>
              <a:rPr lang="nb-NO" b="0" i="0" dirty="0">
                <a:solidFill>
                  <a:srgbClr val="242424"/>
                </a:solidFill>
                <a:effectLst/>
                <a:highlight>
                  <a:srgbClr val="FFFF00"/>
                </a:highlight>
                <a:latin typeface="Segoe UI" panose="020B0502040204020203" pitchFamily="34" charset="0"/>
              </a:rPr>
              <a:t>maksimerer egen fordel.</a:t>
            </a:r>
          </a:p>
          <a:p>
            <a:endParaRPr lang="nb-NO" dirty="0"/>
          </a:p>
        </p:txBody>
      </p:sp>
    </p:spTree>
    <p:extLst>
      <p:ext uri="{BB962C8B-B14F-4D97-AF65-F5344CB8AC3E}">
        <p14:creationId xmlns:p14="http://schemas.microsoft.com/office/powerpoint/2010/main" val="7873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6E6A-B20A-DDF0-2005-A7FB20A1F724}"/>
              </a:ext>
            </a:extLst>
          </p:cNvPr>
          <p:cNvSpPr>
            <a:spLocks noGrp="1"/>
          </p:cNvSpPr>
          <p:nvPr>
            <p:ph type="title"/>
          </p:nvPr>
        </p:nvSpPr>
        <p:spPr/>
        <p:txBody>
          <a:bodyPr/>
          <a:lstStyle/>
          <a:p>
            <a:r>
              <a:rPr lang="nb-NO" dirty="0"/>
              <a:t>Egoisme</a:t>
            </a:r>
          </a:p>
        </p:txBody>
      </p:sp>
      <p:sp>
        <p:nvSpPr>
          <p:cNvPr id="3" name="Content Placeholder 2">
            <a:extLst>
              <a:ext uri="{FF2B5EF4-FFF2-40B4-BE49-F238E27FC236}">
                <a16:creationId xmlns:a16="http://schemas.microsoft.com/office/drawing/2014/main" id="{F8CC7F78-36EC-200A-6276-BB63346FE766}"/>
              </a:ext>
            </a:extLst>
          </p:cNvPr>
          <p:cNvSpPr>
            <a:spLocks noGrp="1"/>
          </p:cNvSpPr>
          <p:nvPr>
            <p:ph idx="1"/>
          </p:nvPr>
        </p:nvSpPr>
        <p:spPr/>
        <p:txBody>
          <a:bodyPr/>
          <a:lstStyle/>
          <a:p>
            <a:r>
              <a:rPr lang="nb-NO" sz="1800" b="1" dirty="0"/>
              <a:t>Egoisme</a:t>
            </a:r>
            <a:r>
              <a:rPr lang="nb-NO" sz="1800" dirty="0"/>
              <a:t> er en etisk teori som sier at </a:t>
            </a:r>
            <a:r>
              <a:rPr lang="nb-NO" sz="1800" b="1" dirty="0"/>
              <a:t>det riktige er det som er best for en selv</a:t>
            </a:r>
            <a:r>
              <a:rPr lang="nb-NO" sz="1800" dirty="0"/>
              <a:t>.</a:t>
            </a:r>
          </a:p>
          <a:p>
            <a:pPr lvl="0"/>
            <a:r>
              <a:rPr lang="nb-NO" sz="1800" dirty="0"/>
              <a:t>Fokus: </a:t>
            </a:r>
            <a:r>
              <a:rPr lang="nb-NO" sz="1800" b="1" dirty="0"/>
              <a:t>Egeninteresse</a:t>
            </a:r>
            <a:endParaRPr lang="nb-NO" sz="1800" dirty="0"/>
          </a:p>
          <a:p>
            <a:pPr lvl="0"/>
            <a:r>
              <a:rPr lang="nb-NO" sz="1800" dirty="0"/>
              <a:t>Et spørsmål egoismen stiller:</a:t>
            </a:r>
            <a:br>
              <a:rPr lang="nb-NO" sz="1800" dirty="0"/>
            </a:br>
            <a:r>
              <a:rPr lang="nb-NO" sz="1800" i="1" dirty="0"/>
              <a:t>«Hva gagner meg mest?»</a:t>
            </a:r>
            <a:endParaRPr lang="nb-NO" sz="1800" dirty="0"/>
          </a:p>
          <a:p>
            <a:pPr lvl="0"/>
            <a:r>
              <a:rPr lang="nb-NO" sz="1800" dirty="0"/>
              <a:t>Mindre opptatt av hvordan handlingen påvirker andre, med mindre det også gagner én selv</a:t>
            </a:r>
          </a:p>
          <a:p>
            <a:r>
              <a:rPr lang="nb-NO" sz="1800" dirty="0"/>
              <a:t>Eksempel:</a:t>
            </a:r>
            <a:br>
              <a:rPr lang="nb-NO" sz="1800" dirty="0"/>
            </a:br>
            <a:r>
              <a:rPr lang="nb-NO" sz="1800" dirty="0"/>
              <a:t>Å hjelpe en venn bare fordi det gir deg fordeler senere → egoistisk motivert.</a:t>
            </a:r>
          </a:p>
          <a:p>
            <a:pPr marL="0" indent="0">
              <a:buNone/>
            </a:pPr>
            <a:endParaRPr lang="nb-NO" dirty="0"/>
          </a:p>
        </p:txBody>
      </p:sp>
    </p:spTree>
    <p:extLst>
      <p:ext uri="{BB962C8B-B14F-4D97-AF65-F5344CB8AC3E}">
        <p14:creationId xmlns:p14="http://schemas.microsoft.com/office/powerpoint/2010/main" val="241757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6FCF-7122-D49C-1A61-7EAD99896D08}"/>
              </a:ext>
            </a:extLst>
          </p:cNvPr>
          <p:cNvSpPr>
            <a:spLocks noGrp="1"/>
          </p:cNvSpPr>
          <p:nvPr>
            <p:ph type="title"/>
          </p:nvPr>
        </p:nvSpPr>
        <p:spPr>
          <a:xfrm>
            <a:off x="301385" y="298339"/>
            <a:ext cx="8418747" cy="217625"/>
          </a:xfrm>
        </p:spPr>
        <p:txBody>
          <a:bodyPr/>
          <a:lstStyle/>
          <a:p>
            <a:r>
              <a:rPr lang="nb-NO" sz="800" dirty="0"/>
              <a:t>Ikke i pensum</a:t>
            </a:r>
          </a:p>
        </p:txBody>
      </p:sp>
      <p:sp>
        <p:nvSpPr>
          <p:cNvPr id="3" name="Content Placeholder 2">
            <a:extLst>
              <a:ext uri="{FF2B5EF4-FFF2-40B4-BE49-F238E27FC236}">
                <a16:creationId xmlns:a16="http://schemas.microsoft.com/office/drawing/2014/main" id="{43C168DA-E992-618A-9CAE-F007DA7A1435}"/>
              </a:ext>
            </a:extLst>
          </p:cNvPr>
          <p:cNvSpPr>
            <a:spLocks noGrp="1"/>
          </p:cNvSpPr>
          <p:nvPr>
            <p:ph idx="1"/>
          </p:nvPr>
        </p:nvSpPr>
        <p:spPr/>
        <p:txBody>
          <a:bodyPr/>
          <a:lstStyle/>
          <a:p>
            <a:pPr algn="l"/>
            <a:r>
              <a:rPr lang="nb-NO" b="1" i="0" dirty="0">
                <a:solidFill>
                  <a:srgbClr val="242424"/>
                </a:solidFill>
                <a:effectLst/>
                <a:latin typeface="Segoe UI" panose="020B0502040204020203" pitchFamily="34" charset="0"/>
              </a:rPr>
              <a:t>Hedonisme</a:t>
            </a:r>
            <a:r>
              <a:rPr lang="nb-NO"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nb-NO" b="0" i="0" dirty="0">
                <a:solidFill>
                  <a:srgbClr val="242424"/>
                </a:solidFill>
                <a:effectLst/>
                <a:latin typeface="Segoe UI" panose="020B0502040204020203" pitchFamily="34" charset="0"/>
              </a:rPr>
              <a:t>Hedonisme er en filosofisk retning som hevder at nytelse eller lykke er det høyeste gode og det primære målet for menneskelivet. Ifølge hedonismen </a:t>
            </a:r>
            <a:r>
              <a:rPr lang="nb-NO" b="0" i="0" dirty="0">
                <a:solidFill>
                  <a:srgbClr val="242424"/>
                </a:solidFill>
                <a:effectLst/>
                <a:highlight>
                  <a:srgbClr val="FFFF00"/>
                </a:highlight>
                <a:latin typeface="Segoe UI" panose="020B0502040204020203" pitchFamily="34" charset="0"/>
              </a:rPr>
              <a:t>bør mennesker søke å maksimere nytelse og minimere smerte.</a:t>
            </a:r>
          </a:p>
          <a:p>
            <a:endParaRPr lang="nb-NO" dirty="0"/>
          </a:p>
        </p:txBody>
      </p:sp>
    </p:spTree>
    <p:extLst>
      <p:ext uri="{BB962C8B-B14F-4D97-AF65-F5344CB8AC3E}">
        <p14:creationId xmlns:p14="http://schemas.microsoft.com/office/powerpoint/2010/main" val="385484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C7A-43BF-FF79-DA01-D68CC7CF25B5}"/>
              </a:ext>
            </a:extLst>
          </p:cNvPr>
          <p:cNvSpPr>
            <a:spLocks noGrp="1"/>
          </p:cNvSpPr>
          <p:nvPr>
            <p:ph type="title"/>
          </p:nvPr>
        </p:nvSpPr>
        <p:spPr/>
        <p:txBody>
          <a:bodyPr/>
          <a:lstStyle/>
          <a:p>
            <a:r>
              <a:rPr lang="nb-NO" dirty="0"/>
              <a:t>Hedonisme</a:t>
            </a:r>
          </a:p>
        </p:txBody>
      </p:sp>
      <p:sp>
        <p:nvSpPr>
          <p:cNvPr id="3" name="Content Placeholder 2">
            <a:extLst>
              <a:ext uri="{FF2B5EF4-FFF2-40B4-BE49-F238E27FC236}">
                <a16:creationId xmlns:a16="http://schemas.microsoft.com/office/drawing/2014/main" id="{EFDDAF15-57B4-0B80-9DD8-9E29E58F0E86}"/>
              </a:ext>
            </a:extLst>
          </p:cNvPr>
          <p:cNvSpPr>
            <a:spLocks noGrp="1"/>
          </p:cNvSpPr>
          <p:nvPr>
            <p:ph idx="1"/>
          </p:nvPr>
        </p:nvSpPr>
        <p:spPr/>
        <p:txBody>
          <a:bodyPr/>
          <a:lstStyle/>
          <a:p>
            <a:r>
              <a:rPr lang="nb-NO" sz="1600" b="1" dirty="0"/>
              <a:t>Hedonisme</a:t>
            </a:r>
            <a:r>
              <a:rPr lang="nb-NO" sz="1600" dirty="0"/>
              <a:t> er en etisk teori som sier at </a:t>
            </a:r>
            <a:r>
              <a:rPr lang="nb-NO" sz="1600" b="1" dirty="0"/>
              <a:t>det gode er lyst og nytelse</a:t>
            </a:r>
            <a:r>
              <a:rPr lang="nb-NO" sz="1600" dirty="0"/>
              <a:t>, og at </a:t>
            </a:r>
            <a:r>
              <a:rPr lang="nb-NO" sz="1600" b="1" dirty="0"/>
              <a:t>smerte er det onde</a:t>
            </a:r>
            <a:r>
              <a:rPr lang="nb-NO" sz="1600" dirty="0"/>
              <a:t>.</a:t>
            </a:r>
          </a:p>
          <a:p>
            <a:pPr lvl="0"/>
            <a:r>
              <a:rPr lang="nb-NO" sz="1600" dirty="0"/>
              <a:t>Fokus: </a:t>
            </a:r>
            <a:r>
              <a:rPr lang="nb-NO" sz="1600" b="1" dirty="0"/>
              <a:t>Nytelse og lykke</a:t>
            </a:r>
            <a:endParaRPr lang="nb-NO" sz="1600" dirty="0"/>
          </a:p>
          <a:p>
            <a:pPr lvl="0"/>
            <a:r>
              <a:rPr lang="nb-NO" sz="1600" dirty="0"/>
              <a:t>Et spørsmål hedonismen stiller:</a:t>
            </a:r>
            <a:br>
              <a:rPr lang="nb-NO" sz="1600" dirty="0"/>
            </a:br>
            <a:r>
              <a:rPr lang="nb-NO" sz="1600" i="1" dirty="0"/>
              <a:t>«Gir handlingen mest mulig nytelse (og minst mulig smerte)?»</a:t>
            </a:r>
            <a:endParaRPr lang="nb-NO" sz="1600" dirty="0"/>
          </a:p>
          <a:p>
            <a:pPr lvl="0"/>
            <a:r>
              <a:rPr lang="nb-NO" sz="1600" dirty="0"/>
              <a:t>Viktig: Hedonisme sier </a:t>
            </a:r>
            <a:r>
              <a:rPr lang="nb-NO" sz="1600" b="1" dirty="0"/>
              <a:t>ikke nødvendigvis hvem</a:t>
            </a:r>
            <a:r>
              <a:rPr lang="nb-NO" sz="1600" dirty="0"/>
              <a:t> som får nytelsen</a:t>
            </a:r>
            <a:br>
              <a:rPr lang="nb-NO" sz="1600" dirty="0"/>
            </a:br>
            <a:r>
              <a:rPr lang="nb-NO" sz="1600" dirty="0"/>
              <a:t>– det kan være </a:t>
            </a:r>
            <a:r>
              <a:rPr lang="nb-NO" sz="1600" b="1" dirty="0"/>
              <a:t>deg selv</a:t>
            </a:r>
            <a:r>
              <a:rPr lang="nb-NO" sz="1600" dirty="0"/>
              <a:t>, </a:t>
            </a:r>
            <a:r>
              <a:rPr lang="nb-NO" sz="1600" b="1" dirty="0"/>
              <a:t>andre</a:t>
            </a:r>
            <a:r>
              <a:rPr lang="nb-NO" sz="1600" dirty="0"/>
              <a:t>, eller </a:t>
            </a:r>
            <a:r>
              <a:rPr lang="nb-NO" sz="1600" b="1" dirty="0"/>
              <a:t>flere mennesker</a:t>
            </a:r>
          </a:p>
          <a:p>
            <a:pPr marL="0" indent="0">
              <a:buNone/>
            </a:pPr>
            <a:endParaRPr lang="nb-NO" sz="1600" dirty="0"/>
          </a:p>
          <a:p>
            <a:r>
              <a:rPr lang="nb-NO" sz="1600" dirty="0"/>
              <a:t>Eksempel:</a:t>
            </a:r>
            <a:br>
              <a:rPr lang="nb-NO" sz="1600" dirty="0"/>
            </a:br>
            <a:r>
              <a:rPr lang="nb-NO" sz="1600" dirty="0"/>
              <a:t>Å hjelpe en venn fordi det gir glede å hjelpe andre → hedonistisk motivert</a:t>
            </a:r>
          </a:p>
          <a:p>
            <a:pPr marL="0" indent="0">
              <a:buNone/>
            </a:pPr>
            <a:endParaRPr lang="nb-NO" dirty="0"/>
          </a:p>
        </p:txBody>
      </p:sp>
    </p:spTree>
    <p:extLst>
      <p:ext uri="{BB962C8B-B14F-4D97-AF65-F5344CB8AC3E}">
        <p14:creationId xmlns:p14="http://schemas.microsoft.com/office/powerpoint/2010/main" val="104794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2D4E-7B26-FA4C-C704-FFD667CA8FA8}"/>
              </a:ext>
            </a:extLst>
          </p:cNvPr>
          <p:cNvSpPr>
            <a:spLocks noGrp="1"/>
          </p:cNvSpPr>
          <p:nvPr>
            <p:ph type="title"/>
          </p:nvPr>
        </p:nvSpPr>
        <p:spPr>
          <a:xfrm>
            <a:off x="301385" y="298339"/>
            <a:ext cx="8418747" cy="217625"/>
          </a:xfrm>
        </p:spPr>
        <p:txBody>
          <a:bodyPr/>
          <a:lstStyle/>
          <a:p>
            <a:r>
              <a:rPr lang="nb-NO" sz="800" dirty="0"/>
              <a:t>Ikke i pensum</a:t>
            </a:r>
          </a:p>
        </p:txBody>
      </p:sp>
      <p:sp>
        <p:nvSpPr>
          <p:cNvPr id="3" name="Content Placeholder 2">
            <a:extLst>
              <a:ext uri="{FF2B5EF4-FFF2-40B4-BE49-F238E27FC236}">
                <a16:creationId xmlns:a16="http://schemas.microsoft.com/office/drawing/2014/main" id="{D8AE3DE0-F04F-DF77-CAF8-6D031E66DD07}"/>
              </a:ext>
            </a:extLst>
          </p:cNvPr>
          <p:cNvSpPr>
            <a:spLocks noGrp="1"/>
          </p:cNvSpPr>
          <p:nvPr>
            <p:ph idx="1"/>
          </p:nvPr>
        </p:nvSpPr>
        <p:spPr/>
        <p:txBody>
          <a:bodyPr/>
          <a:lstStyle/>
          <a:p>
            <a:r>
              <a:rPr lang="nb-NO" b="1" i="0" dirty="0">
                <a:solidFill>
                  <a:srgbClr val="242424"/>
                </a:solidFill>
                <a:effectLst/>
                <a:latin typeface="Segoe UI" panose="020B0502040204020203" pitchFamily="34" charset="0"/>
              </a:rPr>
              <a:t>Altruisme:</a:t>
            </a:r>
          </a:p>
          <a:p>
            <a:r>
              <a:rPr lang="nb-NO" b="0" i="0" dirty="0">
                <a:solidFill>
                  <a:srgbClr val="242424"/>
                </a:solidFill>
                <a:effectLst/>
                <a:latin typeface="Segoe UI" panose="020B0502040204020203" pitchFamily="34" charset="0"/>
              </a:rPr>
              <a:t>Altruisme er en etisk teori som vektlegger selvoppofrende bekymring for andres velferd. Altruister handler på en måte som gagner andre, ofte på bekostning av egne interesse.</a:t>
            </a:r>
            <a:endParaRPr lang="nb-NO" dirty="0"/>
          </a:p>
        </p:txBody>
      </p:sp>
    </p:spTree>
    <p:extLst>
      <p:ext uri="{BB962C8B-B14F-4D97-AF65-F5344CB8AC3E}">
        <p14:creationId xmlns:p14="http://schemas.microsoft.com/office/powerpoint/2010/main" val="264834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89C-A546-3C48-278D-F02AB46904AA}"/>
              </a:ext>
            </a:extLst>
          </p:cNvPr>
          <p:cNvSpPr>
            <a:spLocks noGrp="1"/>
          </p:cNvSpPr>
          <p:nvPr>
            <p:ph type="title"/>
          </p:nvPr>
        </p:nvSpPr>
        <p:spPr/>
        <p:txBody>
          <a:bodyPr/>
          <a:lstStyle/>
          <a:p>
            <a:r>
              <a:rPr lang="nb-NO" dirty="0"/>
              <a:t>Obligatorisk oppgave</a:t>
            </a:r>
          </a:p>
        </p:txBody>
      </p:sp>
      <p:sp>
        <p:nvSpPr>
          <p:cNvPr id="3" name="Content Placeholder 2">
            <a:extLst>
              <a:ext uri="{FF2B5EF4-FFF2-40B4-BE49-F238E27FC236}">
                <a16:creationId xmlns:a16="http://schemas.microsoft.com/office/drawing/2014/main" id="{20A91FCC-4F74-E044-358A-4AD71302742C}"/>
              </a:ext>
            </a:extLst>
          </p:cNvPr>
          <p:cNvSpPr>
            <a:spLocks noGrp="1"/>
          </p:cNvSpPr>
          <p:nvPr>
            <p:ph idx="1"/>
          </p:nvPr>
        </p:nvSpPr>
        <p:spPr/>
        <p:txBody>
          <a:bodyPr/>
          <a:lstStyle/>
          <a:p>
            <a:r>
              <a:rPr lang="nb-NO" sz="1600" dirty="0"/>
              <a:t>Jeg vil lansere den </a:t>
            </a:r>
            <a:r>
              <a:rPr lang="nb-NO" sz="1600" b="1" dirty="0"/>
              <a:t>obligatoriske oppgaven</a:t>
            </a:r>
            <a:r>
              <a:rPr lang="nb-NO" sz="1600" dirty="0"/>
              <a:t> i </a:t>
            </a:r>
            <a:r>
              <a:rPr lang="nb-NO" sz="1600" b="1" dirty="0"/>
              <a:t>uke 5</a:t>
            </a:r>
            <a:r>
              <a:rPr lang="nb-NO" sz="1600" dirty="0"/>
              <a:t>. Da vil det bli litt tydeligere for dere hvordan oppgaven er lagt opp.</a:t>
            </a:r>
          </a:p>
          <a:p>
            <a:r>
              <a:rPr lang="nb-NO" sz="1600" dirty="0"/>
              <a:t>Jeg har snakket med studentassistenten, og vi har blitt enige om at dere skal få en variert obligatorisk oppgave med noe mer frihet til å tilpasse oppgaven etter egne interesser.</a:t>
            </a:r>
          </a:p>
          <a:p>
            <a:r>
              <a:rPr lang="nb-NO" sz="1600" dirty="0"/>
              <a:t>Jeg planlegger at:</a:t>
            </a:r>
          </a:p>
          <a:p>
            <a:pPr lvl="0"/>
            <a:r>
              <a:rPr lang="nb-NO" sz="1600" dirty="0"/>
              <a:t>Campusstudenter skal jobbe i grupper på 2–5 personer.</a:t>
            </a:r>
          </a:p>
          <a:p>
            <a:pPr lvl="0"/>
            <a:r>
              <a:rPr lang="nb-NO" sz="1600" dirty="0"/>
              <a:t>Nettstudenter kan også jobbe i grupper, men har i tillegg mulighet til å jobbe individuelt.</a:t>
            </a:r>
          </a:p>
          <a:p>
            <a:r>
              <a:rPr lang="nb-NO" sz="1600" dirty="0"/>
              <a:t>Mer informasjon om oppgaven kommer neste uke.</a:t>
            </a:r>
          </a:p>
          <a:p>
            <a:endParaRPr lang="nb-NO" dirty="0"/>
          </a:p>
        </p:txBody>
      </p:sp>
    </p:spTree>
    <p:extLst>
      <p:ext uri="{BB962C8B-B14F-4D97-AF65-F5344CB8AC3E}">
        <p14:creationId xmlns:p14="http://schemas.microsoft.com/office/powerpoint/2010/main" val="4273955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F40B-5E30-27CC-A216-FCC94808167D}"/>
              </a:ext>
            </a:extLst>
          </p:cNvPr>
          <p:cNvSpPr>
            <a:spLocks noGrp="1"/>
          </p:cNvSpPr>
          <p:nvPr>
            <p:ph type="title"/>
          </p:nvPr>
        </p:nvSpPr>
        <p:spPr/>
        <p:txBody>
          <a:bodyPr/>
          <a:lstStyle/>
          <a:p>
            <a:r>
              <a:rPr lang="nb-NO" dirty="0"/>
              <a:t>Altruisme</a:t>
            </a:r>
          </a:p>
        </p:txBody>
      </p:sp>
      <p:sp>
        <p:nvSpPr>
          <p:cNvPr id="3" name="Content Placeholder 2">
            <a:extLst>
              <a:ext uri="{FF2B5EF4-FFF2-40B4-BE49-F238E27FC236}">
                <a16:creationId xmlns:a16="http://schemas.microsoft.com/office/drawing/2014/main" id="{19B126C4-2247-4451-2939-922B2CB0E4E5}"/>
              </a:ext>
            </a:extLst>
          </p:cNvPr>
          <p:cNvSpPr>
            <a:spLocks noGrp="1"/>
          </p:cNvSpPr>
          <p:nvPr>
            <p:ph idx="1"/>
          </p:nvPr>
        </p:nvSpPr>
        <p:spPr/>
        <p:txBody>
          <a:bodyPr/>
          <a:lstStyle/>
          <a:p>
            <a:r>
              <a:rPr lang="nb-NO" sz="2000" b="1" dirty="0"/>
              <a:t>Altruisme</a:t>
            </a:r>
            <a:r>
              <a:rPr lang="nb-NO" sz="2000" dirty="0"/>
              <a:t> er en etisk teori som sier at </a:t>
            </a:r>
            <a:r>
              <a:rPr lang="nb-NO" sz="2000" b="1" dirty="0"/>
              <a:t>det riktige er å handle til beste for andre</a:t>
            </a:r>
            <a:r>
              <a:rPr lang="nb-NO" sz="2000" dirty="0"/>
              <a:t>, selv om det kan koste noe for en selv.</a:t>
            </a:r>
          </a:p>
          <a:p>
            <a:pPr lvl="0"/>
            <a:r>
              <a:rPr lang="nb-NO" sz="2000" dirty="0"/>
              <a:t>Fokus: </a:t>
            </a:r>
            <a:r>
              <a:rPr lang="nb-NO" sz="2000" b="1" dirty="0"/>
              <a:t>Andre menneskers velferd</a:t>
            </a:r>
            <a:endParaRPr lang="nb-NO" sz="2000" dirty="0"/>
          </a:p>
          <a:p>
            <a:pPr lvl="0"/>
            <a:r>
              <a:rPr lang="nb-NO" sz="2000" dirty="0"/>
              <a:t>Et spørsmål altruisme stiller:</a:t>
            </a:r>
            <a:br>
              <a:rPr lang="nb-NO" sz="2000" dirty="0"/>
            </a:br>
            <a:r>
              <a:rPr lang="nb-NO" sz="2000" i="1" dirty="0"/>
              <a:t>«Hva er best for andre?»</a:t>
            </a:r>
            <a:endParaRPr lang="nb-NO" sz="2000" dirty="0"/>
          </a:p>
          <a:p>
            <a:pPr lvl="0"/>
            <a:r>
              <a:rPr lang="nb-NO" sz="2000" dirty="0"/>
              <a:t>Egeninteresse er </a:t>
            </a:r>
            <a:r>
              <a:rPr lang="nb-NO" sz="2000" b="1" dirty="0"/>
              <a:t>ikke viktig</a:t>
            </a:r>
            <a:r>
              <a:rPr lang="nb-NO" sz="2000" dirty="0"/>
              <a:t>, eller settes til side</a:t>
            </a:r>
          </a:p>
          <a:p>
            <a:r>
              <a:rPr lang="nb-NO" sz="2000" dirty="0"/>
              <a:t>Eksempel:</a:t>
            </a:r>
            <a:br>
              <a:rPr lang="nb-NO" sz="2000" dirty="0"/>
            </a:br>
            <a:r>
              <a:rPr lang="nb-NO" sz="2000" dirty="0"/>
              <a:t>Du hjelper noen som er i nød, selv om du mister tid, penger eller fordeler selv.</a:t>
            </a:r>
          </a:p>
          <a:p>
            <a:endParaRPr lang="nb-NO" dirty="0"/>
          </a:p>
        </p:txBody>
      </p:sp>
    </p:spTree>
    <p:extLst>
      <p:ext uri="{BB962C8B-B14F-4D97-AF65-F5344CB8AC3E}">
        <p14:creationId xmlns:p14="http://schemas.microsoft.com/office/powerpoint/2010/main" val="69249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A0AA44-1D28-563D-FDA8-6748A1B04977}"/>
              </a:ext>
            </a:extLst>
          </p:cNvPr>
          <p:cNvPicPr>
            <a:picLocks noGrp="1" noChangeAspect="1"/>
          </p:cNvPicPr>
          <p:nvPr>
            <p:ph idx="1"/>
          </p:nvPr>
        </p:nvPicPr>
        <p:blipFill>
          <a:blip r:embed="rId2"/>
          <a:stretch>
            <a:fillRect/>
          </a:stretch>
        </p:blipFill>
        <p:spPr>
          <a:xfrm>
            <a:off x="1186192" y="1850096"/>
            <a:ext cx="6649378" cy="1933845"/>
          </a:xfrm>
          <a:prstGeom prst="rect">
            <a:avLst/>
          </a:prstGeom>
        </p:spPr>
      </p:pic>
    </p:spTree>
    <p:extLst>
      <p:ext uri="{BB962C8B-B14F-4D97-AF65-F5344CB8AC3E}">
        <p14:creationId xmlns:p14="http://schemas.microsoft.com/office/powerpoint/2010/main" val="410141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42C4-B8AF-4424-9514-065E68BFC8E4}"/>
              </a:ext>
            </a:extLst>
          </p:cNvPr>
          <p:cNvSpPr>
            <a:spLocks noGrp="1"/>
          </p:cNvSpPr>
          <p:nvPr>
            <p:ph type="title"/>
          </p:nvPr>
        </p:nvSpPr>
        <p:spPr/>
        <p:txBody>
          <a:bodyPr/>
          <a:lstStyle/>
          <a:p>
            <a:r>
              <a:rPr lang="nb-NO" dirty="0"/>
              <a:t>Pliktetikk – «</a:t>
            </a:r>
            <a:r>
              <a:rPr lang="nb-NO" dirty="0" err="1"/>
              <a:t>Deontology</a:t>
            </a:r>
            <a:r>
              <a:rPr lang="nb-NO" dirty="0"/>
              <a:t>» </a:t>
            </a:r>
          </a:p>
        </p:txBody>
      </p:sp>
      <p:sp>
        <p:nvSpPr>
          <p:cNvPr id="3" name="Content Placeholder 2">
            <a:extLst>
              <a:ext uri="{FF2B5EF4-FFF2-40B4-BE49-F238E27FC236}">
                <a16:creationId xmlns:a16="http://schemas.microsoft.com/office/drawing/2014/main" id="{813F1EFC-2EA9-40BD-BB52-A8161AABE3ED}"/>
              </a:ext>
            </a:extLst>
          </p:cNvPr>
          <p:cNvSpPr>
            <a:spLocks noGrp="1"/>
          </p:cNvSpPr>
          <p:nvPr>
            <p:ph idx="1"/>
          </p:nvPr>
        </p:nvSpPr>
        <p:spPr/>
        <p:txBody>
          <a:bodyPr/>
          <a:lstStyle/>
          <a:p>
            <a:r>
              <a:rPr lang="nb-NO" dirty="0">
                <a:highlight>
                  <a:srgbClr val="FFFF00"/>
                </a:highlight>
              </a:rPr>
              <a:t>Pliktetikk handler om hva som er riktig i forhold til normer og regler som man lever etter.</a:t>
            </a:r>
          </a:p>
          <a:p>
            <a:endParaRPr lang="nb-NO" dirty="0"/>
          </a:p>
          <a:p>
            <a:r>
              <a:rPr lang="nb-NO" dirty="0"/>
              <a:t>Immanuel Kant</a:t>
            </a:r>
          </a:p>
          <a:p>
            <a:pPr marL="0" indent="0">
              <a:buNone/>
            </a:pPr>
            <a:endParaRPr lang="nb-NO" dirty="0"/>
          </a:p>
        </p:txBody>
      </p:sp>
    </p:spTree>
    <p:extLst>
      <p:ext uri="{BB962C8B-B14F-4D97-AF65-F5344CB8AC3E}">
        <p14:creationId xmlns:p14="http://schemas.microsoft.com/office/powerpoint/2010/main" val="381344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5BBD-B419-6AB1-C0CE-1312110B2524}"/>
              </a:ext>
            </a:extLst>
          </p:cNvPr>
          <p:cNvSpPr>
            <a:spLocks noGrp="1"/>
          </p:cNvSpPr>
          <p:nvPr>
            <p:ph type="title"/>
          </p:nvPr>
        </p:nvSpPr>
        <p:spPr/>
        <p:txBody>
          <a:bodyPr/>
          <a:lstStyle/>
          <a:p>
            <a:r>
              <a:rPr lang="nb-NO" dirty="0"/>
              <a:t>Pliktetikk</a:t>
            </a:r>
          </a:p>
        </p:txBody>
      </p:sp>
      <p:sp>
        <p:nvSpPr>
          <p:cNvPr id="3" name="Content Placeholder 2">
            <a:extLst>
              <a:ext uri="{FF2B5EF4-FFF2-40B4-BE49-F238E27FC236}">
                <a16:creationId xmlns:a16="http://schemas.microsoft.com/office/drawing/2014/main" id="{66DC4549-8990-6E35-7B5A-0EF7E04C9696}"/>
              </a:ext>
            </a:extLst>
          </p:cNvPr>
          <p:cNvSpPr>
            <a:spLocks noGrp="1"/>
          </p:cNvSpPr>
          <p:nvPr>
            <p:ph idx="1"/>
          </p:nvPr>
        </p:nvSpPr>
        <p:spPr/>
        <p:txBody>
          <a:bodyPr/>
          <a:lstStyle/>
          <a:p>
            <a:pPr algn="l"/>
            <a:r>
              <a:rPr lang="nb-NO" b="0" i="0" dirty="0">
                <a:solidFill>
                  <a:srgbClr val="242424"/>
                </a:solidFill>
                <a:effectLst/>
                <a:latin typeface="Segoe UI" panose="020B0502040204020203" pitchFamily="34" charset="0"/>
              </a:rPr>
              <a:t>Pliktetikk, også kjent som deontologisk etikk, er en moralteori som fokuserer på </a:t>
            </a:r>
            <a:r>
              <a:rPr lang="nb-NO" b="0" i="0" dirty="0">
                <a:solidFill>
                  <a:srgbClr val="242424"/>
                </a:solidFill>
                <a:effectLst/>
                <a:highlight>
                  <a:srgbClr val="FFFF00"/>
                </a:highlight>
                <a:latin typeface="Segoe UI" panose="020B0502040204020203" pitchFamily="34" charset="0"/>
              </a:rPr>
              <a:t>selve handlingens riktighet fremfor konsekvensene av handlingen</a:t>
            </a:r>
            <a:r>
              <a:rPr lang="nb-NO" dirty="0">
                <a:solidFill>
                  <a:srgbClr val="242424"/>
                </a:solidFill>
                <a:latin typeface="var(--fontFamilyBase)"/>
              </a:rPr>
              <a:t>.</a:t>
            </a:r>
            <a:endParaRPr lang="nb-NO" b="0" i="0" dirty="0">
              <a:solidFill>
                <a:srgbClr val="242424"/>
              </a:solidFill>
              <a:effectLst/>
              <a:latin typeface="Segoe UI" panose="020B0502040204020203" pitchFamily="34" charset="0"/>
            </a:endParaRPr>
          </a:p>
          <a:p>
            <a:r>
              <a:rPr lang="nb-NO" b="0" i="0" dirty="0">
                <a:solidFill>
                  <a:srgbClr val="242424"/>
                </a:solidFill>
                <a:effectLst/>
                <a:latin typeface="Segoe UI" panose="020B0502040204020203" pitchFamily="34" charset="0"/>
              </a:rPr>
              <a:t>Ifølge pliktetikken er det noen handlinger som er moralsk riktige eller gale uavhengig av resultatene de fører til.</a:t>
            </a:r>
            <a:endParaRPr lang="nb-NO" dirty="0"/>
          </a:p>
        </p:txBody>
      </p:sp>
    </p:spTree>
    <p:extLst>
      <p:ext uri="{BB962C8B-B14F-4D97-AF65-F5344CB8AC3E}">
        <p14:creationId xmlns:p14="http://schemas.microsoft.com/office/powerpoint/2010/main" val="243463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D42E-57B2-7CB1-CB3F-CD455C7CC8AC}"/>
              </a:ext>
            </a:extLst>
          </p:cNvPr>
          <p:cNvSpPr>
            <a:spLocks noGrp="1"/>
          </p:cNvSpPr>
          <p:nvPr>
            <p:ph type="title"/>
          </p:nvPr>
        </p:nvSpPr>
        <p:spPr/>
        <p:txBody>
          <a:bodyPr/>
          <a:lstStyle/>
          <a:p>
            <a:r>
              <a:rPr lang="nb-NO" dirty="0"/>
              <a:t>Pliktetikk</a:t>
            </a:r>
          </a:p>
        </p:txBody>
      </p:sp>
      <p:sp>
        <p:nvSpPr>
          <p:cNvPr id="3" name="Content Placeholder 2">
            <a:extLst>
              <a:ext uri="{FF2B5EF4-FFF2-40B4-BE49-F238E27FC236}">
                <a16:creationId xmlns:a16="http://schemas.microsoft.com/office/drawing/2014/main" id="{D7AA5B19-A306-4D9C-9151-E389DB617970}"/>
              </a:ext>
            </a:extLst>
          </p:cNvPr>
          <p:cNvSpPr>
            <a:spLocks noGrp="1"/>
          </p:cNvSpPr>
          <p:nvPr>
            <p:ph idx="1"/>
          </p:nvPr>
        </p:nvSpPr>
        <p:spPr/>
        <p:txBody>
          <a:bodyPr/>
          <a:lstStyle/>
          <a:p>
            <a:r>
              <a:rPr lang="nb-NO" sz="1800" b="1" dirty="0"/>
              <a:t>Pliktetikk</a:t>
            </a:r>
            <a:r>
              <a:rPr lang="nb-NO" sz="1800" dirty="0"/>
              <a:t> sier at en handling er riktig eller gal </a:t>
            </a:r>
            <a:r>
              <a:rPr lang="nb-NO" sz="1800" b="1" dirty="0"/>
              <a:t>uavhengig av konsekvensene</a:t>
            </a:r>
            <a:r>
              <a:rPr lang="nb-NO" sz="1800" dirty="0"/>
              <a:t>, så lenge man følger </a:t>
            </a:r>
            <a:r>
              <a:rPr lang="nb-NO" sz="1800" b="1" dirty="0"/>
              <a:t>regler, lover eller moralske plikter</a:t>
            </a:r>
            <a:r>
              <a:rPr lang="nb-NO" sz="1800" dirty="0"/>
              <a:t>.</a:t>
            </a:r>
          </a:p>
          <a:p>
            <a:pPr lvl="0"/>
            <a:r>
              <a:rPr lang="nb-NO" sz="1800" dirty="0"/>
              <a:t>Fokus: </a:t>
            </a:r>
            <a:r>
              <a:rPr lang="nb-NO" sz="1800" b="1" dirty="0">
                <a:highlight>
                  <a:srgbClr val="FFFF00"/>
                </a:highlight>
              </a:rPr>
              <a:t>Plikt og regler</a:t>
            </a:r>
            <a:endParaRPr lang="nb-NO" sz="1800" dirty="0">
              <a:highlight>
                <a:srgbClr val="FFFF00"/>
              </a:highlight>
            </a:endParaRPr>
          </a:p>
          <a:p>
            <a:pPr lvl="0"/>
            <a:r>
              <a:rPr lang="nb-NO" sz="1800" dirty="0"/>
              <a:t>Typisk spørsmål:</a:t>
            </a:r>
            <a:br>
              <a:rPr lang="nb-NO" sz="1800" dirty="0"/>
            </a:br>
            <a:r>
              <a:rPr lang="nb-NO" sz="1800" i="1" dirty="0"/>
              <a:t>«Er dette riktig å gjøre, uansett hva som skjer?»</a:t>
            </a:r>
            <a:endParaRPr lang="nb-NO" sz="1800" dirty="0"/>
          </a:p>
          <a:p>
            <a:r>
              <a:rPr lang="nb-NO" sz="1800" dirty="0"/>
              <a:t>Eksempel:</a:t>
            </a:r>
            <a:br>
              <a:rPr lang="nb-NO" sz="1800" dirty="0"/>
            </a:br>
            <a:r>
              <a:rPr lang="nb-NO" sz="1800" dirty="0"/>
              <a:t>Du lyver ikke, selv om sannheten kan føre til problemer, fordi det er galt å lyve.</a:t>
            </a:r>
          </a:p>
          <a:p>
            <a:r>
              <a:rPr lang="nb-NO" sz="1800" dirty="0"/>
              <a:t>Kort sagt:</a:t>
            </a:r>
            <a:br>
              <a:rPr lang="nb-NO" sz="1800" dirty="0"/>
            </a:br>
            <a:r>
              <a:rPr lang="nb-NO" sz="1800" b="1" dirty="0"/>
              <a:t>Riktige handlinger følger regler og plikter.</a:t>
            </a:r>
            <a:endParaRPr lang="nb-NO" sz="1800" dirty="0"/>
          </a:p>
          <a:p>
            <a:endParaRPr lang="nb-NO" dirty="0"/>
          </a:p>
        </p:txBody>
      </p:sp>
    </p:spTree>
    <p:extLst>
      <p:ext uri="{BB962C8B-B14F-4D97-AF65-F5344CB8AC3E}">
        <p14:creationId xmlns:p14="http://schemas.microsoft.com/office/powerpoint/2010/main" val="356877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FEEC-1B7A-C44A-8963-DC3F11A8699B}"/>
              </a:ext>
            </a:extLst>
          </p:cNvPr>
          <p:cNvSpPr>
            <a:spLocks noGrp="1"/>
          </p:cNvSpPr>
          <p:nvPr>
            <p:ph type="title"/>
          </p:nvPr>
        </p:nvSpPr>
        <p:spPr/>
        <p:txBody>
          <a:bodyPr/>
          <a:lstStyle/>
          <a:p>
            <a:r>
              <a:rPr lang="nb-NO" dirty="0"/>
              <a:t>Immanuel Kant</a:t>
            </a:r>
          </a:p>
        </p:txBody>
      </p:sp>
      <p:sp>
        <p:nvSpPr>
          <p:cNvPr id="3" name="Content Placeholder 2">
            <a:extLst>
              <a:ext uri="{FF2B5EF4-FFF2-40B4-BE49-F238E27FC236}">
                <a16:creationId xmlns:a16="http://schemas.microsoft.com/office/drawing/2014/main" id="{B7ED9B49-06BD-8BD0-621C-755BC65FF06C}"/>
              </a:ext>
            </a:extLst>
          </p:cNvPr>
          <p:cNvSpPr>
            <a:spLocks noGrp="1"/>
          </p:cNvSpPr>
          <p:nvPr>
            <p:ph idx="1"/>
          </p:nvPr>
        </p:nvSpPr>
        <p:spPr/>
        <p:txBody>
          <a:bodyPr/>
          <a:lstStyle/>
          <a:p>
            <a:pPr lvl="0"/>
            <a:r>
              <a:rPr lang="nb-NO" dirty="0"/>
              <a:t>Vi skal </a:t>
            </a:r>
            <a:r>
              <a:rPr lang="nb-NO" b="1" dirty="0"/>
              <a:t>behandle mennesker som mål i seg selv</a:t>
            </a:r>
            <a:r>
              <a:rPr lang="nb-NO" dirty="0"/>
              <a:t>, aldri bare som midler.</a:t>
            </a:r>
          </a:p>
          <a:p>
            <a:pPr lvl="0"/>
            <a:r>
              <a:rPr lang="nb-NO" dirty="0"/>
              <a:t>Vi bør bare handle etter regler vi kunne ønske ble </a:t>
            </a:r>
            <a:r>
              <a:rPr lang="nb-NO" b="1" dirty="0"/>
              <a:t>allmenne lover</a:t>
            </a:r>
            <a:r>
              <a:rPr lang="nb-NO" dirty="0"/>
              <a:t>.</a:t>
            </a:r>
          </a:p>
          <a:p>
            <a:r>
              <a:rPr lang="nb-NO" dirty="0"/>
              <a:t>Typisk Kant-spørsmål i jobb:</a:t>
            </a:r>
          </a:p>
          <a:p>
            <a:r>
              <a:rPr lang="nb-NO" dirty="0"/>
              <a:t>«Ville det være greit om </a:t>
            </a:r>
            <a:r>
              <a:rPr lang="nb-NO" i="1" dirty="0"/>
              <a:t>alle</a:t>
            </a:r>
            <a:r>
              <a:rPr lang="nb-NO" dirty="0"/>
              <a:t> gjorde dette i samme situasjon?»</a:t>
            </a:r>
          </a:p>
          <a:p>
            <a:endParaRPr lang="nb-NO" dirty="0"/>
          </a:p>
        </p:txBody>
      </p:sp>
    </p:spTree>
    <p:extLst>
      <p:ext uri="{BB962C8B-B14F-4D97-AF65-F5344CB8AC3E}">
        <p14:creationId xmlns:p14="http://schemas.microsoft.com/office/powerpoint/2010/main" val="19923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DEC5-7D5D-4B19-BE60-668A6662F68C}"/>
              </a:ext>
            </a:extLst>
          </p:cNvPr>
          <p:cNvSpPr>
            <a:spLocks noGrp="1"/>
          </p:cNvSpPr>
          <p:nvPr>
            <p:ph type="title"/>
          </p:nvPr>
        </p:nvSpPr>
        <p:spPr/>
        <p:txBody>
          <a:bodyPr/>
          <a:lstStyle/>
          <a:p>
            <a:r>
              <a:rPr lang="nb-NO" dirty="0"/>
              <a:t>Immanuel Kant </a:t>
            </a:r>
          </a:p>
        </p:txBody>
      </p:sp>
      <p:sp>
        <p:nvSpPr>
          <p:cNvPr id="3" name="Content Placeholder 2">
            <a:extLst>
              <a:ext uri="{FF2B5EF4-FFF2-40B4-BE49-F238E27FC236}">
                <a16:creationId xmlns:a16="http://schemas.microsoft.com/office/drawing/2014/main" id="{773B353C-F02B-488C-9BD2-000FEC3765BD}"/>
              </a:ext>
            </a:extLst>
          </p:cNvPr>
          <p:cNvSpPr>
            <a:spLocks noGrp="1"/>
          </p:cNvSpPr>
          <p:nvPr>
            <p:ph idx="1"/>
          </p:nvPr>
        </p:nvSpPr>
        <p:spPr/>
        <p:txBody>
          <a:bodyPr/>
          <a:lstStyle/>
          <a:p>
            <a:r>
              <a:rPr lang="nb-NO" dirty="0"/>
              <a:t>Kategorisk imperativ: </a:t>
            </a:r>
            <a:endParaRPr lang="nb-NO" sz="1600" dirty="0"/>
          </a:p>
          <a:p>
            <a:pPr marL="0" indent="0">
              <a:buNone/>
            </a:pPr>
            <a:endParaRPr lang="nb-NO" sz="1600" dirty="0"/>
          </a:p>
          <a:p>
            <a:r>
              <a:rPr lang="nb-NO" sz="1600" dirty="0">
                <a:highlight>
                  <a:srgbClr val="FFFF00"/>
                </a:highlight>
              </a:rPr>
              <a:t>«Handle ette den maksimen gjennom hvilken du samtidig kan ville at den skal bli en allmenn lov».</a:t>
            </a:r>
          </a:p>
          <a:p>
            <a:endParaRPr lang="nb-NO" sz="1600" dirty="0"/>
          </a:p>
          <a:p>
            <a:r>
              <a:rPr lang="nb-NO" sz="1200" b="0" i="0" dirty="0">
                <a:solidFill>
                  <a:srgbClr val="242424"/>
                </a:solidFill>
                <a:effectLst/>
                <a:latin typeface="Segoe UI" panose="020B0502040204020203" pitchFamily="34" charset="0"/>
              </a:rPr>
              <a:t>Hvis du finner en lommebok på gaten, bør du returnere den til eieren. Dette er fordi du ville ønske at andre gjorde det samme for deg hvis du mistet noe verdifullt</a:t>
            </a:r>
            <a:r>
              <a:rPr lang="nb-NO" sz="1600" b="0" i="0" dirty="0">
                <a:solidFill>
                  <a:srgbClr val="242424"/>
                </a:solidFill>
                <a:effectLst/>
                <a:latin typeface="Segoe UI" panose="020B0502040204020203" pitchFamily="34" charset="0"/>
              </a:rPr>
              <a:t>.</a:t>
            </a:r>
            <a:endParaRPr lang="nb-NO" sz="1600" dirty="0"/>
          </a:p>
          <a:p>
            <a:endParaRPr lang="nb-NO" sz="1600" dirty="0"/>
          </a:p>
          <a:p>
            <a:r>
              <a:rPr lang="nb-NO" sz="1600" dirty="0">
                <a:highlight>
                  <a:srgbClr val="FFFF00"/>
                </a:highlight>
              </a:rPr>
              <a:t>«Handle slik at du alltid bruker menneskeheten bade i den egen person og i enhver annens person samtidig som et formal og aldri bare som et middel».</a:t>
            </a:r>
          </a:p>
          <a:p>
            <a:pPr marL="0" indent="0">
              <a:buNone/>
            </a:pPr>
            <a:endParaRPr lang="nb-NO" sz="1600" dirty="0"/>
          </a:p>
          <a:p>
            <a:r>
              <a:rPr lang="nb-NO" sz="1200" b="0" i="0" dirty="0">
                <a:solidFill>
                  <a:srgbClr val="242424"/>
                </a:solidFill>
                <a:effectLst/>
                <a:latin typeface="Segoe UI" panose="020B0502040204020203" pitchFamily="34" charset="0"/>
              </a:rPr>
              <a:t>En arbeidsgiver bør ikke bare se på ansatte som midler til å oppnå profitt, men også som individer med egne mål og verdier. Dette innebærer å gi dem rettferdig lønn, gode arbeidsforhold og muligheter for personlig utvikling.</a:t>
            </a:r>
            <a:endParaRPr lang="nb-NO" sz="1600" dirty="0"/>
          </a:p>
          <a:p>
            <a:endParaRPr lang="nb-NO" dirty="0"/>
          </a:p>
        </p:txBody>
      </p:sp>
    </p:spTree>
    <p:extLst>
      <p:ext uri="{BB962C8B-B14F-4D97-AF65-F5344CB8AC3E}">
        <p14:creationId xmlns:p14="http://schemas.microsoft.com/office/powerpoint/2010/main" val="2584330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A838-3343-BC12-0530-C10D69D283CD}"/>
              </a:ext>
            </a:extLst>
          </p:cNvPr>
          <p:cNvSpPr>
            <a:spLocks noGrp="1"/>
          </p:cNvSpPr>
          <p:nvPr>
            <p:ph type="title"/>
          </p:nvPr>
        </p:nvSpPr>
        <p:spPr/>
        <p:txBody>
          <a:bodyPr/>
          <a:lstStyle/>
          <a:p>
            <a:r>
              <a:rPr lang="nb-NO" dirty="0"/>
              <a:t>Individuell frihet</a:t>
            </a:r>
          </a:p>
        </p:txBody>
      </p:sp>
      <p:sp>
        <p:nvSpPr>
          <p:cNvPr id="3" name="Content Placeholder 2">
            <a:extLst>
              <a:ext uri="{FF2B5EF4-FFF2-40B4-BE49-F238E27FC236}">
                <a16:creationId xmlns:a16="http://schemas.microsoft.com/office/drawing/2014/main" id="{CEC3F241-43E4-C31E-DF04-92550DF28771}"/>
              </a:ext>
            </a:extLst>
          </p:cNvPr>
          <p:cNvSpPr>
            <a:spLocks noGrp="1"/>
          </p:cNvSpPr>
          <p:nvPr>
            <p:ph idx="1"/>
          </p:nvPr>
        </p:nvSpPr>
        <p:spPr/>
        <p:txBody>
          <a:bodyPr/>
          <a:lstStyle/>
          <a:p>
            <a:r>
              <a:rPr lang="nb-NO" dirty="0"/>
              <a:t>Individuell frihet strekker seg så langt at den ikke ødelegger for andre menneskers like store rett til individuell frihet.</a:t>
            </a:r>
          </a:p>
          <a:p>
            <a:pPr marL="0" indent="0">
              <a:buNone/>
            </a:pPr>
            <a:r>
              <a:rPr lang="nb-NO" dirty="0"/>
              <a:t> </a:t>
            </a:r>
          </a:p>
          <a:p>
            <a:r>
              <a:rPr lang="nb-NO" dirty="0"/>
              <a:t>Individuell frihet handler også om å følge de offentlige lover og regler – moralsk plikt å underordne seg den rettsstatlige orden.</a:t>
            </a:r>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4204584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337B-8A3A-FBD2-803E-ABD1CE667C87}"/>
              </a:ext>
            </a:extLst>
          </p:cNvPr>
          <p:cNvSpPr>
            <a:spLocks noGrp="1"/>
          </p:cNvSpPr>
          <p:nvPr>
            <p:ph type="title"/>
          </p:nvPr>
        </p:nvSpPr>
        <p:spPr/>
        <p:txBody>
          <a:bodyPr/>
          <a:lstStyle/>
          <a:p>
            <a:r>
              <a:rPr lang="nb-NO" dirty="0"/>
              <a:t>Dydsetikk</a:t>
            </a:r>
          </a:p>
        </p:txBody>
      </p:sp>
      <p:sp>
        <p:nvSpPr>
          <p:cNvPr id="3" name="Content Placeholder 2">
            <a:extLst>
              <a:ext uri="{FF2B5EF4-FFF2-40B4-BE49-F238E27FC236}">
                <a16:creationId xmlns:a16="http://schemas.microsoft.com/office/drawing/2014/main" id="{9C49314F-E730-9376-DF1C-91EB31FF0DB1}"/>
              </a:ext>
            </a:extLst>
          </p:cNvPr>
          <p:cNvSpPr>
            <a:spLocks noGrp="1"/>
          </p:cNvSpPr>
          <p:nvPr>
            <p:ph idx="1"/>
          </p:nvPr>
        </p:nvSpPr>
        <p:spPr/>
        <p:txBody>
          <a:bodyPr/>
          <a:lstStyle/>
          <a:p>
            <a:r>
              <a:rPr lang="nb-NO" b="0" i="0" dirty="0">
                <a:solidFill>
                  <a:srgbClr val="242424"/>
                </a:solidFill>
                <a:effectLst/>
                <a:latin typeface="Segoe UI" panose="020B0502040204020203" pitchFamily="34" charset="0"/>
              </a:rPr>
              <a:t>Dydsetikk, også kjent som </a:t>
            </a:r>
            <a:r>
              <a:rPr lang="nb-NO" b="0" i="0" dirty="0" err="1">
                <a:solidFill>
                  <a:srgbClr val="242424"/>
                </a:solidFill>
                <a:effectLst/>
                <a:latin typeface="Segoe UI" panose="020B0502040204020203" pitchFamily="34" charset="0"/>
              </a:rPr>
              <a:t>virtue</a:t>
            </a:r>
            <a:r>
              <a:rPr lang="nb-NO" b="0" i="0" dirty="0">
                <a:solidFill>
                  <a:srgbClr val="242424"/>
                </a:solidFill>
                <a:effectLst/>
                <a:latin typeface="Segoe UI" panose="020B0502040204020203" pitchFamily="34" charset="0"/>
              </a:rPr>
              <a:t> </a:t>
            </a:r>
            <a:r>
              <a:rPr lang="nb-NO" b="0" i="0" dirty="0" err="1">
                <a:solidFill>
                  <a:srgbClr val="242424"/>
                </a:solidFill>
                <a:effectLst/>
                <a:latin typeface="Segoe UI" panose="020B0502040204020203" pitchFamily="34" charset="0"/>
              </a:rPr>
              <a:t>ethics</a:t>
            </a:r>
            <a:r>
              <a:rPr lang="nb-NO" b="0" i="0" dirty="0">
                <a:solidFill>
                  <a:srgbClr val="242424"/>
                </a:solidFill>
                <a:effectLst/>
                <a:latin typeface="Segoe UI" panose="020B0502040204020203" pitchFamily="34" charset="0"/>
              </a:rPr>
              <a:t>, er en moralteori som fokuserer på </a:t>
            </a:r>
            <a:r>
              <a:rPr lang="nb-NO" b="0" i="0" dirty="0">
                <a:solidFill>
                  <a:srgbClr val="242424"/>
                </a:solidFill>
                <a:effectLst/>
                <a:highlight>
                  <a:srgbClr val="FFFF00"/>
                </a:highlight>
                <a:latin typeface="Segoe UI" panose="020B0502040204020203" pitchFamily="34" charset="0"/>
              </a:rPr>
              <a:t>utviklingen av en persons karakter og dyder,</a:t>
            </a:r>
            <a:r>
              <a:rPr lang="nb-NO" b="0" i="0" dirty="0">
                <a:solidFill>
                  <a:srgbClr val="242424"/>
                </a:solidFill>
                <a:effectLst/>
                <a:latin typeface="Segoe UI" panose="020B0502040204020203" pitchFamily="34" charset="0"/>
              </a:rPr>
              <a:t> snarere enn på regler eller konsekvenser av handlinger.</a:t>
            </a:r>
            <a:endParaRPr lang="nb-NO" dirty="0"/>
          </a:p>
        </p:txBody>
      </p:sp>
    </p:spTree>
    <p:extLst>
      <p:ext uri="{BB962C8B-B14F-4D97-AF65-F5344CB8AC3E}">
        <p14:creationId xmlns:p14="http://schemas.microsoft.com/office/powerpoint/2010/main" val="340153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DD11-0402-4D5B-A002-8295812EE027}"/>
              </a:ext>
            </a:extLst>
          </p:cNvPr>
          <p:cNvSpPr>
            <a:spLocks noGrp="1"/>
          </p:cNvSpPr>
          <p:nvPr>
            <p:ph type="title"/>
          </p:nvPr>
        </p:nvSpPr>
        <p:spPr/>
        <p:txBody>
          <a:bodyPr/>
          <a:lstStyle/>
          <a:p>
            <a:r>
              <a:rPr lang="nb-NO" dirty="0"/>
              <a:t>Dydsetikk</a:t>
            </a:r>
          </a:p>
        </p:txBody>
      </p:sp>
      <p:sp>
        <p:nvSpPr>
          <p:cNvPr id="3" name="Content Placeholder 2">
            <a:extLst>
              <a:ext uri="{FF2B5EF4-FFF2-40B4-BE49-F238E27FC236}">
                <a16:creationId xmlns:a16="http://schemas.microsoft.com/office/drawing/2014/main" id="{E6E298EE-6433-4FB9-86BC-D5E18574E492}"/>
              </a:ext>
            </a:extLst>
          </p:cNvPr>
          <p:cNvSpPr>
            <a:spLocks noGrp="1"/>
          </p:cNvSpPr>
          <p:nvPr>
            <p:ph idx="1"/>
          </p:nvPr>
        </p:nvSpPr>
        <p:spPr/>
        <p:txBody>
          <a:bodyPr/>
          <a:lstStyle/>
          <a:p>
            <a:endParaRPr lang="nb-NO" dirty="0"/>
          </a:p>
          <a:p>
            <a:r>
              <a:rPr lang="nb-NO" dirty="0"/>
              <a:t>Det finnes ulike varianter av dydsetikk, men de har alle sammen til felles at begrepet om dyd spiller en sentral eller uavhengig rolle i å besvare moralske spørsmål. (Store Norske Leksikon, 2020)</a:t>
            </a:r>
          </a:p>
          <a:p>
            <a:endParaRPr lang="nb-NO" dirty="0"/>
          </a:p>
          <a:p>
            <a:r>
              <a:rPr lang="nb-NO" dirty="0"/>
              <a:t>Aristoteles</a:t>
            </a:r>
          </a:p>
        </p:txBody>
      </p:sp>
    </p:spTree>
    <p:extLst>
      <p:ext uri="{BB962C8B-B14F-4D97-AF65-F5344CB8AC3E}">
        <p14:creationId xmlns:p14="http://schemas.microsoft.com/office/powerpoint/2010/main" val="369823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6D0C-6E46-E7EE-615C-306A753BAD2A}"/>
              </a:ext>
            </a:extLst>
          </p:cNvPr>
          <p:cNvSpPr>
            <a:spLocks noGrp="1"/>
          </p:cNvSpPr>
          <p:nvPr>
            <p:ph type="title"/>
          </p:nvPr>
        </p:nvSpPr>
        <p:spPr>
          <a:xfrm>
            <a:off x="301385" y="298339"/>
            <a:ext cx="8418747" cy="1202510"/>
          </a:xfrm>
        </p:spPr>
        <p:txBody>
          <a:bodyPr/>
          <a:lstStyle/>
          <a:p>
            <a:r>
              <a:rPr lang="nb-NO" dirty="0"/>
              <a:t>Læringsmål for uke 4</a:t>
            </a:r>
            <a:br>
              <a:rPr lang="nb-NO" dirty="0"/>
            </a:br>
            <a:endParaRPr lang="nb-NO" dirty="0"/>
          </a:p>
        </p:txBody>
      </p:sp>
      <p:sp>
        <p:nvSpPr>
          <p:cNvPr id="3" name="Content Placeholder 2">
            <a:extLst>
              <a:ext uri="{FF2B5EF4-FFF2-40B4-BE49-F238E27FC236}">
                <a16:creationId xmlns:a16="http://schemas.microsoft.com/office/drawing/2014/main" id="{965EC1FD-5538-EA48-D8CA-01B9C7B2F6A6}"/>
              </a:ext>
            </a:extLst>
          </p:cNvPr>
          <p:cNvSpPr>
            <a:spLocks noGrp="1"/>
          </p:cNvSpPr>
          <p:nvPr>
            <p:ph idx="1"/>
          </p:nvPr>
        </p:nvSpPr>
        <p:spPr/>
        <p:txBody>
          <a:bodyPr/>
          <a:lstStyle/>
          <a:p>
            <a:r>
              <a:rPr lang="nb-NO" sz="2000" dirty="0"/>
              <a:t>Etter denne uken skal du kunne:</a:t>
            </a:r>
          </a:p>
          <a:p>
            <a:pPr lvl="0"/>
            <a:r>
              <a:rPr lang="nb-NO" sz="2000" dirty="0"/>
              <a:t>forklare sentrale etiske teorier: </a:t>
            </a:r>
            <a:r>
              <a:rPr lang="nb-NO" sz="2000" b="1" dirty="0"/>
              <a:t>pliktetikk, dydsetikk og utilitarisme</a:t>
            </a:r>
            <a:endParaRPr lang="nb-NO" sz="2000" dirty="0"/>
          </a:p>
          <a:p>
            <a:pPr lvl="0"/>
            <a:r>
              <a:rPr lang="nb-NO" sz="2000" dirty="0"/>
              <a:t>redegjøre for </a:t>
            </a:r>
            <a:r>
              <a:rPr lang="nb-NO" sz="2000" b="1" dirty="0"/>
              <a:t>Kants morallov</a:t>
            </a:r>
            <a:r>
              <a:rPr lang="nb-NO" sz="2000" dirty="0"/>
              <a:t> og bruke den i eksempler fra næringslivet</a:t>
            </a:r>
          </a:p>
          <a:p>
            <a:pPr lvl="0"/>
            <a:r>
              <a:rPr lang="nb-NO" sz="2000" dirty="0"/>
              <a:t>forklare forskjellen mellom </a:t>
            </a:r>
            <a:r>
              <a:rPr lang="nb-NO" sz="2000" b="1" dirty="0"/>
              <a:t>konsekvensetikk</a:t>
            </a:r>
            <a:r>
              <a:rPr lang="nb-NO" sz="2000" dirty="0"/>
              <a:t> og </a:t>
            </a:r>
            <a:r>
              <a:rPr lang="nb-NO" sz="2000" b="1" dirty="0"/>
              <a:t>ikke‑konsekvensetikk</a:t>
            </a:r>
            <a:endParaRPr lang="nb-NO" sz="2000" dirty="0"/>
          </a:p>
          <a:p>
            <a:pPr lvl="0"/>
            <a:r>
              <a:rPr lang="nb-NO" sz="2000" dirty="0"/>
              <a:t>anvende etiske teorier i vurdering av </a:t>
            </a:r>
            <a:r>
              <a:rPr lang="nb-NO" sz="2000" b="1" dirty="0"/>
              <a:t>etiske problemstillinger i næringslivet</a:t>
            </a:r>
            <a:endParaRPr lang="nb-NO" sz="2000" dirty="0"/>
          </a:p>
          <a:p>
            <a:pPr marL="0" indent="0">
              <a:buNone/>
            </a:pPr>
            <a:r>
              <a:rPr lang="nb-NO" dirty="0"/>
              <a:t> </a:t>
            </a:r>
          </a:p>
          <a:p>
            <a:endParaRPr lang="nb-NO" dirty="0"/>
          </a:p>
        </p:txBody>
      </p:sp>
    </p:spTree>
    <p:extLst>
      <p:ext uri="{BB962C8B-B14F-4D97-AF65-F5344CB8AC3E}">
        <p14:creationId xmlns:p14="http://schemas.microsoft.com/office/powerpoint/2010/main" val="2620895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BA42-29BB-C68A-1CB5-165EB12DE686}"/>
              </a:ext>
            </a:extLst>
          </p:cNvPr>
          <p:cNvSpPr>
            <a:spLocks noGrp="1"/>
          </p:cNvSpPr>
          <p:nvPr>
            <p:ph type="title"/>
          </p:nvPr>
        </p:nvSpPr>
        <p:spPr/>
        <p:txBody>
          <a:bodyPr/>
          <a:lstStyle/>
          <a:p>
            <a:r>
              <a:rPr lang="nb-NO" dirty="0"/>
              <a:t>Dydsetikk</a:t>
            </a:r>
          </a:p>
        </p:txBody>
      </p:sp>
      <p:sp>
        <p:nvSpPr>
          <p:cNvPr id="3" name="Content Placeholder 2">
            <a:extLst>
              <a:ext uri="{FF2B5EF4-FFF2-40B4-BE49-F238E27FC236}">
                <a16:creationId xmlns:a16="http://schemas.microsoft.com/office/drawing/2014/main" id="{4BBB4D2F-1E02-4CC0-EB55-9D3FFF56D456}"/>
              </a:ext>
            </a:extLst>
          </p:cNvPr>
          <p:cNvSpPr>
            <a:spLocks noGrp="1"/>
          </p:cNvSpPr>
          <p:nvPr>
            <p:ph idx="1"/>
          </p:nvPr>
        </p:nvSpPr>
        <p:spPr/>
        <p:txBody>
          <a:bodyPr/>
          <a:lstStyle/>
          <a:p>
            <a:r>
              <a:rPr lang="nb-NO" sz="2000" b="1" dirty="0"/>
              <a:t>Dydsetikk</a:t>
            </a:r>
            <a:r>
              <a:rPr lang="nb-NO" sz="2000" dirty="0"/>
              <a:t> handler ikke først og fremst om regler eller konsekvenser, men om </a:t>
            </a:r>
            <a:r>
              <a:rPr lang="nb-NO" sz="2000" b="1" dirty="0"/>
              <a:t>hvilken type menneske man bør være</a:t>
            </a:r>
            <a:r>
              <a:rPr lang="nb-NO" sz="2000" dirty="0"/>
              <a:t>.</a:t>
            </a:r>
          </a:p>
          <a:p>
            <a:pPr lvl="0"/>
            <a:r>
              <a:rPr lang="nb-NO" sz="2000" dirty="0"/>
              <a:t>Fokus: </a:t>
            </a:r>
            <a:r>
              <a:rPr lang="nb-NO" sz="2000" b="1" dirty="0"/>
              <a:t>Karakter og dyder</a:t>
            </a:r>
            <a:r>
              <a:rPr lang="nb-NO" sz="2000" dirty="0"/>
              <a:t> (f.eks. ærlighet, mot, omsorg)</a:t>
            </a:r>
          </a:p>
          <a:p>
            <a:pPr lvl="0"/>
            <a:r>
              <a:rPr lang="nb-NO" sz="2000" dirty="0"/>
              <a:t>Typisk spørsmål:</a:t>
            </a:r>
            <a:br>
              <a:rPr lang="nb-NO" sz="2000" dirty="0"/>
            </a:br>
            <a:r>
              <a:rPr lang="nb-NO" sz="2000" i="1" dirty="0"/>
              <a:t>«Hva ville et godt menneske gjort?»</a:t>
            </a:r>
            <a:endParaRPr lang="nb-NO" sz="2000" dirty="0"/>
          </a:p>
          <a:p>
            <a:r>
              <a:rPr lang="nb-NO" sz="2000" dirty="0"/>
              <a:t>Eksempel:</a:t>
            </a:r>
            <a:br>
              <a:rPr lang="nb-NO" sz="2000" dirty="0"/>
            </a:br>
            <a:r>
              <a:rPr lang="nb-NO" sz="2000" dirty="0"/>
              <a:t>Du handler ærlig og hjelpsomt fordi det er en del av hvem du er som person.</a:t>
            </a:r>
          </a:p>
          <a:p>
            <a:r>
              <a:rPr lang="nb-NO" sz="2000" dirty="0"/>
              <a:t>Kort sagt:</a:t>
            </a:r>
            <a:br>
              <a:rPr lang="nb-NO" sz="2000" dirty="0"/>
            </a:br>
            <a:r>
              <a:rPr lang="nb-NO" sz="2000" b="1" dirty="0"/>
              <a:t>Moralen ligger i menneskets karakter.</a:t>
            </a:r>
            <a:endParaRPr lang="nb-NO" sz="2000" dirty="0"/>
          </a:p>
          <a:p>
            <a:pPr marL="0" indent="0">
              <a:buNone/>
            </a:pPr>
            <a:endParaRPr lang="nb-NO" dirty="0"/>
          </a:p>
        </p:txBody>
      </p:sp>
    </p:spTree>
    <p:extLst>
      <p:ext uri="{BB962C8B-B14F-4D97-AF65-F5344CB8AC3E}">
        <p14:creationId xmlns:p14="http://schemas.microsoft.com/office/powerpoint/2010/main" val="335295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85" y="298338"/>
            <a:ext cx="8418747" cy="1103741"/>
          </a:xfrm>
        </p:spPr>
        <p:txBody>
          <a:bodyPr>
            <a:normAutofit/>
          </a:bodyPr>
          <a:lstStyle/>
          <a:p>
            <a:r>
              <a:rPr lang="nb-NO" dirty="0" err="1"/>
              <a:t>Dygdsetikk</a:t>
            </a:r>
            <a:r>
              <a:rPr lang="nb-NO" dirty="0"/>
              <a:t> - </a:t>
            </a:r>
            <a:r>
              <a:rPr lang="nb-NO" dirty="0" err="1"/>
              <a:t>Virtue</a:t>
            </a:r>
            <a:r>
              <a:rPr lang="nb-NO" dirty="0"/>
              <a:t> </a:t>
            </a:r>
            <a:r>
              <a:rPr lang="nb-NO" dirty="0" err="1"/>
              <a:t>Ethics</a:t>
            </a:r>
            <a:endParaRPr lang="en-US" dirty="0"/>
          </a:p>
        </p:txBody>
      </p:sp>
      <p:sp>
        <p:nvSpPr>
          <p:cNvPr id="3" name="Content Placeholder 2"/>
          <p:cNvSpPr>
            <a:spLocks noGrp="1"/>
          </p:cNvSpPr>
          <p:nvPr>
            <p:ph idx="1"/>
          </p:nvPr>
        </p:nvSpPr>
        <p:spPr/>
        <p:txBody>
          <a:bodyPr>
            <a:normAutofit/>
          </a:bodyPr>
          <a:lstStyle/>
          <a:p>
            <a:r>
              <a:rPr lang="en-US" b="1" dirty="0">
                <a:highlight>
                  <a:srgbClr val="FFFF00"/>
                </a:highlight>
              </a:rPr>
              <a:t>Agent’s virtue: “Act as a virtuous person would act in your situation.”</a:t>
            </a:r>
            <a:endParaRPr lang="nb-NO" b="1" dirty="0">
              <a:highlight>
                <a:srgbClr val="FFFF00"/>
              </a:highlight>
            </a:endParaRPr>
          </a:p>
          <a:p>
            <a:r>
              <a:rPr lang="nb-NO" b="1" dirty="0" err="1"/>
              <a:t>Aristotle</a:t>
            </a:r>
            <a:endParaRPr lang="nb-NO" b="1" dirty="0"/>
          </a:p>
          <a:p>
            <a:r>
              <a:rPr lang="en-US" dirty="0"/>
              <a:t>Virtue, by definition, is the moral excellence of a person. A morally excellent person has a character made-up of virtues valued as good. He or she is honest, respectful, courageous, forgiving, and kind, for example.</a:t>
            </a:r>
          </a:p>
          <a:p>
            <a:r>
              <a:rPr lang="en-US" dirty="0"/>
              <a:t>Aristotle analyzed virtues into moral and intellectual virtues.</a:t>
            </a:r>
          </a:p>
          <a:p>
            <a:endParaRPr lang="en-US" dirty="0"/>
          </a:p>
        </p:txBody>
      </p:sp>
    </p:spTree>
    <p:extLst>
      <p:ext uri="{BB962C8B-B14F-4D97-AF65-F5344CB8AC3E}">
        <p14:creationId xmlns:p14="http://schemas.microsoft.com/office/powerpoint/2010/main" val="2679345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086D59-B6BB-AC84-4680-A288F0C00451}"/>
              </a:ext>
            </a:extLst>
          </p:cNvPr>
          <p:cNvPicPr>
            <a:picLocks noGrp="1" noChangeAspect="1"/>
          </p:cNvPicPr>
          <p:nvPr>
            <p:ph idx="1"/>
          </p:nvPr>
        </p:nvPicPr>
        <p:blipFill>
          <a:blip r:embed="rId2"/>
          <a:stretch>
            <a:fillRect/>
          </a:stretch>
        </p:blipFill>
        <p:spPr>
          <a:xfrm>
            <a:off x="1029008" y="1854859"/>
            <a:ext cx="6963747" cy="1924319"/>
          </a:xfrm>
          <a:prstGeom prst="rect">
            <a:avLst/>
          </a:prstGeom>
        </p:spPr>
      </p:pic>
      <p:sp>
        <p:nvSpPr>
          <p:cNvPr id="7" name="TextBox 6">
            <a:extLst>
              <a:ext uri="{FF2B5EF4-FFF2-40B4-BE49-F238E27FC236}">
                <a16:creationId xmlns:a16="http://schemas.microsoft.com/office/drawing/2014/main" id="{9A88668E-9F3E-8C42-256A-37A1C45B7E98}"/>
              </a:ext>
            </a:extLst>
          </p:cNvPr>
          <p:cNvSpPr txBox="1"/>
          <p:nvPr/>
        </p:nvSpPr>
        <p:spPr>
          <a:xfrm>
            <a:off x="1082720" y="482164"/>
            <a:ext cx="7183273" cy="923330"/>
          </a:xfrm>
          <a:prstGeom prst="rect">
            <a:avLst/>
          </a:prstGeom>
          <a:noFill/>
        </p:spPr>
        <p:txBody>
          <a:bodyPr wrap="square">
            <a:spAutoFit/>
          </a:bodyPr>
          <a:lstStyle/>
          <a:p>
            <a:r>
              <a:rPr lang="nb-NO" dirty="0"/>
              <a:t>Pliktetikk: Følg regler, uansett konsekvenser</a:t>
            </a:r>
          </a:p>
          <a:p>
            <a:r>
              <a:rPr lang="nb-NO" dirty="0"/>
              <a:t>Utilitarisme: Velg det som gir mest mulig lykke for flest</a:t>
            </a:r>
          </a:p>
          <a:p>
            <a:r>
              <a:rPr lang="nb-NO" dirty="0"/>
              <a:t>Dydsetikk: Vær et godt menneske – la handlinger følge karakter</a:t>
            </a:r>
          </a:p>
        </p:txBody>
      </p:sp>
    </p:spTree>
    <p:extLst>
      <p:ext uri="{BB962C8B-B14F-4D97-AF65-F5344CB8AC3E}">
        <p14:creationId xmlns:p14="http://schemas.microsoft.com/office/powerpoint/2010/main" val="3030476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5D119-CBDE-4F1E-92A5-C63AEC69CD65}"/>
              </a:ext>
            </a:extLst>
          </p:cNvPr>
          <p:cNvSpPr>
            <a:spLocks noGrp="1"/>
          </p:cNvSpPr>
          <p:nvPr>
            <p:ph type="title"/>
          </p:nvPr>
        </p:nvSpPr>
        <p:spPr>
          <a:xfrm>
            <a:off x="301385" y="205979"/>
            <a:ext cx="8300647" cy="463846"/>
          </a:xfrm>
        </p:spPr>
        <p:txBody>
          <a:bodyPr/>
          <a:lstStyle/>
          <a:p>
            <a:r>
              <a:rPr lang="nb-NO" sz="2400" dirty="0"/>
              <a:t>Diskursetikk</a:t>
            </a:r>
          </a:p>
        </p:txBody>
      </p:sp>
      <p:sp>
        <p:nvSpPr>
          <p:cNvPr id="3" name="Plassholder for innhold 2">
            <a:extLst>
              <a:ext uri="{FF2B5EF4-FFF2-40B4-BE49-F238E27FC236}">
                <a16:creationId xmlns:a16="http://schemas.microsoft.com/office/drawing/2014/main" id="{D97DBFD7-718C-45F7-93C8-8ECE2E78DBC0}"/>
              </a:ext>
            </a:extLst>
          </p:cNvPr>
          <p:cNvSpPr>
            <a:spLocks noGrp="1"/>
          </p:cNvSpPr>
          <p:nvPr>
            <p:ph idx="1"/>
          </p:nvPr>
        </p:nvSpPr>
        <p:spPr/>
        <p:txBody>
          <a:bodyPr/>
          <a:lstStyle/>
          <a:p>
            <a:r>
              <a:rPr lang="nb-NO" dirty="0"/>
              <a:t>Svaret på hva som er rett handling ligger i mellommenneskelig kommunikasjon. </a:t>
            </a:r>
          </a:p>
          <a:p>
            <a:r>
              <a:rPr lang="nb-NO" dirty="0">
                <a:highlight>
                  <a:srgbClr val="FFFF00"/>
                </a:highlight>
              </a:rPr>
              <a:t>Mennesker tenker og diskuterer seg fram til prinsipper og verdier som skal gjelde for alle.</a:t>
            </a:r>
          </a:p>
          <a:p>
            <a:r>
              <a:rPr lang="nb-NO" dirty="0"/>
              <a:t>4 kjennetegn på en praktisk diskurs:</a:t>
            </a:r>
          </a:p>
          <a:p>
            <a:pPr lvl="1"/>
            <a:r>
              <a:rPr lang="nb-NO" dirty="0"/>
              <a:t>Den foregår i full offentlighet</a:t>
            </a:r>
          </a:p>
          <a:p>
            <a:pPr lvl="1"/>
            <a:r>
              <a:rPr lang="nb-NO" dirty="0"/>
              <a:t>Alle har like stor rett til å delta</a:t>
            </a:r>
          </a:p>
          <a:p>
            <a:pPr lvl="1"/>
            <a:r>
              <a:rPr lang="nb-NO" dirty="0"/>
              <a:t>Den foregår frivillig og uten tvang</a:t>
            </a:r>
          </a:p>
          <a:p>
            <a:pPr lvl="1"/>
            <a:r>
              <a:rPr lang="nb-NO" dirty="0"/>
              <a:t>Alle er innstilt på å la det beste argumentet bli utslagsgivende</a:t>
            </a:r>
          </a:p>
          <a:p>
            <a:pPr lvl="1"/>
            <a:endParaRPr lang="nb-NO" dirty="0"/>
          </a:p>
        </p:txBody>
      </p:sp>
    </p:spTree>
    <p:extLst>
      <p:ext uri="{BB962C8B-B14F-4D97-AF65-F5344CB8AC3E}">
        <p14:creationId xmlns:p14="http://schemas.microsoft.com/office/powerpoint/2010/main" val="130035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B553-D993-C0AE-2AF3-D307888FAF13}"/>
              </a:ext>
            </a:extLst>
          </p:cNvPr>
          <p:cNvSpPr>
            <a:spLocks noGrp="1"/>
          </p:cNvSpPr>
          <p:nvPr>
            <p:ph type="title"/>
          </p:nvPr>
        </p:nvSpPr>
        <p:spPr>
          <a:xfrm>
            <a:off x="249043" y="205979"/>
            <a:ext cx="8552985" cy="646331"/>
          </a:xfrm>
        </p:spPr>
        <p:txBody>
          <a:bodyPr anchor="t">
            <a:normAutofit/>
          </a:bodyPr>
          <a:lstStyle/>
          <a:p>
            <a:r>
              <a:rPr lang="nb-NO" dirty="0"/>
              <a:t>Oppgave: Verdier i arbeidslivet</a:t>
            </a:r>
          </a:p>
        </p:txBody>
      </p:sp>
      <p:pic>
        <p:nvPicPr>
          <p:cNvPr id="4" name="Picture 3">
            <a:extLst>
              <a:ext uri="{FF2B5EF4-FFF2-40B4-BE49-F238E27FC236}">
                <a16:creationId xmlns:a16="http://schemas.microsoft.com/office/drawing/2014/main" id="{817B7540-C55C-0EC4-003D-3A3F2AB41462}"/>
              </a:ext>
            </a:extLst>
          </p:cNvPr>
          <p:cNvPicPr>
            <a:picLocks noChangeAspect="1"/>
          </p:cNvPicPr>
          <p:nvPr/>
        </p:nvPicPr>
        <p:blipFill>
          <a:blip r:embed="rId2"/>
          <a:stretch>
            <a:fillRect/>
          </a:stretch>
        </p:blipFill>
        <p:spPr>
          <a:xfrm>
            <a:off x="536470" y="1200151"/>
            <a:ext cx="3463746" cy="3394472"/>
          </a:xfrm>
          <a:prstGeom prst="rect">
            <a:avLst/>
          </a:prstGeom>
          <a:noFill/>
        </p:spPr>
      </p:pic>
      <p:sp>
        <p:nvSpPr>
          <p:cNvPr id="3" name="Content Placeholder 2">
            <a:extLst>
              <a:ext uri="{FF2B5EF4-FFF2-40B4-BE49-F238E27FC236}">
                <a16:creationId xmlns:a16="http://schemas.microsoft.com/office/drawing/2014/main" id="{21FD8530-E022-58D4-04C6-922934DD84B3}"/>
              </a:ext>
            </a:extLst>
          </p:cNvPr>
          <p:cNvSpPr>
            <a:spLocks noGrp="1"/>
          </p:cNvSpPr>
          <p:nvPr>
            <p:ph sz="half" idx="2"/>
          </p:nvPr>
        </p:nvSpPr>
        <p:spPr>
          <a:xfrm>
            <a:off x="4440043" y="1200151"/>
            <a:ext cx="4038600" cy="3394472"/>
          </a:xfrm>
        </p:spPr>
        <p:txBody>
          <a:bodyPr>
            <a:normAutofit/>
          </a:bodyPr>
          <a:lstStyle/>
          <a:p>
            <a:pPr>
              <a:lnSpc>
                <a:spcPct val="90000"/>
              </a:lnSpc>
            </a:pPr>
            <a:r>
              <a:rPr lang="nb-NO" sz="1100" b="1" dirty="0"/>
              <a:t>Individuell refleksjonsoppgave</a:t>
            </a:r>
            <a:endParaRPr lang="nb-NO" sz="1100" dirty="0"/>
          </a:p>
          <a:p>
            <a:pPr>
              <a:lnSpc>
                <a:spcPct val="90000"/>
              </a:lnSpc>
            </a:pPr>
            <a:r>
              <a:rPr lang="nb-NO" sz="1100" dirty="0"/>
              <a:t>Verdier i arbeidslivet sier noe om hvordan du ønsker å opptre som arbeidstaker, kollega og profesjonell aktør.</a:t>
            </a:r>
          </a:p>
          <a:p>
            <a:pPr>
              <a:lnSpc>
                <a:spcPct val="90000"/>
              </a:lnSpc>
            </a:pPr>
            <a:r>
              <a:rPr lang="nb-NO" sz="1100" b="1" dirty="0"/>
              <a:t>Oppgave</a:t>
            </a:r>
            <a:endParaRPr lang="nb-NO" sz="1100" dirty="0"/>
          </a:p>
          <a:p>
            <a:pPr lvl="0">
              <a:lnSpc>
                <a:spcPct val="90000"/>
              </a:lnSpc>
            </a:pPr>
            <a:r>
              <a:rPr lang="nb-NO" sz="1100" dirty="0">
                <a:highlight>
                  <a:srgbClr val="FFFF00"/>
                </a:highlight>
              </a:rPr>
              <a:t>Tenk over hvilke tre verdier du mener er viktigst for hvordan du ønsker å opptre i arbeid og profesjonelle sammenhenger.</a:t>
            </a:r>
          </a:p>
          <a:p>
            <a:pPr lvl="0">
              <a:lnSpc>
                <a:spcPct val="90000"/>
              </a:lnSpc>
            </a:pPr>
            <a:r>
              <a:rPr lang="nb-NO" sz="1100" dirty="0"/>
              <a:t>Bruk 3 minutter på individuell refleksjon.</a:t>
            </a:r>
          </a:p>
          <a:p>
            <a:pPr lvl="0">
              <a:lnSpc>
                <a:spcPct val="90000"/>
              </a:lnSpc>
            </a:pPr>
            <a:r>
              <a:rPr lang="nb-NO" sz="1100" dirty="0"/>
              <a:t>Skriv deretter ned tre arbeidsrelaterte verdier du ønsker skal kjennetegne deg i jobb og studier.</a:t>
            </a:r>
          </a:p>
          <a:p>
            <a:pPr>
              <a:lnSpc>
                <a:spcPct val="90000"/>
              </a:lnSpc>
            </a:pPr>
            <a:r>
              <a:rPr lang="nb-NO" sz="1100" b="1" dirty="0"/>
              <a:t>Eksempler på arbeidsrelaterte verdier</a:t>
            </a:r>
            <a:endParaRPr lang="nb-NO" sz="1100" dirty="0"/>
          </a:p>
          <a:p>
            <a:pPr>
              <a:lnSpc>
                <a:spcPct val="90000"/>
              </a:lnSpc>
            </a:pPr>
            <a:r>
              <a:rPr lang="nb-NO" sz="1100" dirty="0"/>
              <a:t>Profesjonalitet, ansvarlighet, pålitelighet, respekt, integritet, samarbeid, kvalitet, engasjement, lojalitet, selvstendighet, tydelighet, punktlighet, læringsvilje, målrettethet, fleksibilitet, konstruktivitet, åpenhet, etisk bevissthet.</a:t>
            </a:r>
          </a:p>
          <a:p>
            <a:pPr>
              <a:lnSpc>
                <a:spcPct val="90000"/>
              </a:lnSpc>
            </a:pPr>
            <a:r>
              <a:rPr lang="nb-NO" sz="1100" i="1" dirty="0"/>
              <a:t>(Listen er kun til inspirasjon – du står fritt til å velge andre verdier.)</a:t>
            </a:r>
            <a:endParaRPr lang="nb-NO" sz="1100" dirty="0"/>
          </a:p>
          <a:p>
            <a:pPr marL="0" indent="0">
              <a:lnSpc>
                <a:spcPct val="90000"/>
              </a:lnSpc>
              <a:buNone/>
            </a:pPr>
            <a:endParaRPr lang="nb-NO" sz="1100" dirty="0"/>
          </a:p>
        </p:txBody>
      </p:sp>
    </p:spTree>
    <p:extLst>
      <p:ext uri="{BB962C8B-B14F-4D97-AF65-F5344CB8AC3E}">
        <p14:creationId xmlns:p14="http://schemas.microsoft.com/office/powerpoint/2010/main" val="2570939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2D1B-C722-E597-87CA-B3FCD36CF49D}"/>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070A870E-CF03-3218-543B-22A8CE1BB525}"/>
              </a:ext>
            </a:extLst>
          </p:cNvPr>
          <p:cNvSpPr>
            <a:spLocks noGrp="1"/>
          </p:cNvSpPr>
          <p:nvPr>
            <p:ph idx="1"/>
          </p:nvPr>
        </p:nvSpPr>
        <p:spPr/>
        <p:txBody>
          <a:bodyPr/>
          <a:lstStyle/>
          <a:p>
            <a:pPr marL="0" indent="0" algn="l">
              <a:buNone/>
            </a:pPr>
            <a:r>
              <a:rPr lang="nb-NO" sz="900" b="1" i="0" dirty="0">
                <a:solidFill>
                  <a:srgbClr val="242424"/>
                </a:solidFill>
                <a:effectLst/>
                <a:latin typeface="Segoe UI" panose="020B0502040204020203" pitchFamily="34" charset="0"/>
              </a:rPr>
              <a:t>Mot</a:t>
            </a:r>
            <a:r>
              <a:rPr lang="nb-NO" sz="900" b="0" i="0" dirty="0">
                <a:solidFill>
                  <a:srgbClr val="242424"/>
                </a:solidFill>
                <a:effectLst/>
                <a:latin typeface="Segoe UI" panose="020B0502040204020203" pitchFamily="34" charset="0"/>
              </a:rPr>
              <a:t>:</a:t>
            </a:r>
          </a:p>
          <a:p>
            <a:pPr marL="457200" lvl="1" indent="0" algn="l">
              <a:spcBef>
                <a:spcPts val="750"/>
              </a:spcBef>
              <a:spcAft>
                <a:spcPts val="750"/>
              </a:spcAft>
              <a:buNone/>
            </a:pPr>
            <a:r>
              <a:rPr lang="nb-NO" sz="900" b="0" i="0" dirty="0">
                <a:solidFill>
                  <a:srgbClr val="242424"/>
                </a:solidFill>
                <a:effectLst/>
                <a:latin typeface="Segoe UI" panose="020B0502040204020203" pitchFamily="34" charset="0"/>
              </a:rPr>
              <a:t>En brannmann som risikerer sitt eget liv for å redde noen fra en brann, viser mot. Dette er en dyd fordi det innebærer å handle modig i møte med fare, men uten å være dumdristig</a:t>
            </a:r>
            <a:r>
              <a:rPr lang="nb-NO" sz="900" dirty="0">
                <a:solidFill>
                  <a:srgbClr val="242424"/>
                </a:solidFill>
                <a:latin typeface="var(--fontFamilyBase)"/>
              </a:rPr>
              <a:t>.</a:t>
            </a:r>
            <a:endParaRPr lang="nb-NO" sz="900" b="0" i="0" dirty="0">
              <a:solidFill>
                <a:srgbClr val="242424"/>
              </a:solidFill>
              <a:effectLst/>
              <a:latin typeface="Segoe UI" panose="020B0502040204020203" pitchFamily="34" charset="0"/>
            </a:endParaRPr>
          </a:p>
          <a:p>
            <a:pPr marL="0" indent="0" algn="l">
              <a:buNone/>
            </a:pPr>
            <a:r>
              <a:rPr lang="nb-NO" sz="900" b="1" i="0" dirty="0">
                <a:solidFill>
                  <a:srgbClr val="242424"/>
                </a:solidFill>
                <a:effectLst/>
                <a:latin typeface="Segoe UI" panose="020B0502040204020203" pitchFamily="34" charset="0"/>
              </a:rPr>
              <a:t>Ærlighet</a:t>
            </a:r>
            <a:r>
              <a:rPr lang="nb-NO" sz="900" b="0" i="0" dirty="0">
                <a:solidFill>
                  <a:srgbClr val="242424"/>
                </a:solidFill>
                <a:effectLst/>
                <a:latin typeface="Segoe UI" panose="020B0502040204020203" pitchFamily="34" charset="0"/>
              </a:rPr>
              <a:t>:</a:t>
            </a:r>
          </a:p>
          <a:p>
            <a:pPr marL="457200" lvl="1" indent="0" algn="l">
              <a:spcBef>
                <a:spcPts val="750"/>
              </a:spcBef>
              <a:spcAft>
                <a:spcPts val="750"/>
              </a:spcAft>
              <a:buNone/>
            </a:pPr>
            <a:r>
              <a:rPr lang="nb-NO" sz="900" b="0" i="0" dirty="0">
                <a:solidFill>
                  <a:srgbClr val="242424"/>
                </a:solidFill>
                <a:effectLst/>
                <a:latin typeface="Segoe UI" panose="020B0502040204020203" pitchFamily="34" charset="0"/>
              </a:rPr>
              <a:t>En student som innrømmer at de har gjort en feil på en eksamen i stedet for å jukse, viser ærlighet. Dette er en dyd fordi det innebærer å være sannferdig, selv når det er vanskelig</a:t>
            </a:r>
            <a:r>
              <a:rPr lang="nb-NO" sz="900" dirty="0">
                <a:solidFill>
                  <a:srgbClr val="242424"/>
                </a:solidFill>
                <a:latin typeface="var(--fontFamilyBase)"/>
              </a:rPr>
              <a:t>.</a:t>
            </a:r>
            <a:endParaRPr lang="nb-NO" sz="900" b="0" i="0" dirty="0">
              <a:solidFill>
                <a:srgbClr val="242424"/>
              </a:solidFill>
              <a:effectLst/>
              <a:latin typeface="Segoe UI" panose="020B0502040204020203" pitchFamily="34" charset="0"/>
            </a:endParaRPr>
          </a:p>
          <a:p>
            <a:pPr marL="0" indent="0" algn="l">
              <a:buNone/>
            </a:pPr>
            <a:r>
              <a:rPr lang="nb-NO" sz="900" b="1" i="0" dirty="0">
                <a:solidFill>
                  <a:srgbClr val="242424"/>
                </a:solidFill>
                <a:effectLst/>
                <a:latin typeface="Segoe UI" panose="020B0502040204020203" pitchFamily="34" charset="0"/>
              </a:rPr>
              <a:t>Rettferdighet</a:t>
            </a:r>
            <a:r>
              <a:rPr lang="nb-NO" sz="900" b="0" i="0" dirty="0">
                <a:solidFill>
                  <a:srgbClr val="242424"/>
                </a:solidFill>
                <a:effectLst/>
                <a:latin typeface="Segoe UI" panose="020B0502040204020203" pitchFamily="34" charset="0"/>
              </a:rPr>
              <a:t>:</a:t>
            </a:r>
          </a:p>
          <a:p>
            <a:pPr marL="457200" lvl="1" indent="0" algn="l">
              <a:spcBef>
                <a:spcPts val="750"/>
              </a:spcBef>
              <a:spcAft>
                <a:spcPts val="750"/>
              </a:spcAft>
              <a:buNone/>
            </a:pPr>
            <a:r>
              <a:rPr lang="nb-NO" sz="900" b="0" i="0" dirty="0">
                <a:solidFill>
                  <a:srgbClr val="242424"/>
                </a:solidFill>
                <a:effectLst/>
                <a:latin typeface="Segoe UI" panose="020B0502040204020203" pitchFamily="34" charset="0"/>
              </a:rPr>
              <a:t>En dommer som behandler alle parter i en rettssak likt og upartisk, viser rettferdighet. Dette er en dyd fordi det innebærer å behandle andre rettferdig og upartisk</a:t>
            </a:r>
            <a:r>
              <a:rPr lang="nb-NO" sz="900" dirty="0">
                <a:solidFill>
                  <a:srgbClr val="242424"/>
                </a:solidFill>
                <a:latin typeface="var(--fontFamilyBase)"/>
              </a:rPr>
              <a:t>.</a:t>
            </a:r>
            <a:endParaRPr lang="nb-NO" sz="900" b="0" i="0" dirty="0">
              <a:solidFill>
                <a:srgbClr val="242424"/>
              </a:solidFill>
              <a:effectLst/>
              <a:latin typeface="Segoe UI" panose="020B0502040204020203" pitchFamily="34" charset="0"/>
            </a:endParaRPr>
          </a:p>
          <a:p>
            <a:pPr marL="0" indent="0" algn="l">
              <a:buNone/>
            </a:pPr>
            <a:r>
              <a:rPr lang="nb-NO" sz="900" b="1" i="0" dirty="0">
                <a:solidFill>
                  <a:srgbClr val="242424"/>
                </a:solidFill>
                <a:effectLst/>
                <a:latin typeface="Segoe UI" panose="020B0502040204020203" pitchFamily="34" charset="0"/>
              </a:rPr>
              <a:t>Medfølelse</a:t>
            </a:r>
            <a:r>
              <a:rPr lang="nb-NO" sz="900" b="0" i="0" dirty="0">
                <a:solidFill>
                  <a:srgbClr val="242424"/>
                </a:solidFill>
                <a:effectLst/>
                <a:latin typeface="Segoe UI" panose="020B0502040204020203" pitchFamily="34" charset="0"/>
              </a:rPr>
              <a:t>:</a:t>
            </a:r>
          </a:p>
          <a:p>
            <a:pPr marL="457200" lvl="1" indent="0" algn="l">
              <a:spcBef>
                <a:spcPts val="750"/>
              </a:spcBef>
              <a:spcAft>
                <a:spcPts val="750"/>
              </a:spcAft>
              <a:buNone/>
            </a:pPr>
            <a:r>
              <a:rPr lang="nb-NO" sz="900" b="0" i="0" dirty="0">
                <a:solidFill>
                  <a:srgbClr val="242424"/>
                </a:solidFill>
                <a:effectLst/>
                <a:latin typeface="Segoe UI" panose="020B0502040204020203" pitchFamily="34" charset="0"/>
              </a:rPr>
              <a:t>En person som frivillig hjelper til på et suppekjøkken for hjemløse, viser medfølelse. Dette er en dyd fordi det innebærer å vise omsorg og empati for andres lidelse</a:t>
            </a:r>
            <a:r>
              <a:rPr lang="nb-NO" sz="900" dirty="0">
                <a:solidFill>
                  <a:srgbClr val="242424"/>
                </a:solidFill>
                <a:latin typeface="var(--fontFamilyBase)"/>
              </a:rPr>
              <a:t>.</a:t>
            </a:r>
            <a:endParaRPr lang="nb-NO" sz="900" b="0" i="0" dirty="0">
              <a:solidFill>
                <a:srgbClr val="242424"/>
              </a:solidFill>
              <a:effectLst/>
              <a:latin typeface="Segoe UI" panose="020B0502040204020203" pitchFamily="34" charset="0"/>
            </a:endParaRPr>
          </a:p>
          <a:p>
            <a:pPr marL="0" indent="0" algn="l">
              <a:buNone/>
            </a:pPr>
            <a:r>
              <a:rPr lang="nb-NO" sz="900" b="1" i="0" dirty="0">
                <a:solidFill>
                  <a:srgbClr val="242424"/>
                </a:solidFill>
                <a:effectLst/>
                <a:latin typeface="Segoe UI" panose="020B0502040204020203" pitchFamily="34" charset="0"/>
              </a:rPr>
              <a:t>Visdom</a:t>
            </a:r>
            <a:r>
              <a:rPr lang="nb-NO" sz="900" b="0" i="0" dirty="0">
                <a:solidFill>
                  <a:srgbClr val="242424"/>
                </a:solidFill>
                <a:effectLst/>
                <a:latin typeface="Segoe UI" panose="020B0502040204020203" pitchFamily="34" charset="0"/>
              </a:rPr>
              <a:t>:</a:t>
            </a:r>
          </a:p>
          <a:p>
            <a:pPr marL="457200" lvl="1" indent="0" algn="l">
              <a:spcBef>
                <a:spcPts val="750"/>
              </a:spcBef>
              <a:spcAft>
                <a:spcPts val="750"/>
              </a:spcAft>
              <a:buNone/>
            </a:pPr>
            <a:r>
              <a:rPr lang="nb-NO" sz="900" b="0" i="0" dirty="0">
                <a:solidFill>
                  <a:srgbClr val="242424"/>
                </a:solidFill>
                <a:effectLst/>
                <a:latin typeface="Segoe UI" panose="020B0502040204020203" pitchFamily="34" charset="0"/>
              </a:rPr>
              <a:t>En leder som tar beslutninger basert på langsiktig nytte for selskapet og samfunnet, viser visdom. Dette er en dyd fordi det innebærer å bruke fornuft og innsikt til å gjøre gode valg.</a:t>
            </a:r>
          </a:p>
          <a:p>
            <a:endParaRPr lang="nb-NO" dirty="0"/>
          </a:p>
        </p:txBody>
      </p:sp>
    </p:spTree>
    <p:extLst>
      <p:ext uri="{BB962C8B-B14F-4D97-AF65-F5344CB8AC3E}">
        <p14:creationId xmlns:p14="http://schemas.microsoft.com/office/powerpoint/2010/main" val="2365956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7504B-3D1D-E8F6-F075-7C088AB99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5FEF8-F82A-E579-F722-741217813403}"/>
              </a:ext>
            </a:extLst>
          </p:cNvPr>
          <p:cNvSpPr>
            <a:spLocks noGrp="1"/>
          </p:cNvSpPr>
          <p:nvPr>
            <p:ph type="title"/>
          </p:nvPr>
        </p:nvSpPr>
        <p:spPr>
          <a:xfrm>
            <a:off x="301385" y="298339"/>
            <a:ext cx="8418747" cy="1202510"/>
          </a:xfrm>
        </p:spPr>
        <p:txBody>
          <a:bodyPr/>
          <a:lstStyle/>
          <a:p>
            <a:r>
              <a:rPr lang="nb-NO" dirty="0"/>
              <a:t>Læringsmål for uke 4</a:t>
            </a:r>
            <a:br>
              <a:rPr lang="nb-NO" dirty="0"/>
            </a:br>
            <a:endParaRPr lang="nb-NO" dirty="0"/>
          </a:p>
        </p:txBody>
      </p:sp>
      <p:sp>
        <p:nvSpPr>
          <p:cNvPr id="3" name="Content Placeholder 2">
            <a:extLst>
              <a:ext uri="{FF2B5EF4-FFF2-40B4-BE49-F238E27FC236}">
                <a16:creationId xmlns:a16="http://schemas.microsoft.com/office/drawing/2014/main" id="{F2944F80-7C31-3A83-4584-6D44E1FD82EC}"/>
              </a:ext>
            </a:extLst>
          </p:cNvPr>
          <p:cNvSpPr>
            <a:spLocks noGrp="1"/>
          </p:cNvSpPr>
          <p:nvPr>
            <p:ph idx="1"/>
          </p:nvPr>
        </p:nvSpPr>
        <p:spPr/>
        <p:txBody>
          <a:bodyPr/>
          <a:lstStyle/>
          <a:p>
            <a:r>
              <a:rPr lang="nb-NO" sz="2000" dirty="0"/>
              <a:t>Etter denne uken skal du kunne:</a:t>
            </a:r>
          </a:p>
          <a:p>
            <a:pPr lvl="0"/>
            <a:r>
              <a:rPr lang="nb-NO" sz="2000" dirty="0"/>
              <a:t>forklare sentrale etiske teorier: </a:t>
            </a:r>
            <a:r>
              <a:rPr lang="nb-NO" sz="2000" b="1" dirty="0"/>
              <a:t>pliktetikk, dydsetikk og utilitarisme</a:t>
            </a:r>
            <a:endParaRPr lang="nb-NO" sz="2000" dirty="0"/>
          </a:p>
          <a:p>
            <a:pPr lvl="0"/>
            <a:r>
              <a:rPr lang="nb-NO" sz="2000" dirty="0"/>
              <a:t>redegjøre for </a:t>
            </a:r>
            <a:r>
              <a:rPr lang="nb-NO" sz="2000" b="1" dirty="0"/>
              <a:t>Kants morallov</a:t>
            </a:r>
            <a:r>
              <a:rPr lang="nb-NO" sz="2000" dirty="0"/>
              <a:t> og bruke den i eksempler fra næringslivet</a:t>
            </a:r>
          </a:p>
          <a:p>
            <a:pPr lvl="0"/>
            <a:r>
              <a:rPr lang="nb-NO" sz="2000" dirty="0"/>
              <a:t>forklare forskjellen mellom </a:t>
            </a:r>
            <a:r>
              <a:rPr lang="nb-NO" sz="2000" b="1" dirty="0"/>
              <a:t>konsekvensetikk</a:t>
            </a:r>
            <a:r>
              <a:rPr lang="nb-NO" sz="2000" dirty="0"/>
              <a:t> og </a:t>
            </a:r>
            <a:r>
              <a:rPr lang="nb-NO" sz="2000" b="1" dirty="0"/>
              <a:t>ikke‑konsekvensetikk</a:t>
            </a:r>
            <a:endParaRPr lang="nb-NO" sz="2000" dirty="0"/>
          </a:p>
          <a:p>
            <a:pPr lvl="0"/>
            <a:r>
              <a:rPr lang="nb-NO" sz="2000" dirty="0"/>
              <a:t>anvende etiske teorier i vurdering av </a:t>
            </a:r>
            <a:r>
              <a:rPr lang="nb-NO" sz="2000" b="1" dirty="0"/>
              <a:t>etiske problemstillinger i næringslivet</a:t>
            </a:r>
            <a:endParaRPr lang="nb-NO" sz="2000" dirty="0"/>
          </a:p>
          <a:p>
            <a:pPr marL="0" indent="0">
              <a:buNone/>
            </a:pPr>
            <a:r>
              <a:rPr lang="nb-NO" dirty="0"/>
              <a:t> </a:t>
            </a:r>
          </a:p>
          <a:p>
            <a:endParaRPr lang="nb-NO" dirty="0"/>
          </a:p>
        </p:txBody>
      </p:sp>
    </p:spTree>
    <p:extLst>
      <p:ext uri="{BB962C8B-B14F-4D97-AF65-F5344CB8AC3E}">
        <p14:creationId xmlns:p14="http://schemas.microsoft.com/office/powerpoint/2010/main" val="410599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46B6-296A-C3D4-AD81-09985796EC81}"/>
              </a:ext>
            </a:extLst>
          </p:cNvPr>
          <p:cNvSpPr>
            <a:spLocks noGrp="1"/>
          </p:cNvSpPr>
          <p:nvPr>
            <p:ph type="title"/>
          </p:nvPr>
        </p:nvSpPr>
        <p:spPr/>
        <p:txBody>
          <a:bodyPr/>
          <a:lstStyle/>
          <a:p>
            <a:r>
              <a:rPr lang="nb-NO" dirty="0"/>
              <a:t>Uke 3 – Hva har du lært?</a:t>
            </a:r>
          </a:p>
        </p:txBody>
      </p:sp>
      <p:sp>
        <p:nvSpPr>
          <p:cNvPr id="3" name="Content Placeholder 2">
            <a:extLst>
              <a:ext uri="{FF2B5EF4-FFF2-40B4-BE49-F238E27FC236}">
                <a16:creationId xmlns:a16="http://schemas.microsoft.com/office/drawing/2014/main" id="{DD539B0C-170E-0916-A589-9EFFCFC86D66}"/>
              </a:ext>
            </a:extLst>
          </p:cNvPr>
          <p:cNvSpPr>
            <a:spLocks noGrp="1"/>
          </p:cNvSpPr>
          <p:nvPr>
            <p:ph idx="1"/>
          </p:nvPr>
        </p:nvSpPr>
        <p:spPr/>
        <p:txBody>
          <a:bodyPr/>
          <a:lstStyle/>
          <a:p>
            <a:r>
              <a:rPr lang="nb-NO" sz="1600" b="1" dirty="0"/>
              <a:t>Etikk, moral og jus</a:t>
            </a:r>
          </a:p>
          <a:p>
            <a:endParaRPr lang="nb-NO" sz="1600" dirty="0"/>
          </a:p>
          <a:p>
            <a:r>
              <a:rPr lang="nb-NO" sz="1600" b="1" dirty="0">
                <a:highlight>
                  <a:srgbClr val="FFFF00"/>
                </a:highlight>
              </a:rPr>
              <a:t>Etiske prinsipper (</a:t>
            </a:r>
            <a:r>
              <a:rPr lang="nb-NO" sz="1600" dirty="0"/>
              <a:t>Etiske prinsipper fungerer som retningslinjer for vurdering av hva som er rett og galt i ulike situasjoner).</a:t>
            </a:r>
          </a:p>
          <a:p>
            <a:endParaRPr lang="nb-NO" sz="1600" dirty="0"/>
          </a:p>
          <a:p>
            <a:r>
              <a:rPr lang="nb-NO" sz="1600" b="1" dirty="0"/>
              <a:t>Deskriptiv og normativ etikk</a:t>
            </a:r>
            <a:r>
              <a:rPr lang="nb-NO" sz="1600" dirty="0"/>
              <a:t> (Deskriptiv etikk beskriver hvordan mennesker faktisk tenker og handler moralsk. Normativ etikk handler om hvordan mennesker </a:t>
            </a:r>
            <a:r>
              <a:rPr lang="nb-NO" sz="1600" i="1" dirty="0"/>
              <a:t>bør</a:t>
            </a:r>
            <a:r>
              <a:rPr lang="nb-NO" sz="1600" dirty="0"/>
              <a:t> handle, og gir begrunnelser for moralske normer og regler.)</a:t>
            </a:r>
          </a:p>
          <a:p>
            <a:endParaRPr lang="nb-NO" sz="1600" dirty="0"/>
          </a:p>
          <a:p>
            <a:r>
              <a:rPr lang="nb-NO" sz="1600" b="1" dirty="0"/>
              <a:t>Etisk dilemma (</a:t>
            </a:r>
            <a:r>
              <a:rPr lang="nb-NO" sz="1600" dirty="0"/>
              <a:t>Etiske dilemmaer oppstår når to eller flere moralske hensyn står i konflikt, og det ikke finnes en løsning som ivaretar alle verdier fullt ut.)</a:t>
            </a:r>
          </a:p>
        </p:txBody>
      </p:sp>
    </p:spTree>
    <p:extLst>
      <p:ext uri="{BB962C8B-B14F-4D97-AF65-F5344CB8AC3E}">
        <p14:creationId xmlns:p14="http://schemas.microsoft.com/office/powerpoint/2010/main" val="33597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8F32E-7371-4174-9326-B78FC0C3FB51}"/>
              </a:ext>
            </a:extLst>
          </p:cNvPr>
          <p:cNvSpPr>
            <a:spLocks noGrp="1"/>
          </p:cNvSpPr>
          <p:nvPr>
            <p:ph idx="1"/>
          </p:nvPr>
        </p:nvSpPr>
        <p:spPr/>
        <p:txBody>
          <a:bodyPr>
            <a:normAutofit/>
          </a:bodyPr>
          <a:lstStyle/>
          <a:p>
            <a:r>
              <a:rPr lang="nb-NO" dirty="0"/>
              <a:t>1) Likhetsprinsippet</a:t>
            </a:r>
          </a:p>
          <a:p>
            <a:r>
              <a:rPr lang="nb-NO" dirty="0"/>
              <a:t>2) Autonomiprinsippet </a:t>
            </a:r>
          </a:p>
          <a:p>
            <a:r>
              <a:rPr lang="nb-NO" dirty="0"/>
              <a:t>3) Velgjørenhetsprinsippet </a:t>
            </a:r>
          </a:p>
          <a:p>
            <a:r>
              <a:rPr lang="nb-NO" dirty="0"/>
              <a:t>4) Ikke-skade prinsippet </a:t>
            </a:r>
          </a:p>
          <a:p>
            <a:r>
              <a:rPr lang="nb-NO" dirty="0"/>
              <a:t>5) Rettferdighetsprinsippet</a:t>
            </a:r>
          </a:p>
          <a:p>
            <a:r>
              <a:rPr lang="nb-NO" dirty="0"/>
              <a:t>6) Føre-var-prinsippet</a:t>
            </a:r>
          </a:p>
        </p:txBody>
      </p:sp>
      <p:sp>
        <p:nvSpPr>
          <p:cNvPr id="5" name="TextBox 4">
            <a:extLst>
              <a:ext uri="{FF2B5EF4-FFF2-40B4-BE49-F238E27FC236}">
                <a16:creationId xmlns:a16="http://schemas.microsoft.com/office/drawing/2014/main" id="{E32FC5A7-D2DE-A7A1-80E4-689BABEB84A5}"/>
              </a:ext>
            </a:extLst>
          </p:cNvPr>
          <p:cNvSpPr txBox="1"/>
          <p:nvPr/>
        </p:nvSpPr>
        <p:spPr>
          <a:xfrm>
            <a:off x="106907" y="154255"/>
            <a:ext cx="4701654" cy="369332"/>
          </a:xfrm>
          <a:prstGeom prst="rect">
            <a:avLst/>
          </a:prstGeom>
          <a:noFill/>
        </p:spPr>
        <p:txBody>
          <a:bodyPr wrap="square">
            <a:spAutoFit/>
          </a:bodyPr>
          <a:lstStyle/>
          <a:p>
            <a:r>
              <a:rPr lang="nb-NO" dirty="0"/>
              <a:t>Etiske prinsipper </a:t>
            </a:r>
          </a:p>
        </p:txBody>
      </p:sp>
    </p:spTree>
    <p:extLst>
      <p:ext uri="{BB962C8B-B14F-4D97-AF65-F5344CB8AC3E}">
        <p14:creationId xmlns:p14="http://schemas.microsoft.com/office/powerpoint/2010/main" val="274950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E337-F35E-A079-A5BF-1A99B1E2C050}"/>
              </a:ext>
            </a:extLst>
          </p:cNvPr>
          <p:cNvSpPr>
            <a:spLocks noGrp="1"/>
          </p:cNvSpPr>
          <p:nvPr>
            <p:ph type="title"/>
          </p:nvPr>
        </p:nvSpPr>
        <p:spPr>
          <a:xfrm>
            <a:off x="249043" y="205979"/>
            <a:ext cx="8552985" cy="646331"/>
          </a:xfrm>
        </p:spPr>
        <p:txBody>
          <a:bodyPr anchor="t">
            <a:normAutofit/>
          </a:bodyPr>
          <a:lstStyle/>
          <a:p>
            <a:pPr>
              <a:lnSpc>
                <a:spcPct val="90000"/>
              </a:lnSpc>
            </a:pPr>
            <a:r>
              <a:rPr lang="nb-NO" sz="2000"/>
              <a:t>Think–Pair–</a:t>
            </a:r>
            <a:r>
              <a:rPr lang="nb-NO" sz="2000" err="1"/>
              <a:t>Share</a:t>
            </a:r>
            <a:r>
              <a:rPr lang="nb-NO" sz="2000"/>
              <a:t> (tenk – diskuter – del)</a:t>
            </a:r>
            <a:br>
              <a:rPr lang="nb-NO" sz="2000"/>
            </a:br>
            <a:endParaRPr lang="nb-NO" sz="2000"/>
          </a:p>
        </p:txBody>
      </p:sp>
      <p:sp>
        <p:nvSpPr>
          <p:cNvPr id="3" name="Content Placeholder 2">
            <a:extLst>
              <a:ext uri="{FF2B5EF4-FFF2-40B4-BE49-F238E27FC236}">
                <a16:creationId xmlns:a16="http://schemas.microsoft.com/office/drawing/2014/main" id="{8B14BE22-938C-2CCF-6BA3-D6928C5F7D5E}"/>
              </a:ext>
            </a:extLst>
          </p:cNvPr>
          <p:cNvSpPr>
            <a:spLocks noGrp="1"/>
          </p:cNvSpPr>
          <p:nvPr>
            <p:ph sz="half" idx="1"/>
          </p:nvPr>
        </p:nvSpPr>
        <p:spPr>
          <a:xfrm>
            <a:off x="249043" y="608748"/>
            <a:ext cx="4038600" cy="3394472"/>
          </a:xfrm>
        </p:spPr>
        <p:txBody>
          <a:bodyPr>
            <a:normAutofit fontScale="85000" lnSpcReduction="20000"/>
          </a:bodyPr>
          <a:lstStyle/>
          <a:p>
            <a:pPr>
              <a:lnSpc>
                <a:spcPct val="90000"/>
              </a:lnSpc>
            </a:pPr>
            <a:endParaRPr lang="nb-NO" sz="2000" dirty="0"/>
          </a:p>
          <a:p>
            <a:pPr>
              <a:lnSpc>
                <a:spcPct val="90000"/>
              </a:lnSpc>
            </a:pPr>
            <a:r>
              <a:rPr lang="nb-NO" sz="2000" dirty="0"/>
              <a:t>Diskuter etiske prinsipper i par.</a:t>
            </a:r>
          </a:p>
          <a:p>
            <a:r>
              <a:rPr lang="nb-NO" sz="1500" dirty="0"/>
              <a:t>1) Likhetsprinsippet</a:t>
            </a:r>
          </a:p>
          <a:p>
            <a:r>
              <a:rPr lang="nb-NO" sz="1500" dirty="0"/>
              <a:t>2) Autonomiprinsippet </a:t>
            </a:r>
          </a:p>
          <a:p>
            <a:r>
              <a:rPr lang="nb-NO" sz="1500" dirty="0"/>
              <a:t>3) Velgjørenhetsprinsippet </a:t>
            </a:r>
          </a:p>
          <a:p>
            <a:r>
              <a:rPr lang="nb-NO" sz="1500" dirty="0"/>
              <a:t>4) Ikke-skade prinsippet </a:t>
            </a:r>
          </a:p>
          <a:p>
            <a:r>
              <a:rPr lang="nb-NO" sz="1500" dirty="0"/>
              <a:t>5) Rettferdighetsprinsippet</a:t>
            </a:r>
          </a:p>
          <a:p>
            <a:r>
              <a:rPr lang="nb-NO" sz="1500" dirty="0"/>
              <a:t>6) Føre-var-prinsippet</a:t>
            </a:r>
          </a:p>
          <a:p>
            <a:pPr>
              <a:lnSpc>
                <a:spcPct val="90000"/>
              </a:lnSpc>
            </a:pPr>
            <a:endParaRPr lang="nb-NO" sz="2000" dirty="0"/>
          </a:p>
          <a:p>
            <a:pPr marL="0" indent="0">
              <a:lnSpc>
                <a:spcPct val="90000"/>
              </a:lnSpc>
              <a:buNone/>
            </a:pPr>
            <a:endParaRPr lang="nb-NO" sz="2000" dirty="0"/>
          </a:p>
          <a:p>
            <a:pPr>
              <a:lnSpc>
                <a:spcPct val="90000"/>
              </a:lnSpc>
            </a:pPr>
            <a:r>
              <a:rPr lang="nb-NO" sz="2000" dirty="0"/>
              <a:t>Forklar for hverandre hvordan dere forstår dem, og bli enige om ett spørsmål dere ønsker avklaring på.</a:t>
            </a:r>
          </a:p>
          <a:p>
            <a:pPr marL="0" indent="0">
              <a:lnSpc>
                <a:spcPct val="90000"/>
              </a:lnSpc>
              <a:buNone/>
            </a:pPr>
            <a:endParaRPr lang="nb-NO" sz="2000" dirty="0"/>
          </a:p>
          <a:p>
            <a:pPr>
              <a:lnSpc>
                <a:spcPct val="90000"/>
              </a:lnSpc>
            </a:pPr>
            <a:r>
              <a:rPr lang="nb-NO" sz="2000" dirty="0"/>
              <a:t>Send spørsmålet inn i </a:t>
            </a:r>
            <a:r>
              <a:rPr lang="nb-NO" sz="2000" dirty="0" err="1"/>
              <a:t>Mentimeter</a:t>
            </a:r>
            <a:r>
              <a:rPr lang="nb-NO" sz="2000" dirty="0"/>
              <a:t>.</a:t>
            </a:r>
          </a:p>
          <a:p>
            <a:pPr>
              <a:lnSpc>
                <a:spcPct val="90000"/>
              </a:lnSpc>
            </a:pPr>
            <a:endParaRPr lang="nb-NO" sz="2000" dirty="0"/>
          </a:p>
        </p:txBody>
      </p:sp>
      <p:pic>
        <p:nvPicPr>
          <p:cNvPr id="7" name="Picture 6">
            <a:extLst>
              <a:ext uri="{FF2B5EF4-FFF2-40B4-BE49-F238E27FC236}">
                <a16:creationId xmlns:a16="http://schemas.microsoft.com/office/drawing/2014/main" id="{8F5AFE8B-BF86-67DA-B330-E13014408EBA}"/>
              </a:ext>
            </a:extLst>
          </p:cNvPr>
          <p:cNvPicPr>
            <a:picLocks noChangeAspect="1"/>
          </p:cNvPicPr>
          <p:nvPr/>
        </p:nvPicPr>
        <p:blipFill>
          <a:blip r:embed="rId2"/>
          <a:stretch>
            <a:fillRect/>
          </a:stretch>
        </p:blipFill>
        <p:spPr>
          <a:xfrm>
            <a:off x="4964030" y="608748"/>
            <a:ext cx="3463747" cy="3394472"/>
          </a:xfrm>
          <a:prstGeom prst="rect">
            <a:avLst/>
          </a:prstGeom>
          <a:noFill/>
        </p:spPr>
      </p:pic>
    </p:spTree>
    <p:extLst>
      <p:ext uri="{BB962C8B-B14F-4D97-AF65-F5344CB8AC3E}">
        <p14:creationId xmlns:p14="http://schemas.microsoft.com/office/powerpoint/2010/main" val="87865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A27C-756B-451C-8C00-859725CE1622}"/>
              </a:ext>
            </a:extLst>
          </p:cNvPr>
          <p:cNvSpPr>
            <a:spLocks noGrp="1"/>
          </p:cNvSpPr>
          <p:nvPr>
            <p:ph type="title"/>
          </p:nvPr>
        </p:nvSpPr>
        <p:spPr/>
        <p:txBody>
          <a:bodyPr/>
          <a:lstStyle/>
          <a:p>
            <a:r>
              <a:rPr lang="nb-NO" dirty="0"/>
              <a:t>Teori-Tema</a:t>
            </a:r>
          </a:p>
        </p:txBody>
      </p:sp>
      <p:sp>
        <p:nvSpPr>
          <p:cNvPr id="3" name="Content Placeholder 2">
            <a:extLst>
              <a:ext uri="{FF2B5EF4-FFF2-40B4-BE49-F238E27FC236}">
                <a16:creationId xmlns:a16="http://schemas.microsoft.com/office/drawing/2014/main" id="{02BC8F06-0A1B-447D-9E0A-6BD03BB43AB8}"/>
              </a:ext>
            </a:extLst>
          </p:cNvPr>
          <p:cNvSpPr>
            <a:spLocks noGrp="1"/>
          </p:cNvSpPr>
          <p:nvPr>
            <p:ph idx="1"/>
          </p:nvPr>
        </p:nvSpPr>
        <p:spPr/>
        <p:txBody>
          <a:bodyPr/>
          <a:lstStyle/>
          <a:p>
            <a:endParaRPr lang="nb-NO" dirty="0"/>
          </a:p>
          <a:p>
            <a:r>
              <a:rPr lang="nb-NO" dirty="0"/>
              <a:t>Konsekvensetikk x «ikke-konsekvensetikk»</a:t>
            </a:r>
          </a:p>
          <a:p>
            <a:r>
              <a:rPr lang="nb-NO" dirty="0" err="1"/>
              <a:t>Dygdsetikk</a:t>
            </a:r>
            <a:r>
              <a:rPr lang="nb-NO" dirty="0"/>
              <a:t>, pliktetikk og utilitarisme</a:t>
            </a:r>
          </a:p>
          <a:p>
            <a:r>
              <a:rPr lang="nb-NO" dirty="0"/>
              <a:t>Kant, Mill, Aristoteles</a:t>
            </a:r>
          </a:p>
          <a:p>
            <a:pPr marL="0" indent="0">
              <a:buNone/>
            </a:pPr>
            <a:endParaRPr lang="nb-NO" dirty="0"/>
          </a:p>
          <a:p>
            <a:r>
              <a:rPr lang="nb-NO" dirty="0"/>
              <a:t>Kapittel – 3 – 4 – Pensum A</a:t>
            </a:r>
          </a:p>
          <a:p>
            <a:r>
              <a:rPr lang="nb-NO" dirty="0"/>
              <a:t>Kapittel – 2, 3, 4 – Pensum B</a:t>
            </a:r>
          </a:p>
          <a:p>
            <a:r>
              <a:rPr lang="nb-NO" dirty="0"/>
              <a:t>Kapittel 11. 1. (Pensum A) – Implementering – litt senere</a:t>
            </a:r>
          </a:p>
          <a:p>
            <a:pPr marL="0" indent="0">
              <a:buNone/>
            </a:pPr>
            <a:endParaRPr lang="nb-NO" dirty="0"/>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256135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E13F8-D0E2-4F41-8B05-9E7E41FC48CE}"/>
              </a:ext>
            </a:extLst>
          </p:cNvPr>
          <p:cNvSpPr>
            <a:spLocks noGrp="1"/>
          </p:cNvSpPr>
          <p:nvPr>
            <p:ph idx="1"/>
          </p:nvPr>
        </p:nvSpPr>
        <p:spPr/>
        <p:txBody>
          <a:bodyPr/>
          <a:lstStyle/>
          <a:p>
            <a:endParaRPr lang="nb-NO" dirty="0"/>
          </a:p>
          <a:p>
            <a:endParaRPr lang="nb-NO" dirty="0"/>
          </a:p>
        </p:txBody>
      </p:sp>
      <p:pic>
        <p:nvPicPr>
          <p:cNvPr id="7" name="Picture 6">
            <a:extLst>
              <a:ext uri="{FF2B5EF4-FFF2-40B4-BE49-F238E27FC236}">
                <a16:creationId xmlns:a16="http://schemas.microsoft.com/office/drawing/2014/main" id="{51E09FF9-040B-5BAC-C62A-0BD49CA4AA60}"/>
              </a:ext>
            </a:extLst>
          </p:cNvPr>
          <p:cNvPicPr>
            <a:picLocks noChangeAspect="1"/>
          </p:cNvPicPr>
          <p:nvPr/>
        </p:nvPicPr>
        <p:blipFill>
          <a:blip r:embed="rId2"/>
          <a:stretch>
            <a:fillRect/>
          </a:stretch>
        </p:blipFill>
        <p:spPr>
          <a:xfrm>
            <a:off x="1411241" y="295991"/>
            <a:ext cx="6172696" cy="4115131"/>
          </a:xfrm>
          <a:prstGeom prst="rect">
            <a:avLst/>
          </a:prstGeom>
        </p:spPr>
      </p:pic>
    </p:spTree>
    <p:extLst>
      <p:ext uri="{BB962C8B-B14F-4D97-AF65-F5344CB8AC3E}">
        <p14:creationId xmlns:p14="http://schemas.microsoft.com/office/powerpoint/2010/main" val="124718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99C2-8034-4E65-AD51-017527AD9070}"/>
              </a:ext>
            </a:extLst>
          </p:cNvPr>
          <p:cNvSpPr>
            <a:spLocks noGrp="1"/>
          </p:cNvSpPr>
          <p:nvPr>
            <p:ph type="title"/>
          </p:nvPr>
        </p:nvSpPr>
        <p:spPr>
          <a:xfrm>
            <a:off x="301385" y="298339"/>
            <a:ext cx="8418747" cy="525401"/>
          </a:xfrm>
        </p:spPr>
        <p:txBody>
          <a:bodyPr/>
          <a:lstStyle/>
          <a:p>
            <a:r>
              <a:rPr lang="nb-NO" sz="2800" dirty="0"/>
              <a:t>Konsekvensetikk x Ikke-konsekvensetikk</a:t>
            </a:r>
          </a:p>
        </p:txBody>
      </p:sp>
      <p:sp>
        <p:nvSpPr>
          <p:cNvPr id="3" name="Content Placeholder 2">
            <a:extLst>
              <a:ext uri="{FF2B5EF4-FFF2-40B4-BE49-F238E27FC236}">
                <a16:creationId xmlns:a16="http://schemas.microsoft.com/office/drawing/2014/main" id="{D8FD5C8B-57EB-4399-80B9-C5913172A3A4}"/>
              </a:ext>
            </a:extLst>
          </p:cNvPr>
          <p:cNvSpPr>
            <a:spLocks noGrp="1"/>
          </p:cNvSpPr>
          <p:nvPr>
            <p:ph idx="1"/>
          </p:nvPr>
        </p:nvSpPr>
        <p:spPr/>
        <p:txBody>
          <a:bodyPr/>
          <a:lstStyle/>
          <a:p>
            <a:r>
              <a:rPr lang="nb-NO" sz="2000" b="1" dirty="0"/>
              <a:t>Konsekvensetikk</a:t>
            </a:r>
            <a:endParaRPr lang="nb-NO" sz="2000" dirty="0"/>
          </a:p>
          <a:p>
            <a:endParaRPr lang="nb-NO" sz="2000" dirty="0">
              <a:highlight>
                <a:srgbClr val="FFFF00"/>
              </a:highlight>
            </a:endParaRPr>
          </a:p>
          <a:p>
            <a:r>
              <a:rPr lang="nb-NO" sz="2000" dirty="0">
                <a:highlight>
                  <a:srgbClr val="FFFF00"/>
                </a:highlight>
              </a:rPr>
              <a:t>I konsekvensetikk vurderes om en handling er riktig eller galt ut fra konsekvensene den får.</a:t>
            </a:r>
          </a:p>
          <a:p>
            <a:pPr marL="0" indent="0">
              <a:buNone/>
            </a:pPr>
            <a:endParaRPr lang="nb-NO" sz="2000" i="1" dirty="0"/>
          </a:p>
          <a:p>
            <a:endParaRPr lang="nb-NO" sz="2000" i="1" dirty="0"/>
          </a:p>
          <a:p>
            <a:r>
              <a:rPr lang="nb-NO" sz="2000" i="1" dirty="0">
                <a:highlight>
                  <a:srgbClr val="FFFF00"/>
                </a:highlight>
              </a:rPr>
              <a:t>Utilitarisme</a:t>
            </a:r>
            <a:r>
              <a:rPr lang="nb-NO" sz="2000" dirty="0"/>
              <a:t> er den mest kjente formen for konsekvensetikk.</a:t>
            </a:r>
          </a:p>
          <a:p>
            <a:pPr marL="0" indent="0">
              <a:buNone/>
            </a:pPr>
            <a:endParaRPr lang="nb-NO" dirty="0"/>
          </a:p>
          <a:p>
            <a:endParaRPr lang="nb-NO" dirty="0"/>
          </a:p>
        </p:txBody>
      </p:sp>
    </p:spTree>
    <p:extLst>
      <p:ext uri="{BB962C8B-B14F-4D97-AF65-F5344CB8AC3E}">
        <p14:creationId xmlns:p14="http://schemas.microsoft.com/office/powerpoint/2010/main" val="1667453763"/>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bunn_16_9" id="{06CDA077-D319-284F-8119-D9CA2608E69B}" vid="{5E773DD7-F7CF-F243-90E7-78EC275BD66C}"/>
    </a:ext>
  </a:extLst>
</a:theme>
</file>

<file path=docProps/app.xml><?xml version="1.0" encoding="utf-8"?>
<Properties xmlns="http://schemas.openxmlformats.org/officeDocument/2006/extended-properties" xmlns:vt="http://schemas.openxmlformats.org/officeDocument/2006/docPropsVTypes">
  <Template>ntnu_blaa_stripe_bunn_16_9</Template>
  <TotalTime>0</TotalTime>
  <Words>1994</Words>
  <Application>Microsoft Office PowerPoint</Application>
  <PresentationFormat>On-screen Show (16:9)</PresentationFormat>
  <Paragraphs>206</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var(--fontFamilyBase)</vt:lpstr>
      <vt:lpstr>Segoe UI</vt:lpstr>
      <vt:lpstr>Arial</vt:lpstr>
      <vt:lpstr>Office-tema</vt:lpstr>
      <vt:lpstr>Uke 4 : Etikk 2</vt:lpstr>
      <vt:lpstr>Obligatorisk oppgave</vt:lpstr>
      <vt:lpstr>Læringsmål for uke 4 </vt:lpstr>
      <vt:lpstr>Uke 3 – Hva har du lært?</vt:lpstr>
      <vt:lpstr>PowerPoint Presentation</vt:lpstr>
      <vt:lpstr>Think–Pair–Share (tenk – diskuter – del) </vt:lpstr>
      <vt:lpstr>Teori-Tema</vt:lpstr>
      <vt:lpstr>PowerPoint Presentation</vt:lpstr>
      <vt:lpstr>Konsekvensetikk x Ikke-konsekvensetikk</vt:lpstr>
      <vt:lpstr>Ikke‑konsekvensetikk </vt:lpstr>
      <vt:lpstr>Ikke i pensum</vt:lpstr>
      <vt:lpstr>Utilitarisme</vt:lpstr>
      <vt:lpstr>Utilitarisme</vt:lpstr>
      <vt:lpstr>Utilitarisme</vt:lpstr>
      <vt:lpstr>Ikke i pensum</vt:lpstr>
      <vt:lpstr>Egoisme</vt:lpstr>
      <vt:lpstr>Ikke i pensum</vt:lpstr>
      <vt:lpstr>Hedonisme</vt:lpstr>
      <vt:lpstr>Ikke i pensum</vt:lpstr>
      <vt:lpstr>Altruisme</vt:lpstr>
      <vt:lpstr>PowerPoint Presentation</vt:lpstr>
      <vt:lpstr>Pliktetikk – «Deontology» </vt:lpstr>
      <vt:lpstr>Pliktetikk</vt:lpstr>
      <vt:lpstr>Pliktetikk</vt:lpstr>
      <vt:lpstr>Immanuel Kant</vt:lpstr>
      <vt:lpstr>Immanuel Kant </vt:lpstr>
      <vt:lpstr>Individuell frihet</vt:lpstr>
      <vt:lpstr>Dydsetikk</vt:lpstr>
      <vt:lpstr>Dydsetikk</vt:lpstr>
      <vt:lpstr>Dydsetikk</vt:lpstr>
      <vt:lpstr>Dygdsetikk - Virtue Ethics</vt:lpstr>
      <vt:lpstr>PowerPoint Presentation</vt:lpstr>
      <vt:lpstr>Diskursetikk</vt:lpstr>
      <vt:lpstr>Oppgave: Verdier i arbeidslivet</vt:lpstr>
      <vt:lpstr>PowerPoint Presentation</vt:lpstr>
      <vt:lpstr>Læringsmål for uke 4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dc:title>
  <dc:creator>Martina Ortova</dc:creator>
  <cp:lastModifiedBy>Martina Ortova</cp:lastModifiedBy>
  <cp:revision>64</cp:revision>
  <cp:lastPrinted>2021-02-02T12:04:49Z</cp:lastPrinted>
  <dcterms:created xsi:type="dcterms:W3CDTF">2020-08-19T07:30:44Z</dcterms:created>
  <dcterms:modified xsi:type="dcterms:W3CDTF">2026-01-20T08:56:03Z</dcterms:modified>
</cp:coreProperties>
</file>