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380" r:id="rId4"/>
    <p:sldId id="358" r:id="rId5"/>
    <p:sldId id="275" r:id="rId6"/>
    <p:sldId id="355" r:id="rId7"/>
    <p:sldId id="356" r:id="rId8"/>
    <p:sldId id="262" r:id="rId9"/>
    <p:sldId id="269" r:id="rId10"/>
    <p:sldId id="360" r:id="rId11"/>
    <p:sldId id="279" r:id="rId12"/>
    <p:sldId id="379" r:id="rId13"/>
    <p:sldId id="378" r:id="rId14"/>
    <p:sldId id="277" r:id="rId15"/>
    <p:sldId id="278" r:id="rId16"/>
    <p:sldId id="376" r:id="rId17"/>
    <p:sldId id="377" r:id="rId18"/>
    <p:sldId id="364" r:id="rId19"/>
    <p:sldId id="373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274" r:id="rId28"/>
    <p:sldId id="285" r:id="rId29"/>
    <p:sldId id="363" r:id="rId30"/>
    <p:sldId id="263" r:id="rId31"/>
    <p:sldId id="343" r:id="rId32"/>
    <p:sldId id="316" r:id="rId33"/>
    <p:sldId id="344" r:id="rId34"/>
    <p:sldId id="345" r:id="rId35"/>
    <p:sldId id="317" r:id="rId36"/>
    <p:sldId id="325" r:id="rId37"/>
    <p:sldId id="324" r:id="rId38"/>
    <p:sldId id="365" r:id="rId39"/>
    <p:sldId id="318" r:id="rId40"/>
    <p:sldId id="283" r:id="rId41"/>
    <p:sldId id="353" r:id="rId42"/>
    <p:sldId id="291" r:id="rId43"/>
    <p:sldId id="375" r:id="rId44"/>
    <p:sldId id="374" r:id="rId45"/>
    <p:sldId id="352" r:id="rId46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788"/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0" autoAdjust="0"/>
    <p:restoredTop sz="94694"/>
  </p:normalViewPr>
  <p:slideViewPr>
    <p:cSldViewPr snapToGrid="0" snapToObjects="1">
      <p:cViewPr varScale="1">
        <p:scale>
          <a:sx n="210" d="100"/>
          <a:sy n="210" d="100"/>
        </p:scale>
        <p:origin x="282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55CC6-C351-4489-B8AC-498C6898422D}" type="datetimeFigureOut">
              <a:rPr lang="nb-NO" smtClean="0"/>
              <a:t>06.01.2026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C1DC9-8A08-41C3-BE26-5122ED9922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9194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0727B-9821-4E0B-A5B3-097DD878C78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780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5120" y="4838278"/>
            <a:ext cx="342081" cy="189077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1" i="0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nb-NO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EDDF0375-0873-B843-9EC0-A06479A80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DE8648CE-2671-CD47-B4B1-0ED8BB680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49043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440043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15AB0DDD-5101-CF40-8356-9C539FE92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34AFF7B-7C34-7B47-812A-63DDBA93A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7B44B46-B0BE-A64D-8CD4-1109D4692A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1C4D38D1-6ECD-794C-8B46-83AEE26790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BD8E673F-9EC8-124B-9ACB-8BF4AAF39D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249043" y="205979"/>
            <a:ext cx="855298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49043" y="952901"/>
            <a:ext cx="8552985" cy="3641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 descr="hor_blaa_strip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3836"/>
            <a:ext cx="9144000" cy="3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tnu.no/studier/blog" TargetMode="External"/><Relationship Id="rId2" Type="http://schemas.openxmlformats.org/officeDocument/2006/relationships/hyperlink" Target="https://www.ntnu.no/studier/bix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tnu.no/studier/aarokled" TargetMode="External"/><Relationship Id="rId5" Type="http://schemas.openxmlformats.org/officeDocument/2006/relationships/hyperlink" Target="https://www.ntnu.no/studier/boa" TargetMode="External"/><Relationship Id="rId4" Type="http://schemas.openxmlformats.org/officeDocument/2006/relationships/hyperlink" Target="https://www.ntnu.no/studier/btek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stainability.com/sustainabilit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usinessdictionary.com/definition/sustainable-development.html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lexicon.ft.com/Term?term=corporate-social-responsibility--(CSR)" TargetMode="External"/><Relationship Id="rId2" Type="http://schemas.openxmlformats.org/officeDocument/2006/relationships/hyperlink" Target="http://ec.europa.eu/growth/industry/corporate-social-responsibility_en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126" y="1001374"/>
            <a:ext cx="7772400" cy="646331"/>
          </a:xfrm>
        </p:spPr>
        <p:txBody>
          <a:bodyPr/>
          <a:lstStyle/>
          <a:p>
            <a:r>
              <a:rPr lang="nb-NO" dirty="0"/>
              <a:t>Introduksjon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5416" y="1651013"/>
            <a:ext cx="7772400" cy="1314450"/>
          </a:xfrm>
        </p:spPr>
        <p:txBody>
          <a:bodyPr>
            <a:normAutofit/>
          </a:bodyPr>
          <a:lstStyle/>
          <a:p>
            <a:r>
              <a:rPr lang="nb-NO" sz="2000" dirty="0"/>
              <a:t>SMF2290/SMF2290F- Etikk, bærekraft og samfunnsansvar (7,5 </a:t>
            </a:r>
            <a:r>
              <a:rPr lang="nb-NO" sz="2000" dirty="0" err="1"/>
              <a:t>sp</a:t>
            </a:r>
            <a:r>
              <a:rPr lang="nb-NO" sz="2000" dirty="0"/>
              <a:t>)</a:t>
            </a:r>
          </a:p>
          <a:p>
            <a:endParaRPr lang="nb-NO" sz="2000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2E93105-4AEF-5144-BDE5-9DB9B1670EF5}"/>
              </a:ext>
            </a:extLst>
          </p:cNvPr>
          <p:cNvSpPr txBox="1"/>
          <p:nvPr/>
        </p:nvSpPr>
        <p:spPr>
          <a:xfrm rot="16200000">
            <a:off x="7128750" y="1687862"/>
            <a:ext cx="326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0D4788"/>
                </a:solidFill>
              </a:rPr>
              <a:t>Kunnskap for en bedre verden</a:t>
            </a: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FF828-1CF0-342F-E9D2-8A9F11D55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A6FF-4C1D-D7B7-0A65-EB0734055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Obligatorisk oppgave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4223C-6DAF-2B55-6D3F-0FF21D291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Vi skal ha </a:t>
            </a:r>
            <a:r>
              <a:rPr lang="nb-NO" dirty="0">
                <a:highlight>
                  <a:srgbClr val="FFFF00"/>
                </a:highlight>
              </a:rPr>
              <a:t>en obligatorisk oppgave med frist i april.</a:t>
            </a:r>
            <a:br>
              <a:rPr lang="nb-NO" dirty="0"/>
            </a:br>
            <a:r>
              <a:rPr lang="nb-NO" dirty="0"/>
              <a:t>Vi skal diskutere med studentassistenten om innhold, form og tema. </a:t>
            </a:r>
          </a:p>
          <a:p>
            <a:r>
              <a:rPr lang="nb-NO" dirty="0"/>
              <a:t>Det kan også bli aktuelt med medstudentvurdering, men mer informasjon kommer om cirka to uker.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Vi må tenke litt fremover og planlegge for dette.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839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A6A90-1001-4CF2-8D52-045B924A5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Eksamen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04BC9-D687-4BE4-A744-7C1BC45ED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Skole skriftlig eksamen – 4 timer </a:t>
            </a:r>
            <a:r>
              <a:rPr lang="nb-NO" dirty="0" err="1"/>
              <a:t>Inspera</a:t>
            </a:r>
            <a:r>
              <a:rPr lang="nb-NO" dirty="0"/>
              <a:t> - karakter –A-F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 err="1"/>
              <a:t>Konte</a:t>
            </a:r>
            <a:r>
              <a:rPr lang="nb-NO" dirty="0"/>
              <a:t> – august, men </a:t>
            </a:r>
            <a:r>
              <a:rPr lang="nb-NO" dirty="0" err="1"/>
              <a:t>konte</a:t>
            </a:r>
            <a:r>
              <a:rPr lang="nb-NO" dirty="0"/>
              <a:t> kan bli muntlig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>
                <a:highlight>
                  <a:srgbClr val="FFFF00"/>
                </a:highlight>
              </a:rPr>
              <a:t>1. 6. 2026, 9:00</a:t>
            </a:r>
          </a:p>
          <a:p>
            <a:endParaRPr lang="nb-NO" dirty="0"/>
          </a:p>
          <a:p>
            <a:r>
              <a:rPr lang="nb-NO" b="1" i="0" dirty="0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E</a:t>
            </a:r>
            <a:r>
              <a:rPr lang="nb-NO" b="0" i="0" dirty="0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: Ingen hjelpemidler tillatt.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0221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76F841-A713-AD95-21A4-BB116BBDF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2543" y="385322"/>
            <a:ext cx="6011330" cy="423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42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D36DC-17B4-4E93-784A-037B8D92E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BlackBoard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E06F2-5E78-ED96-C0A4-83BFE1C51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se</a:t>
            </a:r>
          </a:p>
        </p:txBody>
      </p:sp>
    </p:spTree>
    <p:extLst>
      <p:ext uri="{BB962C8B-B14F-4D97-AF65-F5344CB8AC3E}">
        <p14:creationId xmlns:p14="http://schemas.microsoft.com/office/powerpoint/2010/main" val="753480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ACA8F-5D41-4958-BBD5-C81F838AF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Referansegruppe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460AF-D82F-46DB-8DA7-DFED6F55D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VELDIG VIKTIG!</a:t>
            </a:r>
          </a:p>
        </p:txBody>
      </p:sp>
    </p:spTree>
    <p:extLst>
      <p:ext uri="{BB962C8B-B14F-4D97-AF65-F5344CB8AC3E}">
        <p14:creationId xmlns:p14="http://schemas.microsoft.com/office/powerpoint/2010/main" val="3418594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25368-54E5-4AC7-949D-C02F1C0CE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2310505"/>
          </a:xfrm>
        </p:spPr>
        <p:txBody>
          <a:bodyPr/>
          <a:lstStyle/>
          <a:p>
            <a:r>
              <a:rPr lang="nb-NO" dirty="0"/>
              <a:t>                     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                     Bli kjent……</a:t>
            </a:r>
          </a:p>
        </p:txBody>
      </p:sp>
    </p:spTree>
    <p:extLst>
      <p:ext uri="{BB962C8B-B14F-4D97-AF65-F5344CB8AC3E}">
        <p14:creationId xmlns:p14="http://schemas.microsoft.com/office/powerpoint/2010/main" val="2412641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258BF-85EE-DB65-DF54-7D6B9D9BB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</p:spPr>
        <p:txBody>
          <a:bodyPr/>
          <a:lstStyle/>
          <a:p>
            <a:r>
              <a:rPr lang="nb-NO" dirty="0"/>
              <a:t>Aktive læringsmetoder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3DD70-3D7D-78CC-6334-7A43D196A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«Jeg ønsker å prøve å implementere aktive læringsmetoder i dette emnet, spesielt i øvingstiden, men også i forelesningene. For at dette skal fungere, trenger jeg deres engasjement og lyst til å prøve. Det vil være en del små diskusjoner i faget og interaksjon mellom dere – dette er viktig for at vi skal ha aktive og engasjerende forelesninger sammen.»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31154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C7340-4E00-7659-06D7-D3422C72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D8373-71F6-76C5-C6DA-E38DA35D9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Når du ser et grønt lysbilde, betyr det at du skal gjøre en aktivitet.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70392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5BF94-4A1E-EB35-B722-C2E5637E7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Bli kjent…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EF6D8-E7DD-06AD-2EC3-82B6EA860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/>
              <a:t>I dette emnet skal vi bli bedre kjent med hverandre. Spesielt i øvingstimene vil jeg bytte grupper slik at dere får øve på å diskutere sammen med personer dere ikke kjenner fra før. </a:t>
            </a:r>
          </a:p>
          <a:p>
            <a:pPr marL="0" indent="0">
              <a:buNone/>
            </a:pPr>
            <a:endParaRPr lang="nb-NO" sz="2000" dirty="0"/>
          </a:p>
          <a:p>
            <a:r>
              <a:rPr lang="nb-NO" sz="2000" dirty="0"/>
              <a:t>Dette kan føles litt ubehagelig første gang, men etter hvert blir dere vant til å samarbeide og diskutere med andre.</a:t>
            </a:r>
          </a:p>
          <a:p>
            <a:pPr marL="0" indent="0">
              <a:buNone/>
            </a:pPr>
            <a:endParaRPr lang="nb-NO" sz="2000" dirty="0"/>
          </a:p>
          <a:p>
            <a:r>
              <a:rPr lang="nb-NO" sz="2000" dirty="0"/>
              <a:t>Dette er en viktig egenskap i arbeidslivet – å kunne kommunisere og samarbeide med ulike mennesker, ikke bare med venner eller kjente.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7714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153AE-A637-0E3E-5501-79112A5DC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«Hvilket bachelorprogram studerer du?»</a:t>
            </a:r>
          </a:p>
          <a:p>
            <a:pPr marL="0" indent="0">
              <a:buNone/>
            </a:pPr>
            <a:r>
              <a:rPr lang="nb-NO" u="sng" dirty="0">
                <a:hlinkClick r:id="rId2"/>
              </a:rPr>
              <a:t>Interaksjonsdesign (BIXD)</a:t>
            </a:r>
            <a:br>
              <a:rPr lang="nb-NO" dirty="0"/>
            </a:br>
            <a:r>
              <a:rPr lang="nb-NO" u="sng" dirty="0">
                <a:hlinkClick r:id="rId3"/>
              </a:rPr>
              <a:t>Logistikkledelse (BLOG)</a:t>
            </a:r>
            <a:br>
              <a:rPr lang="nb-NO" dirty="0"/>
            </a:br>
            <a:r>
              <a:rPr lang="nb-NO" u="sng" dirty="0">
                <a:hlinkClick r:id="rId4"/>
              </a:rPr>
              <a:t>Produktdesign og teknologi (BTEKD)</a:t>
            </a:r>
            <a:br>
              <a:rPr lang="nb-NO" dirty="0"/>
            </a:br>
            <a:r>
              <a:rPr lang="nb-NO" u="sng" dirty="0">
                <a:hlinkClick r:id="rId5"/>
              </a:rPr>
              <a:t>Økonomi og administrasjon (BØA)</a:t>
            </a:r>
            <a:br>
              <a:rPr lang="nb-NO" dirty="0"/>
            </a:br>
            <a:r>
              <a:rPr lang="nb-NO" u="sng" dirty="0">
                <a:hlinkClick r:id="rId6"/>
              </a:rPr>
              <a:t>Økonomi og ledelse (ÅRØKLED)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Også nett studenter………</a:t>
            </a:r>
          </a:p>
        </p:txBody>
      </p:sp>
    </p:spTree>
    <p:extLst>
      <p:ext uri="{BB962C8B-B14F-4D97-AF65-F5344CB8AC3E}">
        <p14:creationId xmlns:p14="http://schemas.microsoft.com/office/powerpoint/2010/main" val="381737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EFB1B0-DE5E-7914-9759-A0EA3FCC7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6" r="2" b="15244"/>
          <a:stretch/>
        </p:blipFill>
        <p:spPr>
          <a:xfrm>
            <a:off x="249043" y="1200151"/>
            <a:ext cx="4038600" cy="3394472"/>
          </a:xfrm>
          <a:prstGeom prst="rect">
            <a:avLst/>
          </a:prstGeom>
          <a:noFill/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B10C514-EF45-4E45-AC21-B580BE9D8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0043" y="1200151"/>
            <a:ext cx="4038600" cy="33944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Martina </a:t>
            </a:r>
            <a:r>
              <a:rPr lang="en-US" sz="2400" dirty="0" err="1"/>
              <a:t>Ortová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NTNU, martina.ortova@ntnu.no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Kontor</a:t>
            </a:r>
            <a:r>
              <a:rPr lang="en-US" sz="2400" dirty="0"/>
              <a:t> Topas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3. etasje - 351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Norsk, </a:t>
            </a:r>
            <a:r>
              <a:rPr lang="en-US" sz="2400" dirty="0" err="1"/>
              <a:t>Engelsk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0893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5F737-229B-424F-D11E-268B6338E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Har du noen gang valgt et produkt fordi det var mer miljøvennlig?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11121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305C8-753C-870F-2604-50E3127C9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9AA94-8EAD-51FF-4DF6-C8E064BF8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Har du noen gang deltatt i en miljøkampanje eller dugnad?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1299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95DED-9F4C-1A6C-AFBC-B15B29EF1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BFA77-1419-AAD4-231E-1B1085A6F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Synes du frivillig arbeid bør være en del av utdanning?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69003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A571B-DB8D-7C4D-A117-6D43A96B0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9A348-A417-C522-C907-3A319EDFD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Synes du det er greit å bruke kunstig intelligens uten å informere brukerne?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3146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012FD-8574-4F1B-C96E-AC588D8D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EE483-8377-DBAF-CE77-9168E7023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Har du noen gang sagt nei til noe fordi det føltes uetisk?</a:t>
            </a:r>
          </a:p>
          <a:p>
            <a:pPr marL="0" indent="0">
              <a:buNone/>
            </a:pP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097700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9D83B-2C88-344D-3212-C5493CF45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7B9CB-BC81-A94B-3E5C-A92F0A701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Har du noen gang tatt med egen kopp til en kafé for å spare miljøet?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9663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9CDEA-2035-9B19-E427-E5D79C94E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6792C-0EF3-953F-4B14-3A6846F38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Har du noen gang reparert klær i stedet for å kjøpe nye?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1655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25368-54E5-4AC7-949D-C02F1C0CE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2310505"/>
          </a:xfrm>
        </p:spPr>
        <p:txBody>
          <a:bodyPr/>
          <a:lstStyle/>
          <a:p>
            <a:r>
              <a:rPr lang="nb-NO" dirty="0"/>
              <a:t>                     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                     Begreper</a:t>
            </a:r>
          </a:p>
        </p:txBody>
      </p:sp>
    </p:spTree>
    <p:extLst>
      <p:ext uri="{BB962C8B-B14F-4D97-AF65-F5344CB8AC3E}">
        <p14:creationId xmlns:p14="http://schemas.microsoft.com/office/powerpoint/2010/main" val="963066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A0FD5A2-CE86-5F02-48B8-EFF0AFFC9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3" y="205979"/>
            <a:ext cx="8552985" cy="6463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AFF20-A45A-4FF3-A813-B31AC3E8B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043" y="1200151"/>
            <a:ext cx="4038600" cy="3394472"/>
          </a:xfrm>
        </p:spPr>
        <p:txBody>
          <a:bodyPr>
            <a:normAutofit/>
          </a:bodyPr>
          <a:lstStyle/>
          <a:p>
            <a:r>
              <a:rPr lang="nb-NO" dirty="0"/>
              <a:t>Menti.com</a:t>
            </a:r>
          </a:p>
          <a:p>
            <a:r>
              <a:rPr lang="nb-NO" dirty="0"/>
              <a:t>Hva er etikk?</a:t>
            </a:r>
          </a:p>
          <a:p>
            <a:r>
              <a:rPr lang="nb-NO" dirty="0"/>
              <a:t>Hva er bærekraft?</a:t>
            </a:r>
          </a:p>
          <a:p>
            <a:r>
              <a:rPr lang="nb-NO" dirty="0"/>
              <a:t>Hva er samfunnsansvar?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B762E4-6C66-3261-609B-5AFEC28EB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988" y="940828"/>
            <a:ext cx="3629123" cy="369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34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0B084-A621-44A5-BD90-C15B476DA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etikk?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249E4-983A-6BC3-9B77-FF5637A9A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Etikk er læren om hva som er rett og galt, godt og dårlig, og hvordan mennesker bør handle i ulike situasjoner. Det handler om </a:t>
            </a:r>
            <a:r>
              <a:rPr lang="nb-NO" b="1" dirty="0"/>
              <a:t>moralske prinsipper og verdier</a:t>
            </a:r>
            <a:r>
              <a:rPr lang="nb-NO" dirty="0"/>
              <a:t> som styrer vår atferd og beslutninger.</a:t>
            </a:r>
            <a:br>
              <a:rPr lang="nb-NO" dirty="0"/>
            </a:br>
            <a:endParaRPr lang="nb-NO" dirty="0"/>
          </a:p>
          <a:p>
            <a:r>
              <a:rPr lang="nb-NO" dirty="0"/>
              <a:t>Eksempler på etiske spørsmål:</a:t>
            </a:r>
          </a:p>
          <a:p>
            <a:pPr lvl="0"/>
            <a:r>
              <a:rPr lang="nb-NO" dirty="0"/>
              <a:t>Er det riktig å lyve for å beskytte noen?</a:t>
            </a:r>
          </a:p>
          <a:p>
            <a:pPr lvl="0"/>
            <a:r>
              <a:rPr lang="nb-NO" dirty="0"/>
              <a:t>Hvordan bør vi behandle andre mennesker rettferdig?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4290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C983D-4FC9-0D5E-808C-47D4ED2A7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Studentassistent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C2245-2D11-C189-3832-17783FF6F3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Aaris Ezra Male, Økonomi og Administrasjon</a:t>
            </a:r>
          </a:p>
          <a:p>
            <a:r>
              <a:rPr lang="nb-NO" dirty="0"/>
              <a:t>aaris.e.male@ntnu.no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491339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6442F9-FD78-41B3-8096-9E1DE359F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708" y="208760"/>
            <a:ext cx="7407404" cy="648512"/>
          </a:xfrm>
        </p:spPr>
        <p:txBody>
          <a:bodyPr/>
          <a:lstStyle/>
          <a:p>
            <a:r>
              <a:rPr lang="nb-NO" dirty="0"/>
              <a:t>Hva er etikk?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5432F1-7F78-47DA-926D-607AC8578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r>
              <a:rPr lang="nb-NO" dirty="0"/>
              <a:t>Det viktigste er ikke å kunne alle teorier og prinsipper, men å utvikle etisk bevissthet og evne til refleksjon!</a:t>
            </a:r>
          </a:p>
        </p:txBody>
      </p:sp>
      <p:graphicFrame>
        <p:nvGraphicFramePr>
          <p:cNvPr id="6" name="Tabell 6">
            <a:extLst>
              <a:ext uri="{FF2B5EF4-FFF2-40B4-BE49-F238E27FC236}">
                <a16:creationId xmlns:a16="http://schemas.microsoft.com/office/drawing/2014/main" id="{059C3EE5-1402-43F1-8E4D-5356A45C19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067644"/>
              </p:ext>
            </p:extLst>
          </p:nvPr>
        </p:nvGraphicFramePr>
        <p:xfrm>
          <a:off x="697654" y="983261"/>
          <a:ext cx="6319520" cy="269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9760">
                  <a:extLst>
                    <a:ext uri="{9D8B030D-6E8A-4147-A177-3AD203B41FA5}">
                      <a16:colId xmlns:a16="http://schemas.microsoft.com/office/drawing/2014/main" val="1493532094"/>
                    </a:ext>
                  </a:extLst>
                </a:gridCol>
                <a:gridCol w="3159760">
                  <a:extLst>
                    <a:ext uri="{9D8B030D-6E8A-4147-A177-3AD203B41FA5}">
                      <a16:colId xmlns:a16="http://schemas.microsoft.com/office/drawing/2014/main" val="1090945866"/>
                    </a:ext>
                  </a:extLst>
                </a:gridCol>
              </a:tblGrid>
              <a:tr h="4464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dirty="0"/>
                        <a:t>Moral</a:t>
                      </a:r>
                      <a:endParaRPr lang="nb-NO" sz="1400" dirty="0"/>
                    </a:p>
                    <a:p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dirty="0"/>
                        <a:t>Etikk</a:t>
                      </a:r>
                      <a:endParaRPr lang="nb-NO" sz="1400" dirty="0"/>
                    </a:p>
                    <a:p>
                      <a:endParaRPr lang="nb-NO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11151556"/>
                  </a:ext>
                </a:extLst>
              </a:tr>
              <a:tr h="1985069">
                <a:tc>
                  <a:txBody>
                    <a:bodyPr/>
                    <a:lstStyle/>
                    <a:p>
                      <a:pPr marL="285750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nb-NO" sz="1400" dirty="0"/>
                        <a:t>Personlige og felles oppfatninger av hva som er rett og galt i omgang mellom mennesker</a:t>
                      </a:r>
                    </a:p>
                    <a:p>
                      <a:pPr marL="0" indent="0" fontAlgn="t">
                        <a:buFont typeface="Arial" panose="020B0604020202020204" pitchFamily="34" charset="0"/>
                        <a:buNone/>
                      </a:pPr>
                      <a:endParaRPr lang="nb-NO" sz="1400" dirty="0"/>
                    </a:p>
                    <a:p>
                      <a:pPr marL="285750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nb-NO" sz="1400" dirty="0"/>
                        <a:t>Ikke et fag</a:t>
                      </a:r>
                    </a:p>
                    <a:p>
                      <a:pPr marL="0" indent="0" fontAlgn="t">
                        <a:buFont typeface="Arial" panose="020B0604020202020204" pitchFamily="34" charset="0"/>
                        <a:buNone/>
                      </a:pPr>
                      <a:endParaRPr lang="nb-NO" sz="1400" dirty="0"/>
                    </a:p>
                    <a:p>
                      <a:pPr marL="285750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nb-NO" sz="1400" dirty="0"/>
                        <a:t>Læres gjennom omgang med andre mennesker</a:t>
                      </a:r>
                    </a:p>
                    <a:p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nb-NO" sz="1400" dirty="0"/>
                        <a:t>Systematisk refleksjon over hva som er rett og galt i omgang mellom mennesker</a:t>
                      </a:r>
                    </a:p>
                    <a:p>
                      <a:pPr marL="0" indent="0" fontAlgn="t">
                        <a:buFont typeface="Arial" panose="020B0604020202020204" pitchFamily="34" charset="0"/>
                        <a:buNone/>
                      </a:pPr>
                      <a:endParaRPr lang="nb-NO" sz="1400" dirty="0"/>
                    </a:p>
                    <a:p>
                      <a:pPr marL="285750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nb-NO" sz="1400" dirty="0"/>
                        <a:t>Et fag</a:t>
                      </a:r>
                    </a:p>
                    <a:p>
                      <a:pPr marL="0" indent="0" fontAlgn="t">
                        <a:buFont typeface="Arial" panose="020B0604020202020204" pitchFamily="34" charset="0"/>
                        <a:buNone/>
                      </a:pPr>
                      <a:endParaRPr lang="nb-NO" sz="1400" dirty="0"/>
                    </a:p>
                    <a:p>
                      <a:pPr marL="285750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nb-NO" sz="1400" dirty="0"/>
                        <a:t>Læres gjennom studier og trening i å anvende prinsipper og begreper</a:t>
                      </a:r>
                    </a:p>
                    <a:p>
                      <a:endParaRPr lang="nb-NO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75095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414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Business Ethics</a:t>
            </a:r>
            <a:r>
              <a:rPr lang="nb-NO" dirty="0"/>
              <a:t> - Forretningsetikk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1400" dirty="0"/>
          </a:p>
          <a:p>
            <a:r>
              <a:rPr lang="nb-NO" sz="1400" b="1" dirty="0"/>
              <a:t>Business-etikk</a:t>
            </a:r>
            <a:r>
              <a:rPr lang="nb-NO" sz="1400" dirty="0"/>
              <a:t> (forretningsetikk) handler om </a:t>
            </a:r>
            <a:r>
              <a:rPr lang="nb-NO" sz="1400" dirty="0">
                <a:highlight>
                  <a:srgbClr val="FFFF00"/>
                </a:highlight>
              </a:rPr>
              <a:t>å anvende etiske prinsipper i en forretningskontekst</a:t>
            </a:r>
            <a:r>
              <a:rPr lang="nb-NO" sz="1400" dirty="0"/>
              <a:t>. Det betyr å ta </a:t>
            </a:r>
            <a:r>
              <a:rPr lang="nb-NO" sz="1400" b="1" dirty="0"/>
              <a:t>moralsk forsvarlige og ansvarlige beslutninger</a:t>
            </a:r>
            <a:r>
              <a:rPr lang="nb-NO" sz="1400" dirty="0"/>
              <a:t> i virksomheten, </a:t>
            </a:r>
            <a:r>
              <a:rPr lang="nb-NO" sz="1400" dirty="0">
                <a:highlight>
                  <a:srgbClr val="FFFF00"/>
                </a:highlight>
              </a:rPr>
              <a:t>utover bare å følge loven.</a:t>
            </a:r>
          </a:p>
          <a:p>
            <a:r>
              <a:rPr lang="nb-NO" sz="1400" dirty="0"/>
              <a:t>Det omfatter blant annet:</a:t>
            </a:r>
          </a:p>
          <a:p>
            <a:pPr lvl="0"/>
            <a:r>
              <a:rPr lang="nb-NO" sz="1400" b="1" dirty="0"/>
              <a:t>Ærlighet og integritet</a:t>
            </a:r>
            <a:r>
              <a:rPr lang="nb-NO" sz="1400" dirty="0"/>
              <a:t> i kommunikasjon og markedsføring</a:t>
            </a:r>
          </a:p>
          <a:p>
            <a:pPr lvl="0"/>
            <a:r>
              <a:rPr lang="nb-NO" sz="1400" b="1" dirty="0"/>
              <a:t>Rettferdig behandling</a:t>
            </a:r>
            <a:r>
              <a:rPr lang="nb-NO" sz="1400" dirty="0"/>
              <a:t> av ansatte, kunder og leverandører</a:t>
            </a:r>
          </a:p>
          <a:p>
            <a:pPr lvl="0"/>
            <a:r>
              <a:rPr lang="nb-NO" sz="1400" b="1" dirty="0"/>
              <a:t>Samfunnsansvar</a:t>
            </a:r>
            <a:r>
              <a:rPr lang="nb-NO" sz="1400" dirty="0"/>
              <a:t> – bidra til bærekraft og redusere miljøpåvirkning</a:t>
            </a:r>
          </a:p>
          <a:p>
            <a:pPr lvl="0"/>
            <a:r>
              <a:rPr lang="nb-NO" sz="1400" b="1" dirty="0"/>
              <a:t>Unngå korrupsjon og uetiske praksiser</a:t>
            </a:r>
            <a:endParaRPr lang="nb-NO" sz="1400" dirty="0"/>
          </a:p>
          <a:p>
            <a:pPr lvl="0"/>
            <a:r>
              <a:rPr lang="nb-NO" sz="1400" b="1" dirty="0"/>
              <a:t>Åpenhet og transparens</a:t>
            </a:r>
            <a:r>
              <a:rPr lang="nb-NO" sz="1400" dirty="0"/>
              <a:t> overfor interessenter</a:t>
            </a:r>
          </a:p>
          <a:p>
            <a:pPr marL="0" lvl="0" indent="0">
              <a:buNone/>
            </a:pPr>
            <a:endParaRPr lang="nb-NO" sz="1400" dirty="0"/>
          </a:p>
          <a:p>
            <a:r>
              <a:rPr lang="nb-NO" sz="1400" dirty="0"/>
              <a:t>Kort sagt: Business-etikk sikrer at </a:t>
            </a:r>
            <a:r>
              <a:rPr lang="nb-NO" sz="1400" dirty="0">
                <a:highlight>
                  <a:srgbClr val="FFFF00"/>
                </a:highlight>
              </a:rPr>
              <a:t>bedrifter handler på en måte som er </a:t>
            </a:r>
            <a:r>
              <a:rPr lang="nb-NO" sz="1400" b="1" dirty="0">
                <a:highlight>
                  <a:srgbClr val="FFFF00"/>
                </a:highlight>
              </a:rPr>
              <a:t>rettferdig, ansvarlig og bærekraftig</a:t>
            </a:r>
            <a:r>
              <a:rPr lang="nb-NO" sz="1400" dirty="0"/>
              <a:t>, og som bygger tillit hos kunder, ansatte og samfunnet.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2100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Sustainability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b="1" dirty="0"/>
              <a:t>Sustainability: </a:t>
            </a:r>
            <a:r>
              <a:rPr lang="en-AU" dirty="0"/>
              <a:t>Among the many ways that sustainability has been defined, the simplest and most fundamental is: </a:t>
            </a:r>
            <a:r>
              <a:rPr lang="en-AU" dirty="0">
                <a:solidFill>
                  <a:schemeClr val="accent1">
                    <a:lumMod val="50000"/>
                  </a:schemeClr>
                </a:solidFill>
              </a:rPr>
              <a:t>"the ability to sustain" </a:t>
            </a:r>
            <a:r>
              <a:rPr lang="en-AU" dirty="0"/>
              <a:t>or, put another way, "the capacity to endure." </a:t>
            </a:r>
          </a:p>
          <a:p>
            <a:pPr>
              <a:buNone/>
            </a:pPr>
            <a:r>
              <a:rPr lang="en-AU" sz="900" dirty="0"/>
              <a:t>                                                                                  </a:t>
            </a:r>
            <a:r>
              <a:rPr lang="en-AU" sz="900" dirty="0" err="1"/>
              <a:t>Resource:</a:t>
            </a:r>
            <a:r>
              <a:rPr lang="en-AU" sz="900" dirty="0" err="1">
                <a:hlinkClick r:id="rId3"/>
              </a:rPr>
              <a:t>http</a:t>
            </a:r>
            <a:r>
              <a:rPr lang="en-AU" sz="900" dirty="0">
                <a:hlinkClick r:id="rId3"/>
              </a:rPr>
              <a:t>://www.sustainability.com/sustainability</a:t>
            </a:r>
            <a:endParaRPr lang="en-AU" sz="900" dirty="0"/>
          </a:p>
          <a:p>
            <a:r>
              <a:rPr lang="en-AU" b="1" dirty="0"/>
              <a:t>Sustainable Development: </a:t>
            </a:r>
            <a:r>
              <a:rPr lang="en-AU" dirty="0"/>
              <a:t>Economic development characterized by low growth rate, absence of pollution, and greatly diminished environment impact. Described by the </a:t>
            </a:r>
            <a:r>
              <a:rPr lang="en-AU" dirty="0" err="1"/>
              <a:t>Brundtland</a:t>
            </a:r>
            <a:r>
              <a:rPr lang="en-AU" dirty="0"/>
              <a:t> report as the </a:t>
            </a:r>
            <a:r>
              <a:rPr lang="en-AU" dirty="0">
                <a:solidFill>
                  <a:schemeClr val="accent1">
                    <a:lumMod val="50000"/>
                  </a:schemeClr>
                </a:solidFill>
              </a:rPr>
              <a:t>"Development that meets the needs of the present without compromising the ability of future generations to meet their own needs.“ </a:t>
            </a:r>
          </a:p>
          <a:p>
            <a:pPr marL="0" indent="0">
              <a:buNone/>
            </a:pPr>
            <a:r>
              <a:rPr lang="en-US" sz="825" dirty="0"/>
              <a:t>                                                                      Resource: </a:t>
            </a:r>
            <a:r>
              <a:rPr lang="en-US" sz="825" dirty="0">
                <a:hlinkClick r:id="rId4"/>
              </a:rPr>
              <a:t>http://www.businessdictionary.com/definition/sustainable-development.html</a:t>
            </a:r>
            <a:endParaRPr lang="en-US" sz="825" dirty="0"/>
          </a:p>
          <a:p>
            <a:endParaRPr lang="cs-CZ" sz="825" dirty="0"/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92039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F782B0-98F7-4083-B68F-2ECDFDDBF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477" y="185581"/>
            <a:ext cx="8298426" cy="4438807"/>
          </a:xfrm>
        </p:spPr>
      </p:pic>
    </p:spTree>
    <p:extLst>
      <p:ext uri="{BB962C8B-B14F-4D97-AF65-F5344CB8AC3E}">
        <p14:creationId xmlns:p14="http://schemas.microsoft.com/office/powerpoint/2010/main" val="1159401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0C2B98-0970-42D2-9AC6-7245D4C2A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85"/>
            <a:ext cx="7649497" cy="4779415"/>
          </a:xfrm>
        </p:spPr>
      </p:pic>
    </p:spTree>
    <p:extLst>
      <p:ext uri="{BB962C8B-B14F-4D97-AF65-F5344CB8AC3E}">
        <p14:creationId xmlns:p14="http://schemas.microsoft.com/office/powerpoint/2010/main" val="22634959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CSR</a:t>
            </a:r>
            <a:r>
              <a:rPr lang="nb-NO" dirty="0"/>
              <a:t>- </a:t>
            </a:r>
            <a:r>
              <a:rPr lang="nb-NO" dirty="0" err="1"/>
              <a:t>Corporate</a:t>
            </a:r>
            <a:r>
              <a:rPr lang="nb-NO" dirty="0"/>
              <a:t> </a:t>
            </a:r>
            <a:r>
              <a:rPr lang="nb-NO" dirty="0" err="1"/>
              <a:t>Social</a:t>
            </a:r>
            <a:r>
              <a:rPr lang="nb-NO" dirty="0"/>
              <a:t> </a:t>
            </a:r>
            <a:r>
              <a:rPr lang="nb-NO" dirty="0" err="1"/>
              <a:t>Responsibility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/>
              <a:t>    </a:t>
            </a:r>
            <a:r>
              <a:rPr lang="cs-CZ" i="1" dirty="0" err="1"/>
              <a:t>European</a:t>
            </a:r>
            <a:r>
              <a:rPr lang="cs-CZ" i="1" dirty="0"/>
              <a:t> Union: </a:t>
            </a:r>
            <a:r>
              <a:rPr lang="en-US" dirty="0"/>
              <a:t>Corporate social responsibility (CSR) refers to companies taking responsibility for their impact on society. </a:t>
            </a:r>
            <a:r>
              <a:rPr lang="cs-CZ" dirty="0"/>
              <a:t> </a:t>
            </a:r>
          </a:p>
          <a:p>
            <a:pPr>
              <a:buNone/>
            </a:pPr>
            <a:r>
              <a:rPr lang="cs-CZ" sz="900" dirty="0"/>
              <a:t>                                      </a:t>
            </a:r>
            <a:r>
              <a:rPr lang="cs-CZ" sz="900" dirty="0" err="1"/>
              <a:t>Resource</a:t>
            </a:r>
            <a:r>
              <a:rPr lang="cs-CZ" sz="900" dirty="0"/>
              <a:t>: </a:t>
            </a:r>
            <a:r>
              <a:rPr lang="cs-CZ" sz="900" dirty="0">
                <a:hlinkClick r:id="rId2"/>
              </a:rPr>
              <a:t>http://ec.europa.eu/growth/industry/corporate-social-responsibility_en</a:t>
            </a:r>
            <a:endParaRPr lang="cs-CZ" sz="900" dirty="0"/>
          </a:p>
          <a:p>
            <a:pPr>
              <a:buNone/>
            </a:pPr>
            <a:endParaRPr lang="cs-CZ" sz="900" dirty="0"/>
          </a:p>
          <a:p>
            <a:pPr>
              <a:buNone/>
            </a:pPr>
            <a:r>
              <a:rPr lang="cs-CZ" dirty="0"/>
              <a:t>   </a:t>
            </a:r>
          </a:p>
          <a:p>
            <a:pPr>
              <a:buNone/>
            </a:pPr>
            <a:r>
              <a:rPr lang="cs-CZ" dirty="0"/>
              <a:t>    </a:t>
            </a:r>
            <a:r>
              <a:rPr lang="cs-CZ" i="1" dirty="0" err="1"/>
              <a:t>Financial</a:t>
            </a:r>
            <a:r>
              <a:rPr lang="cs-CZ" i="1" dirty="0"/>
              <a:t> </a:t>
            </a:r>
            <a:r>
              <a:rPr lang="cs-CZ" i="1" dirty="0" err="1"/>
              <a:t>Times</a:t>
            </a:r>
            <a:r>
              <a:rPr lang="cs-CZ" i="1" dirty="0"/>
              <a:t>: </a:t>
            </a:r>
            <a:r>
              <a:rPr lang="en-US" dirty="0"/>
              <a:t>Corporate social responsibility (CSR) is a business approach that contributes to sustainable development by delivering economic, social and environmental benefits for all stakeholders.</a:t>
            </a:r>
            <a:r>
              <a:rPr lang="cs-CZ" dirty="0"/>
              <a:t> </a:t>
            </a:r>
          </a:p>
          <a:p>
            <a:pPr algn="r">
              <a:buNone/>
            </a:pPr>
            <a:r>
              <a:rPr lang="cs-CZ" sz="975" dirty="0" err="1"/>
              <a:t>Resource</a:t>
            </a:r>
            <a:r>
              <a:rPr lang="cs-CZ" sz="975" dirty="0"/>
              <a:t>: </a:t>
            </a:r>
            <a:r>
              <a:rPr lang="cs-CZ" sz="975" dirty="0">
                <a:hlinkClick r:id="rId3"/>
              </a:rPr>
              <a:t>http://lexicon.ft.com/Term?term=corporate-social-responsibility--(CSR)</a:t>
            </a:r>
            <a:endParaRPr lang="cs-CZ" sz="1950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  </a:t>
            </a:r>
            <a:r>
              <a:rPr lang="cs-CZ" dirty="0" err="1"/>
              <a:t>etc</a:t>
            </a:r>
            <a:r>
              <a:rPr lang="cs-CZ" dirty="0"/>
              <a:t>.</a:t>
            </a:r>
          </a:p>
          <a:p>
            <a:pPr>
              <a:buNone/>
            </a:pPr>
            <a:r>
              <a:rPr lang="cs-CZ" dirty="0"/>
              <a:t>             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3399923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1202510"/>
          </a:xfrm>
        </p:spPr>
        <p:txBody>
          <a:bodyPr/>
          <a:lstStyle/>
          <a:p>
            <a:r>
              <a:rPr lang="cs-CZ" dirty="0"/>
              <a:t>Triple bottom line</a:t>
            </a:r>
            <a:r>
              <a:rPr lang="nb-NO" dirty="0"/>
              <a:t> </a:t>
            </a:r>
            <a:r>
              <a:rPr lang="en-US" dirty="0"/>
              <a:t>pg. 147</a:t>
            </a:r>
            <a:br>
              <a:rPr lang="en-US" dirty="0"/>
            </a:br>
            <a:r>
              <a:rPr lang="en-US" dirty="0"/>
              <a:t>(Den triple </a:t>
            </a:r>
            <a:r>
              <a:rPr lang="en-US" dirty="0" err="1"/>
              <a:t>bunnlinjen</a:t>
            </a:r>
            <a:r>
              <a:rPr lang="en-US" dirty="0"/>
              <a:t>)</a:t>
            </a:r>
            <a:endParaRPr lang="cs-CZ" dirty="0"/>
          </a:p>
        </p:txBody>
      </p:sp>
      <p:pic>
        <p:nvPicPr>
          <p:cNvPr id="4" name="Zástupný symbol pro obsah 3" descr="http://www.chess-llc.com/portals/0/TripleBottomLine_web1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3536" y="1615440"/>
            <a:ext cx="4937564" cy="29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13976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Triple </a:t>
            </a:r>
            <a:r>
              <a:rPr lang="cs-CZ" dirty="0" err="1"/>
              <a:t>bottom</a:t>
            </a:r>
            <a:r>
              <a:rPr lang="cs-CZ" dirty="0"/>
              <a:t> line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Triple bottom line</a:t>
            </a:r>
            <a:r>
              <a:rPr lang="en-US" dirty="0"/>
              <a:t> (</a:t>
            </a:r>
            <a:r>
              <a:rPr lang="en-US" b="1" dirty="0"/>
              <a:t>TBL</a:t>
            </a:r>
            <a:r>
              <a:rPr lang="en-US" dirty="0"/>
              <a:t> or </a:t>
            </a:r>
            <a:r>
              <a:rPr lang="en-US" b="1" dirty="0"/>
              <a:t>3BL</a:t>
            </a:r>
            <a:r>
              <a:rPr lang="en-US" dirty="0"/>
              <a:t>)</a:t>
            </a:r>
            <a:r>
              <a:rPr lang="cs-CZ" dirty="0"/>
              <a:t>: </a:t>
            </a:r>
            <a:r>
              <a:rPr lang="en-US" dirty="0"/>
              <a:t>social, environmental (or ecological) and financial. These three divisions are also called the </a:t>
            </a:r>
            <a:r>
              <a:rPr lang="en-US" b="1" dirty="0"/>
              <a:t>three Ps</a:t>
            </a:r>
            <a:r>
              <a:rPr lang="en-US" dirty="0"/>
              <a:t>: people, planet and profit, or the "three pillars of sustainability".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87276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white grid with black text&#10;&#10;AI-generated content may be incorrect.">
            <a:extLst>
              <a:ext uri="{FF2B5EF4-FFF2-40B4-BE49-F238E27FC236}">
                <a16:creationId xmlns:a16="http://schemas.microsoft.com/office/drawing/2014/main" id="{921BAAC3-90E3-0199-424E-FEF2366606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6722" y="1010266"/>
            <a:ext cx="5181038" cy="3613774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A471FD-3E00-8535-41DA-A14F0C4924D7}"/>
              </a:ext>
            </a:extLst>
          </p:cNvPr>
          <p:cNvSpPr/>
          <p:nvPr/>
        </p:nvSpPr>
        <p:spPr>
          <a:xfrm>
            <a:off x="68692" y="1186755"/>
            <a:ext cx="18515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Etikk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99121C-DE45-F44E-912F-C7D773956F56}"/>
              </a:ext>
            </a:extLst>
          </p:cNvPr>
          <p:cNvSpPr/>
          <p:nvPr/>
        </p:nvSpPr>
        <p:spPr>
          <a:xfrm>
            <a:off x="68692" y="2443732"/>
            <a:ext cx="18515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CSR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847186-978B-D7AB-7122-4AEB305A133F}"/>
              </a:ext>
            </a:extLst>
          </p:cNvPr>
          <p:cNvSpPr/>
          <p:nvPr/>
        </p:nvSpPr>
        <p:spPr>
          <a:xfrm>
            <a:off x="-241569" y="3595584"/>
            <a:ext cx="41734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Bærekraft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122969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CSR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Dahlsrud</a:t>
            </a:r>
            <a:r>
              <a:rPr lang="cs-CZ" b="1" dirty="0"/>
              <a:t>, A. </a:t>
            </a:r>
            <a:r>
              <a:rPr lang="en-US" b="1" dirty="0"/>
              <a:t>How corporate social responsibility is defined: an analysis of 37 definitions</a:t>
            </a:r>
            <a:r>
              <a:rPr lang="cs-CZ" b="1" dirty="0"/>
              <a:t>. </a:t>
            </a:r>
            <a:r>
              <a:rPr lang="en-US" dirty="0"/>
              <a:t>Corporate Social Responsibility and Environmental Management, 2008, Vol.15(1), pp.1-13</a:t>
            </a:r>
            <a:endParaRPr lang="cs-CZ" dirty="0"/>
          </a:p>
          <a:p>
            <a:endParaRPr lang="cs-CZ" dirty="0"/>
          </a:p>
          <a:p>
            <a:r>
              <a:rPr lang="cs-CZ" dirty="0"/>
              <a:t>NTNU PhD student </a:t>
            </a:r>
          </a:p>
        </p:txBody>
      </p:sp>
    </p:spTree>
    <p:extLst>
      <p:ext uri="{BB962C8B-B14F-4D97-AF65-F5344CB8AC3E}">
        <p14:creationId xmlns:p14="http://schemas.microsoft.com/office/powerpoint/2010/main" val="318523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45494-E574-1204-6119-325F0BEAF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SMF 2290 og SMF 2290F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F2E53-189F-373C-48FC-2E7F24AF5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Etikk, Bærekraft og Samfunnsansvar</a:t>
            </a:r>
          </a:p>
          <a:p>
            <a:r>
              <a:rPr lang="nb-NO" dirty="0"/>
              <a:t>Dette er </a:t>
            </a:r>
            <a:r>
              <a:rPr lang="nb-NO" dirty="0">
                <a:highlight>
                  <a:srgbClr val="FFFF00"/>
                </a:highlight>
              </a:rPr>
              <a:t>et generisk emne, </a:t>
            </a:r>
            <a:r>
              <a:rPr lang="nb-NO" dirty="0"/>
              <a:t>levert til økonomistudenter.</a:t>
            </a:r>
          </a:p>
          <a:p>
            <a:endParaRPr lang="nb-NO" dirty="0"/>
          </a:p>
          <a:p>
            <a:r>
              <a:rPr lang="nb-NO" dirty="0"/>
              <a:t>Emnet gir en generell forståelse av etikk, bærekraft og samfunnsansvar, som må tilpasses deres studieretning. </a:t>
            </a:r>
          </a:p>
          <a:p>
            <a:endParaRPr lang="nb-NO" dirty="0"/>
          </a:p>
          <a:p>
            <a:r>
              <a:rPr lang="nb-NO" dirty="0"/>
              <a:t>Vi skal se nærmere på dette i en obligatorisk oppgave.</a:t>
            </a:r>
          </a:p>
        </p:txBody>
      </p:sp>
    </p:spTree>
    <p:extLst>
      <p:ext uri="{BB962C8B-B14F-4D97-AF65-F5344CB8AC3E}">
        <p14:creationId xmlns:p14="http://schemas.microsoft.com/office/powerpoint/2010/main" val="20758890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371513"/>
          </a:xfrm>
        </p:spPr>
        <p:txBody>
          <a:bodyPr/>
          <a:lstStyle/>
          <a:p>
            <a:r>
              <a:rPr lang="nb-NO" sz="1800" dirty="0"/>
              <a:t>Sosial pilar (i bærekraft og samfunnsansvar) omfatter blant annet: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b="1" dirty="0"/>
              <a:t>Filantropi</a:t>
            </a:r>
            <a:r>
              <a:rPr lang="nb-NO" dirty="0"/>
              <a:t> (</a:t>
            </a:r>
            <a:r>
              <a:rPr lang="nb-NO" dirty="0" err="1"/>
              <a:t>Philanthropy</a:t>
            </a:r>
            <a:r>
              <a:rPr lang="nb-NO" dirty="0"/>
              <a:t>)</a:t>
            </a:r>
          </a:p>
          <a:p>
            <a:pPr lvl="0"/>
            <a:r>
              <a:rPr lang="nb-NO" b="1" dirty="0"/>
              <a:t>Ansattgoder</a:t>
            </a:r>
            <a:r>
              <a:rPr lang="nb-NO" dirty="0"/>
              <a:t> (</a:t>
            </a:r>
            <a:r>
              <a:rPr lang="nb-NO" dirty="0" err="1"/>
              <a:t>Employee</a:t>
            </a:r>
            <a:r>
              <a:rPr lang="nb-NO" dirty="0"/>
              <a:t> Benefits)</a:t>
            </a:r>
          </a:p>
          <a:p>
            <a:pPr lvl="0"/>
            <a:r>
              <a:rPr lang="nb-NO" b="1" dirty="0"/>
              <a:t>Likestilling</a:t>
            </a:r>
            <a:r>
              <a:rPr lang="nb-NO" dirty="0"/>
              <a:t> (</a:t>
            </a:r>
            <a:r>
              <a:rPr lang="nb-NO" dirty="0" err="1"/>
              <a:t>Gender</a:t>
            </a:r>
            <a:r>
              <a:rPr lang="nb-NO" dirty="0"/>
              <a:t> </a:t>
            </a:r>
            <a:r>
              <a:rPr lang="nb-NO" dirty="0" err="1"/>
              <a:t>Equality</a:t>
            </a:r>
            <a:r>
              <a:rPr lang="nb-NO" dirty="0"/>
              <a:t>)</a:t>
            </a:r>
          </a:p>
          <a:p>
            <a:pPr lvl="0"/>
            <a:r>
              <a:rPr lang="nb-NO" b="1" dirty="0"/>
              <a:t>Menneskerettigheter</a:t>
            </a:r>
            <a:r>
              <a:rPr lang="nb-NO" dirty="0"/>
              <a:t> (Human Rights)</a:t>
            </a:r>
          </a:p>
          <a:p>
            <a:pPr lvl="0"/>
            <a:r>
              <a:rPr lang="en-US" b="1" dirty="0"/>
              <a:t>Ingen </a:t>
            </a:r>
            <a:r>
              <a:rPr lang="en-US" b="1" dirty="0" err="1"/>
              <a:t>barnearbeid</a:t>
            </a:r>
            <a:r>
              <a:rPr lang="en-US" dirty="0"/>
              <a:t> (No Child Work)</a:t>
            </a:r>
            <a:endParaRPr lang="nb-NO" dirty="0"/>
          </a:p>
          <a:p>
            <a:pPr lvl="0"/>
            <a:r>
              <a:rPr lang="nb-NO" dirty="0"/>
              <a:t>… og mer 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193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 </a:t>
            </a:r>
            <a:r>
              <a:rPr lang="en-US" dirty="0" err="1"/>
              <a:t>økonomiske</a:t>
            </a:r>
            <a:r>
              <a:rPr lang="en-US" dirty="0"/>
              <a:t> </a:t>
            </a:r>
            <a:r>
              <a:rPr lang="en-US" dirty="0" err="1"/>
              <a:t>pilaren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/>
              <a:t>Bedriftsstyring</a:t>
            </a:r>
            <a:r>
              <a:rPr lang="en-US" dirty="0"/>
              <a:t> (Corporate Governance) </a:t>
            </a:r>
            <a:endParaRPr lang="nb-NO" dirty="0"/>
          </a:p>
          <a:p>
            <a:r>
              <a:rPr lang="en-US" b="1" dirty="0" err="1"/>
              <a:t>Etikkodeks</a:t>
            </a:r>
            <a:r>
              <a:rPr lang="en-US" dirty="0"/>
              <a:t> (Ethics Codex) </a:t>
            </a:r>
            <a:endParaRPr lang="nb-NO" dirty="0"/>
          </a:p>
          <a:p>
            <a:r>
              <a:rPr lang="nb-NO" b="1" dirty="0"/>
              <a:t>Beskyttelse av immaterielle rettigheter</a:t>
            </a:r>
            <a:r>
              <a:rPr lang="nb-NO" dirty="0"/>
              <a:t> (</a:t>
            </a:r>
            <a:r>
              <a:rPr lang="nb-NO" dirty="0" err="1"/>
              <a:t>Protection</a:t>
            </a:r>
            <a:r>
              <a:rPr lang="nb-NO" dirty="0"/>
              <a:t> of </a:t>
            </a:r>
            <a:r>
              <a:rPr lang="nb-NO" dirty="0" err="1"/>
              <a:t>Intellectual</a:t>
            </a:r>
            <a:r>
              <a:rPr lang="nb-NO" dirty="0"/>
              <a:t> Property) </a:t>
            </a:r>
          </a:p>
          <a:p>
            <a:r>
              <a:rPr lang="nb-NO" b="1" dirty="0"/>
              <a:t>Forhold til investorer</a:t>
            </a:r>
            <a:r>
              <a:rPr lang="nb-NO" dirty="0"/>
              <a:t> (Relationships </a:t>
            </a:r>
            <a:r>
              <a:rPr lang="nb-NO" dirty="0" err="1"/>
              <a:t>with</a:t>
            </a:r>
            <a:r>
              <a:rPr lang="nb-NO" dirty="0"/>
              <a:t> Investors) </a:t>
            </a:r>
          </a:p>
          <a:p>
            <a:r>
              <a:rPr lang="nb-NO" b="1" dirty="0"/>
              <a:t>Forhold til leverandører og kunder</a:t>
            </a:r>
            <a:r>
              <a:rPr lang="nb-NO" dirty="0"/>
              <a:t> (Relationships </a:t>
            </a:r>
            <a:r>
              <a:rPr lang="nb-NO" dirty="0" err="1"/>
              <a:t>with</a:t>
            </a:r>
            <a:r>
              <a:rPr lang="nb-NO" dirty="0"/>
              <a:t> Suppliers, </a:t>
            </a:r>
            <a:r>
              <a:rPr lang="nb-NO" dirty="0" err="1"/>
              <a:t>Customers</a:t>
            </a:r>
            <a:r>
              <a:rPr lang="nb-NO" dirty="0"/>
              <a:t>) </a:t>
            </a:r>
          </a:p>
          <a:p>
            <a:r>
              <a:rPr lang="nb-NO" b="1" dirty="0"/>
              <a:t>Sikkerhet i drift og kvalitet på produkter</a:t>
            </a:r>
            <a:r>
              <a:rPr lang="nb-NO" dirty="0"/>
              <a:t> (</a:t>
            </a:r>
            <a:r>
              <a:rPr lang="nb-NO" dirty="0" err="1"/>
              <a:t>Safety</a:t>
            </a:r>
            <a:r>
              <a:rPr lang="nb-NO" dirty="0"/>
              <a:t> of </a:t>
            </a:r>
            <a:r>
              <a:rPr lang="nb-NO" dirty="0" err="1"/>
              <a:t>operations</a:t>
            </a:r>
            <a:r>
              <a:rPr lang="nb-NO" dirty="0"/>
              <a:t>, </a:t>
            </a:r>
            <a:r>
              <a:rPr lang="nb-NO" dirty="0" err="1"/>
              <a:t>quality</a:t>
            </a:r>
            <a:r>
              <a:rPr lang="nb-NO" dirty="0"/>
              <a:t> of </a:t>
            </a:r>
            <a:r>
              <a:rPr lang="nb-NO" dirty="0" err="1"/>
              <a:t>products</a:t>
            </a:r>
            <a:r>
              <a:rPr lang="nb-NO" dirty="0"/>
              <a:t>) </a:t>
            </a:r>
          </a:p>
          <a:p>
            <a:r>
              <a:rPr lang="nb-NO" dirty="0"/>
              <a:t>… og mer …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559975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Miljøpilaren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b-NO" dirty="0"/>
              <a:t> </a:t>
            </a:r>
            <a:r>
              <a:rPr lang="nb-NO" b="1" dirty="0"/>
              <a:t>Økologi</a:t>
            </a:r>
            <a:r>
              <a:rPr lang="nb-NO" dirty="0"/>
              <a:t> (</a:t>
            </a:r>
            <a:r>
              <a:rPr lang="nb-NO" dirty="0" err="1"/>
              <a:t>Ecology</a:t>
            </a:r>
            <a:r>
              <a:rPr lang="nb-NO" dirty="0"/>
              <a:t>) </a:t>
            </a:r>
          </a:p>
          <a:p>
            <a:r>
              <a:rPr lang="nb-NO" b="1" dirty="0"/>
              <a:t>Økologisk produksjon og produkter</a:t>
            </a:r>
            <a:r>
              <a:rPr lang="nb-NO" dirty="0"/>
              <a:t> (</a:t>
            </a:r>
            <a:r>
              <a:rPr lang="nb-NO" dirty="0" err="1"/>
              <a:t>Ecology</a:t>
            </a:r>
            <a:r>
              <a:rPr lang="nb-NO" dirty="0"/>
              <a:t> </a:t>
            </a:r>
            <a:r>
              <a:rPr lang="nb-NO" dirty="0" err="1"/>
              <a:t>production</a:t>
            </a:r>
            <a:r>
              <a:rPr lang="nb-NO" dirty="0"/>
              <a:t>, </a:t>
            </a:r>
            <a:r>
              <a:rPr lang="nb-NO" dirty="0" err="1"/>
              <a:t>products</a:t>
            </a:r>
            <a:r>
              <a:rPr lang="nb-NO" dirty="0"/>
              <a:t>) </a:t>
            </a:r>
          </a:p>
          <a:p>
            <a:r>
              <a:rPr lang="nb-NO" b="1" dirty="0"/>
              <a:t>Spare energi</a:t>
            </a:r>
            <a:r>
              <a:rPr lang="nb-NO" dirty="0"/>
              <a:t> (Save </a:t>
            </a:r>
            <a:r>
              <a:rPr lang="nb-NO" dirty="0" err="1"/>
              <a:t>energy</a:t>
            </a:r>
            <a:r>
              <a:rPr lang="nb-NO" dirty="0"/>
              <a:t>) </a:t>
            </a:r>
          </a:p>
          <a:p>
            <a:r>
              <a:rPr lang="nb-NO" b="1" dirty="0"/>
              <a:t>CO₂-reduksjon</a:t>
            </a:r>
            <a:r>
              <a:rPr lang="nb-NO" dirty="0"/>
              <a:t> (CO₂ </a:t>
            </a:r>
            <a:r>
              <a:rPr lang="nb-NO" dirty="0" err="1"/>
              <a:t>reduction</a:t>
            </a:r>
            <a:r>
              <a:rPr lang="nb-NO" dirty="0"/>
              <a:t>) </a:t>
            </a:r>
          </a:p>
          <a:p>
            <a:r>
              <a:rPr lang="nb-NO" dirty="0"/>
              <a:t> … og mer …</a:t>
            </a:r>
          </a:p>
        </p:txBody>
      </p:sp>
    </p:spTree>
    <p:extLst>
      <p:ext uri="{BB962C8B-B14F-4D97-AF65-F5344CB8AC3E}">
        <p14:creationId xmlns:p14="http://schemas.microsoft.com/office/powerpoint/2010/main" val="17747612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7EC42-4B91-C775-B4A9-2FE0696E8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1202510"/>
          </a:xfrm>
        </p:spPr>
        <p:txBody>
          <a:bodyPr/>
          <a:lstStyle/>
          <a:p>
            <a:r>
              <a:rPr lang="en-US" dirty="0" err="1"/>
              <a:t>Hva</a:t>
            </a:r>
            <a:r>
              <a:rPr lang="en-US" dirty="0"/>
              <a:t> er Think-Pair-Share?</a:t>
            </a:r>
            <a:br>
              <a:rPr lang="nb-NO" dirty="0"/>
            </a:b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52A1E-D6DB-47FA-E7EC-C0AB7C0FD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 dirty="0"/>
              <a:t>Det er en </a:t>
            </a:r>
            <a:r>
              <a:rPr lang="nb-NO" sz="1800" b="1" dirty="0"/>
              <a:t>aktiv læringsmetode</a:t>
            </a:r>
            <a:r>
              <a:rPr lang="nb-NO" sz="1800" dirty="0"/>
              <a:t> som brukes i undervisning for å få alle studenter til å delta. Den består av tre trinn:</a:t>
            </a:r>
          </a:p>
          <a:p>
            <a:pPr lvl="0"/>
            <a:r>
              <a:rPr lang="nb-NO" sz="1800" b="1" dirty="0"/>
              <a:t>Tenk (Think)</a:t>
            </a:r>
            <a:br>
              <a:rPr lang="nb-NO" sz="1800" dirty="0"/>
            </a:br>
            <a:r>
              <a:rPr lang="nb-NO" sz="1800" dirty="0"/>
              <a:t>Hver student tenker individuelt over et spørsmål eller en oppgave i noen minutter.</a:t>
            </a:r>
          </a:p>
          <a:p>
            <a:pPr lvl="0"/>
            <a:r>
              <a:rPr lang="nb-NO" sz="1800" b="1" dirty="0"/>
              <a:t>Par (Pair)</a:t>
            </a:r>
            <a:br>
              <a:rPr lang="nb-NO" sz="1800" dirty="0"/>
            </a:br>
            <a:r>
              <a:rPr lang="nb-NO" sz="1800" dirty="0"/>
              <a:t>Studentene går sammen i par og diskuterer hva de har tenkt.</a:t>
            </a:r>
          </a:p>
          <a:p>
            <a:pPr lvl="0"/>
            <a:r>
              <a:rPr lang="nb-NO" sz="1800" b="1" dirty="0"/>
              <a:t>Del (</a:t>
            </a:r>
            <a:r>
              <a:rPr lang="nb-NO" sz="1800" b="1" dirty="0" err="1"/>
              <a:t>Share</a:t>
            </a:r>
            <a:r>
              <a:rPr lang="nb-NO" sz="1800" b="1" dirty="0"/>
              <a:t>)</a:t>
            </a:r>
            <a:br>
              <a:rPr lang="nb-NO" sz="1800" dirty="0"/>
            </a:br>
            <a:r>
              <a:rPr lang="nb-NO" sz="1800" dirty="0"/>
              <a:t>Parene deler sine tanker med resten av klassen eller i en større gruppe.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98539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2EB5B-497D-3BDB-2531-33B358D52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FACF-AE4B-D6D1-D953-159F18D47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3600" dirty="0"/>
              <a:t>«Tenk over hvordan dette emnet kan være relevant for din studieretning.»</a:t>
            </a:r>
          </a:p>
          <a:p>
            <a:endParaRPr lang="nb-NO" dirty="0"/>
          </a:p>
          <a:p>
            <a:r>
              <a:rPr lang="nb-NO" dirty="0"/>
              <a:t>I plenum: Beskriv hvilket studieprogram du går på, og hvordan dette emnet er relevant for deg eller din gruppe.»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553670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04A11-1D60-7759-AA19-95FEDDA79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Forventning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09052-5002-43F0-F71F-529338BCA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Skriv </a:t>
            </a:r>
            <a:r>
              <a:rPr lang="nb-NO"/>
              <a:t>på papir………..</a:t>
            </a:r>
          </a:p>
        </p:txBody>
      </p:sp>
    </p:spTree>
    <p:extLst>
      <p:ext uri="{BB962C8B-B14F-4D97-AF65-F5344CB8AC3E}">
        <p14:creationId xmlns:p14="http://schemas.microsoft.com/office/powerpoint/2010/main" val="761155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59985-E719-42C3-90A6-4349BD11A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D177A-B9D3-4BA4-8A10-CAF8E360E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DEL 1: Etikk</a:t>
            </a:r>
          </a:p>
          <a:p>
            <a:r>
              <a:rPr lang="nb-NO" dirty="0"/>
              <a:t>DEL 2: Samfunnsansvar</a:t>
            </a:r>
          </a:p>
          <a:p>
            <a:r>
              <a:rPr lang="nb-NO" dirty="0"/>
              <a:t>DEL 3: Bærekraft</a:t>
            </a:r>
          </a:p>
        </p:txBody>
      </p:sp>
    </p:spTree>
    <p:extLst>
      <p:ext uri="{BB962C8B-B14F-4D97-AF65-F5344CB8AC3E}">
        <p14:creationId xmlns:p14="http://schemas.microsoft.com/office/powerpoint/2010/main" val="3074439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961405-F13C-6240-3992-2E834B754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9219" y="222629"/>
            <a:ext cx="6823325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39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CE9222-21CF-B9E5-0613-27460B3468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5270" y="195333"/>
            <a:ext cx="6569250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2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A88DD-8A0E-4880-8A93-DEDBBA6FB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3" y="205979"/>
            <a:ext cx="8552985" cy="646331"/>
          </a:xfrm>
        </p:spPr>
        <p:txBody>
          <a:bodyPr anchor="t">
            <a:normAutofit/>
          </a:bodyPr>
          <a:lstStyle/>
          <a:p>
            <a:r>
              <a:rPr lang="nb-NO" dirty="0"/>
              <a:t>Pensum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3E3FD-7346-4964-BAF3-E5E09CEE8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043" y="1200151"/>
            <a:ext cx="4038600" cy="33944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1800" b="1" dirty="0">
                <a:highlight>
                  <a:srgbClr val="FFFF00"/>
                </a:highlight>
              </a:rPr>
              <a:t>Pensum A: </a:t>
            </a:r>
            <a:r>
              <a:rPr lang="nb-NO" sz="1800" dirty="0">
                <a:highlight>
                  <a:srgbClr val="FFFF00"/>
                </a:highlight>
              </a:rPr>
              <a:t>Granum Carson, S. og Skauge, T.: Etikk for beslutningstakere - Virksomheters bærekraft og samfunnsansvar, Cappelen Damm, 2023.</a:t>
            </a:r>
          </a:p>
          <a:p>
            <a:pPr>
              <a:lnSpc>
                <a:spcPct val="90000"/>
              </a:lnSpc>
            </a:pPr>
            <a:endParaRPr lang="nb-NO" sz="1800" dirty="0"/>
          </a:p>
          <a:p>
            <a:pPr>
              <a:lnSpc>
                <a:spcPct val="90000"/>
              </a:lnSpc>
            </a:pPr>
            <a:r>
              <a:rPr lang="nb-NO" sz="1800" b="1" dirty="0"/>
              <a:t>Pensum B: </a:t>
            </a:r>
            <a:r>
              <a:rPr lang="nb-NO" sz="1800" dirty="0"/>
              <a:t>Granum Carson, S. og Skauge, T.: Etikk- teori og praksis, Cappelen Damm, 2022</a:t>
            </a:r>
          </a:p>
          <a:p>
            <a:pPr>
              <a:lnSpc>
                <a:spcPct val="90000"/>
              </a:lnSpc>
            </a:pPr>
            <a:endParaRPr lang="nb-NO" sz="1800" dirty="0"/>
          </a:p>
          <a:p>
            <a:pPr>
              <a:lnSpc>
                <a:spcPct val="90000"/>
              </a:lnSpc>
            </a:pPr>
            <a:r>
              <a:rPr lang="nb-NO" sz="1800" b="1" dirty="0"/>
              <a:t>Evt. noen artikler </a:t>
            </a:r>
            <a:r>
              <a:rPr lang="nb-NO" sz="1800" dirty="0"/>
              <a:t>(3 - 5 stk.) som gjøres tilgjengelig digitalt.</a:t>
            </a:r>
          </a:p>
          <a:p>
            <a:pPr>
              <a:lnSpc>
                <a:spcPct val="90000"/>
              </a:lnSpc>
            </a:pPr>
            <a:endParaRPr lang="nb-NO" sz="1800" dirty="0"/>
          </a:p>
          <a:p>
            <a:pPr>
              <a:lnSpc>
                <a:spcPct val="90000"/>
              </a:lnSpc>
            </a:pPr>
            <a:endParaRPr lang="nb-NO" sz="1800" dirty="0"/>
          </a:p>
          <a:p>
            <a:pPr marL="0" indent="0">
              <a:lnSpc>
                <a:spcPct val="90000"/>
              </a:lnSpc>
              <a:buNone/>
            </a:pPr>
            <a:endParaRPr lang="nb-NO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ABA5A5-0D99-8397-8ABF-78928136F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193" y="2737598"/>
            <a:ext cx="1454866" cy="2009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D05CF7-9EB6-BE66-8167-5ACB7902B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193" y="918882"/>
            <a:ext cx="1454866" cy="174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9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2B282-1BB0-4CE4-9295-93B8D4792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Forelesning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69F59-217D-4CFB-B6F5-74E649D48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600" b="1" dirty="0"/>
              <a:t>Fysiske samlinger i Topas</a:t>
            </a:r>
            <a:endParaRPr lang="nb-NO" sz="1600" dirty="0"/>
          </a:p>
          <a:p>
            <a:pPr lvl="0"/>
            <a:r>
              <a:rPr lang="nb-NO" sz="1600" dirty="0"/>
              <a:t>Fra 6. 1. til  21. 4.</a:t>
            </a:r>
          </a:p>
          <a:p>
            <a:pPr lvl="0"/>
            <a:r>
              <a:rPr lang="nb-NO" sz="1600" dirty="0"/>
              <a:t>Tirsdager – 2 eller 3 timer (se timeplan)</a:t>
            </a:r>
          </a:p>
          <a:p>
            <a:endParaRPr lang="nb-NO" sz="1600" b="1" dirty="0"/>
          </a:p>
          <a:p>
            <a:r>
              <a:rPr lang="nb-NO" sz="1600" b="1" dirty="0"/>
              <a:t>Videoopptak</a:t>
            </a:r>
            <a:endParaRPr lang="nb-NO" sz="1600" dirty="0"/>
          </a:p>
          <a:p>
            <a:pPr lvl="0"/>
            <a:r>
              <a:rPr lang="nb-NO" sz="1600" dirty="0"/>
              <a:t>2 timer forelesning, 1 time øving (øving er ikke på video)</a:t>
            </a:r>
          </a:p>
          <a:p>
            <a:pPr lvl="0"/>
            <a:r>
              <a:rPr lang="nb-NO" sz="1600" dirty="0"/>
              <a:t>Video er for SMF2290F – nettstudenter via </a:t>
            </a:r>
            <a:r>
              <a:rPr lang="nb-NO" sz="1600" dirty="0" err="1"/>
              <a:t>Blackboard</a:t>
            </a:r>
            <a:r>
              <a:rPr lang="nb-NO" sz="1600" dirty="0"/>
              <a:t>/</a:t>
            </a:r>
            <a:r>
              <a:rPr lang="nb-NO" sz="1600" dirty="0" err="1"/>
              <a:t>Panopto</a:t>
            </a:r>
            <a:endParaRPr lang="nb-NO" sz="1600" dirty="0"/>
          </a:p>
          <a:p>
            <a:pPr lvl="0"/>
            <a:r>
              <a:rPr lang="nb-NO" sz="1600" dirty="0"/>
              <a:t>Campusstudenter får tilgang til video </a:t>
            </a:r>
            <a:r>
              <a:rPr lang="nb-NO" sz="1600"/>
              <a:t>etter 21. </a:t>
            </a:r>
            <a:r>
              <a:rPr lang="nb-NO" sz="1600" dirty="0"/>
              <a:t>april, åpen for repetisjon før eksamen</a:t>
            </a: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10909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blaa_stripe_bunn_16_9" id="{06CDA077-D319-284F-8119-D9CA2608E69B}" vid="{5E773DD7-F7CF-F243-90E7-78EC275BD6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ntnu_blaa_stripe_bunn_16_9</Template>
  <TotalTime>0</TotalTime>
  <Words>1494</Words>
  <Application>Microsoft Office PowerPoint</Application>
  <PresentationFormat>On-screen Show (16:9)</PresentationFormat>
  <Paragraphs>184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Open Sans</vt:lpstr>
      <vt:lpstr>Office-tema</vt:lpstr>
      <vt:lpstr>Introduksjon</vt:lpstr>
      <vt:lpstr>PowerPoint Presentation</vt:lpstr>
      <vt:lpstr>Studentassistent</vt:lpstr>
      <vt:lpstr>SMF 2290 og SMF 2290F</vt:lpstr>
      <vt:lpstr>PowerPoint Presentation</vt:lpstr>
      <vt:lpstr>PowerPoint Presentation</vt:lpstr>
      <vt:lpstr>PowerPoint Presentation</vt:lpstr>
      <vt:lpstr>Pensum</vt:lpstr>
      <vt:lpstr>Forelesning</vt:lpstr>
      <vt:lpstr>Obligatorisk oppgave</vt:lpstr>
      <vt:lpstr>Eksamen</vt:lpstr>
      <vt:lpstr>PowerPoint Presentation</vt:lpstr>
      <vt:lpstr>BlackBoard</vt:lpstr>
      <vt:lpstr>Referansegruppe</vt:lpstr>
      <vt:lpstr>                                             Bli kjent……</vt:lpstr>
      <vt:lpstr>Aktive læringsmetoder </vt:lpstr>
      <vt:lpstr>PowerPoint Presentation</vt:lpstr>
      <vt:lpstr>Bli kjent…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            Begreper</vt:lpstr>
      <vt:lpstr>PowerPoint Presentation</vt:lpstr>
      <vt:lpstr>Hva er etikk?</vt:lpstr>
      <vt:lpstr>Hva er etikk?</vt:lpstr>
      <vt:lpstr>Business Ethics - Forretningsetikk</vt:lpstr>
      <vt:lpstr>Sustainability </vt:lpstr>
      <vt:lpstr>PowerPoint Presentation</vt:lpstr>
      <vt:lpstr>PowerPoint Presentation</vt:lpstr>
      <vt:lpstr>CSR- Corporate Social Responsibility</vt:lpstr>
      <vt:lpstr>Triple bottom line pg. 147 (Den triple bunnlinjen)</vt:lpstr>
      <vt:lpstr>Triple bottom line</vt:lpstr>
      <vt:lpstr>PowerPoint Presentation</vt:lpstr>
      <vt:lpstr>CSR</vt:lpstr>
      <vt:lpstr>Sosial pilar (i bærekraft og samfunnsansvar) omfatter blant annet:</vt:lpstr>
      <vt:lpstr>Den økonomiske pilaren</vt:lpstr>
      <vt:lpstr>Miljøpilaren</vt:lpstr>
      <vt:lpstr>Hva er Think-Pair-Share? </vt:lpstr>
      <vt:lpstr>PowerPoint Presentation</vt:lpstr>
      <vt:lpstr>Forventning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Introduksjon</dc:title>
  <dc:creator>Martina Ortova</dc:creator>
  <cp:lastModifiedBy>Martina Ortova</cp:lastModifiedBy>
  <cp:revision>51</cp:revision>
  <dcterms:created xsi:type="dcterms:W3CDTF">2020-08-19T07:30:44Z</dcterms:created>
  <dcterms:modified xsi:type="dcterms:W3CDTF">2026-01-06T13:10:45Z</dcterms:modified>
</cp:coreProperties>
</file>