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sldIdLst>
    <p:sldId id="256" r:id="rId3"/>
    <p:sldId id="494" r:id="rId4"/>
    <p:sldId id="495" r:id="rId5"/>
    <p:sldId id="496" r:id="rId6"/>
    <p:sldId id="258" r:id="rId7"/>
    <p:sldId id="259" r:id="rId8"/>
    <p:sldId id="260" r:id="rId9"/>
    <p:sldId id="261" r:id="rId10"/>
    <p:sldId id="262" r:id="rId11"/>
    <p:sldId id="263" r:id="rId12"/>
    <p:sldId id="266" r:id="rId13"/>
    <p:sldId id="267" r:id="rId14"/>
    <p:sldId id="264" r:id="rId15"/>
    <p:sldId id="497" r:id="rId16"/>
    <p:sldId id="269" r:id="rId17"/>
    <p:sldId id="325" r:id="rId18"/>
    <p:sldId id="345" r:id="rId19"/>
    <p:sldId id="346" r:id="rId20"/>
    <p:sldId id="307" r:id="rId21"/>
    <p:sldId id="359" r:id="rId22"/>
    <p:sldId id="367" r:id="rId23"/>
    <p:sldId id="368" r:id="rId24"/>
    <p:sldId id="369" r:id="rId25"/>
    <p:sldId id="332" r:id="rId26"/>
    <p:sldId id="445" r:id="rId27"/>
    <p:sldId id="422" r:id="rId28"/>
    <p:sldId id="312" r:id="rId29"/>
    <p:sldId id="362" r:id="rId30"/>
    <p:sldId id="321" r:id="rId31"/>
    <p:sldId id="363" r:id="rId32"/>
    <p:sldId id="428" r:id="rId33"/>
    <p:sldId id="365" r:id="rId34"/>
    <p:sldId id="337" r:id="rId35"/>
    <p:sldId id="493" r:id="rId36"/>
    <p:sldId id="342" r:id="rId37"/>
    <p:sldId id="274" r:id="rId38"/>
    <p:sldId id="450" r:id="rId39"/>
    <p:sldId id="499" r:id="rId40"/>
    <p:sldId id="498" r:id="rId41"/>
    <p:sldId id="500" r:id="rId42"/>
    <p:sldId id="501" r:id="rId43"/>
    <p:sldId id="502" r:id="rId44"/>
    <p:sldId id="268" r:id="rId45"/>
  </p:sldIdLst>
  <p:sldSz cx="9144000" cy="6858000" type="screen4x3"/>
  <p:notesSz cx="6858000" cy="9144000"/>
  <p:defaultText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D3475"/>
    <a:srgbClr val="BBAC7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14" autoAdjust="0"/>
    <p:restoredTop sz="94694"/>
  </p:normalViewPr>
  <p:slideViewPr>
    <p:cSldViewPr snapToGrid="0" snapToObjects="1">
      <p:cViewPr varScale="1">
        <p:scale>
          <a:sx n="59" d="100"/>
          <a:sy n="59" d="100"/>
        </p:scale>
        <p:origin x="764" y="5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1114753" y="2677415"/>
            <a:ext cx="7772400" cy="901094"/>
          </a:xfrm>
        </p:spPr>
        <p:txBody>
          <a:bodyPr anchor="t" anchorCtr="0"/>
          <a:lstStyle/>
          <a:p>
            <a:r>
              <a:rPr lang="en-US"/>
              <a:t>Click to edit Master title style</a:t>
            </a:r>
            <a:endParaRPr lang="nb-NO" dirty="0"/>
          </a:p>
        </p:txBody>
      </p:sp>
      <p:sp>
        <p:nvSpPr>
          <p:cNvPr id="3" name="Undertittel 2"/>
          <p:cNvSpPr>
            <a:spLocks noGrp="1"/>
          </p:cNvSpPr>
          <p:nvPr>
            <p:ph type="subTitle" idx="1"/>
          </p:nvPr>
        </p:nvSpPr>
        <p:spPr>
          <a:xfrm>
            <a:off x="1114753" y="3645154"/>
            <a:ext cx="7772400"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nb-NO" dirty="0"/>
          </a:p>
        </p:txBody>
      </p:sp>
    </p:spTree>
    <p:extLst>
      <p:ext uri="{BB962C8B-B14F-4D97-AF65-F5344CB8AC3E}">
        <p14:creationId xmlns:p14="http://schemas.microsoft.com/office/powerpoint/2010/main" val="10001595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a:t>Click to edit Master title style</a:t>
            </a:r>
            <a:endParaRPr lang="nb-NO"/>
          </a:p>
        </p:txBody>
      </p:sp>
      <p:sp>
        <p:nvSpPr>
          <p:cNvPr id="3" name="Plassholder for loddrett tekst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Tree>
    <p:extLst>
      <p:ext uri="{BB962C8B-B14F-4D97-AF65-F5344CB8AC3E}">
        <p14:creationId xmlns:p14="http://schemas.microsoft.com/office/powerpoint/2010/main" val="19838506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29400" y="274638"/>
            <a:ext cx="2057400" cy="5851525"/>
          </a:xfrm>
        </p:spPr>
        <p:txBody>
          <a:bodyPr vert="eaVert"/>
          <a:lstStyle/>
          <a:p>
            <a:r>
              <a:rPr lang="en-US"/>
              <a:t>Click to edit Master title style</a:t>
            </a:r>
            <a:endParaRPr lang="nb-NO"/>
          </a:p>
        </p:txBody>
      </p:sp>
      <p:sp>
        <p:nvSpPr>
          <p:cNvPr id="3" name="Plassholder for loddrett tekst 2"/>
          <p:cNvSpPr>
            <a:spLocks noGrp="1"/>
          </p:cNvSpPr>
          <p:nvPr>
            <p:ph type="body" orient="vert" idx="1"/>
          </p:nvPr>
        </p:nvSpPr>
        <p:spPr>
          <a:xfrm>
            <a:off x="1017750" y="274638"/>
            <a:ext cx="5459249"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dirty="0"/>
          </a:p>
        </p:txBody>
      </p:sp>
    </p:spTree>
    <p:extLst>
      <p:ext uri="{BB962C8B-B14F-4D97-AF65-F5344CB8AC3E}">
        <p14:creationId xmlns:p14="http://schemas.microsoft.com/office/powerpoint/2010/main" val="30318319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368315" y="2677415"/>
            <a:ext cx="7772400" cy="646331"/>
          </a:xfrm>
        </p:spPr>
        <p:txBody>
          <a:bodyPr anchor="t" anchorCtr="0"/>
          <a:lstStyle/>
          <a:p>
            <a:r>
              <a:rPr lang="en-US"/>
              <a:t>Click to edit Master title style</a:t>
            </a:r>
            <a:endParaRPr lang="nb-NO" dirty="0"/>
          </a:p>
        </p:txBody>
      </p:sp>
      <p:sp>
        <p:nvSpPr>
          <p:cNvPr id="3" name="Undertittel 2"/>
          <p:cNvSpPr>
            <a:spLocks noGrp="1"/>
          </p:cNvSpPr>
          <p:nvPr>
            <p:ph type="subTitle" idx="1"/>
          </p:nvPr>
        </p:nvSpPr>
        <p:spPr>
          <a:xfrm>
            <a:off x="368315" y="3645155"/>
            <a:ext cx="7772400"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nb-NO" dirty="0"/>
          </a:p>
        </p:txBody>
      </p:sp>
    </p:spTree>
    <p:extLst>
      <p:ext uri="{BB962C8B-B14F-4D97-AF65-F5344CB8AC3E}">
        <p14:creationId xmlns:p14="http://schemas.microsoft.com/office/powerpoint/2010/main" val="22432799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14" name="Plassholder for lysbildenummer 5"/>
          <p:cNvSpPr txBox="1">
            <a:spLocks/>
          </p:cNvSpPr>
          <p:nvPr userDrawn="1"/>
        </p:nvSpPr>
        <p:spPr>
          <a:xfrm>
            <a:off x="115121" y="6451038"/>
            <a:ext cx="342081" cy="252103"/>
          </a:xfrm>
          <a:prstGeom prst="rect">
            <a:avLst/>
          </a:prstGeom>
        </p:spPr>
        <p:txBody>
          <a:bodyPr/>
          <a:lstStyle>
            <a:defPPr>
              <a:defRPr lang="nb-NO"/>
            </a:defPPr>
            <a:lvl1pPr marL="0" algn="l"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91853A39-49B3-554A-AE82-85611CEBD8E3}" type="slidenum">
              <a:rPr lang="nb-NO" sz="1000" b="1" i="0" smtClean="0">
                <a:solidFill>
                  <a:schemeClr val="bg1"/>
                </a:solidFill>
                <a:latin typeface="Arial"/>
                <a:cs typeface="Arial"/>
              </a:rPr>
              <a:pPr algn="ctr"/>
              <a:t>‹#›</a:t>
            </a:fld>
            <a:endParaRPr lang="nb-NO" sz="1000" b="1" i="0" dirty="0">
              <a:solidFill>
                <a:schemeClr val="bg1"/>
              </a:solidFill>
              <a:latin typeface="Arial"/>
              <a:cs typeface="Arial"/>
            </a:endParaRPr>
          </a:p>
        </p:txBody>
      </p:sp>
      <p:sp>
        <p:nvSpPr>
          <p:cNvPr id="5" name="Tittel 1">
            <a:extLst>
              <a:ext uri="{FF2B5EF4-FFF2-40B4-BE49-F238E27FC236}">
                <a16:creationId xmlns:a16="http://schemas.microsoft.com/office/drawing/2014/main" id="{EDDF0375-0873-B843-9EC0-A06479A80FA9}"/>
              </a:ext>
            </a:extLst>
          </p:cNvPr>
          <p:cNvSpPr>
            <a:spLocks noGrp="1"/>
          </p:cNvSpPr>
          <p:nvPr>
            <p:ph type="title"/>
          </p:nvPr>
        </p:nvSpPr>
        <p:spPr>
          <a:xfrm>
            <a:off x="301386" y="397785"/>
            <a:ext cx="8418747" cy="648512"/>
          </a:xfrm>
          <a:prstGeom prst="rect">
            <a:avLst/>
          </a:prstGeom>
        </p:spPr>
        <p:txBody>
          <a:bodyPr wrap="square" lIns="90000" tIns="46800" rIns="90000" bIns="46800" anchor="t" anchorCtr="0">
            <a:spAutoFit/>
          </a:bodyPr>
          <a:lstStyle/>
          <a:p>
            <a:r>
              <a:rPr lang="en-US"/>
              <a:t>Click to edit Master title style</a:t>
            </a:r>
            <a:endParaRPr lang="nb-NO" dirty="0"/>
          </a:p>
        </p:txBody>
      </p:sp>
      <p:sp>
        <p:nvSpPr>
          <p:cNvPr id="6" name="Plassholder for innhold 2">
            <a:extLst>
              <a:ext uri="{FF2B5EF4-FFF2-40B4-BE49-F238E27FC236}">
                <a16:creationId xmlns:a16="http://schemas.microsoft.com/office/drawing/2014/main" id="{DE8648CE-2671-CD47-B4B1-0ED8BB6803AF}"/>
              </a:ext>
            </a:extLst>
          </p:cNvPr>
          <p:cNvSpPr>
            <a:spLocks noGrp="1"/>
          </p:cNvSpPr>
          <p:nvPr>
            <p:ph idx="1"/>
          </p:nvPr>
        </p:nvSpPr>
        <p:spPr>
          <a:xfrm>
            <a:off x="301386" y="1347021"/>
            <a:ext cx="8418747" cy="4818365"/>
          </a:xfrm>
          <a:prstGeom prst="rect">
            <a:avLst/>
          </a:prstGeom>
        </p:spPr>
        <p:txBody>
          <a:bodyPr lIns="90000" tIns="46800" rIns="90000" bIns="4680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dirty="0"/>
          </a:p>
        </p:txBody>
      </p:sp>
    </p:spTree>
    <p:extLst>
      <p:ext uri="{BB962C8B-B14F-4D97-AF65-F5344CB8AC3E}">
        <p14:creationId xmlns:p14="http://schemas.microsoft.com/office/powerpoint/2010/main" val="39670065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endParaRPr lang="nb-NO"/>
          </a:p>
        </p:txBody>
      </p:sp>
      <p:sp>
        <p:nvSpPr>
          <p:cNvPr id="3" name="Plassholder f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Plassholder for lysbildenummer 5"/>
          <p:cNvSpPr>
            <a:spLocks noGrp="1"/>
          </p:cNvSpPr>
          <p:nvPr>
            <p:ph type="sldNum" sz="quarter" idx="12"/>
          </p:nvPr>
        </p:nvSpPr>
        <p:spPr>
          <a:xfrm>
            <a:off x="8241294" y="6421248"/>
            <a:ext cx="426966" cy="365125"/>
          </a:xfrm>
          <a:prstGeom prst="rect">
            <a:avLst/>
          </a:prstGeom>
        </p:spPr>
        <p:txBody>
          <a:bodyPr/>
          <a:lstStyle>
            <a:lvl1pPr>
              <a:defRPr sz="1000"/>
            </a:lvl1pPr>
          </a:lstStyle>
          <a:p>
            <a:pPr algn="r"/>
            <a:fld id="{91853A39-49B3-554A-AE82-85611CEBD8E3}" type="slidenum">
              <a:rPr lang="nb-NO" smtClean="0">
                <a:latin typeface="Arial"/>
                <a:cs typeface="Arial"/>
              </a:rPr>
              <a:pPr algn="r"/>
              <a:t>‹#›</a:t>
            </a:fld>
            <a:endParaRPr lang="nb-NO" dirty="0">
              <a:latin typeface="Arial"/>
              <a:cs typeface="Arial"/>
            </a:endParaRPr>
          </a:p>
        </p:txBody>
      </p:sp>
    </p:spTree>
    <p:extLst>
      <p:ext uri="{BB962C8B-B14F-4D97-AF65-F5344CB8AC3E}">
        <p14:creationId xmlns:p14="http://schemas.microsoft.com/office/powerpoint/2010/main" val="3385798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a:t>Click to edit Master title style</a:t>
            </a:r>
            <a:endParaRPr lang="nb-NO"/>
          </a:p>
        </p:txBody>
      </p:sp>
      <p:sp>
        <p:nvSpPr>
          <p:cNvPr id="3" name="Plassholder for innhold 2"/>
          <p:cNvSpPr>
            <a:spLocks noGrp="1"/>
          </p:cNvSpPr>
          <p:nvPr>
            <p:ph sz="half" idx="1"/>
          </p:nvPr>
        </p:nvSpPr>
        <p:spPr>
          <a:xfrm>
            <a:off x="249043"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dirty="0"/>
          </a:p>
        </p:txBody>
      </p:sp>
      <p:sp>
        <p:nvSpPr>
          <p:cNvPr id="4" name="Plassholder for innhold 3"/>
          <p:cNvSpPr>
            <a:spLocks noGrp="1"/>
          </p:cNvSpPr>
          <p:nvPr>
            <p:ph sz="half" idx="2"/>
          </p:nvPr>
        </p:nvSpPr>
        <p:spPr>
          <a:xfrm>
            <a:off x="4440043"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Tree>
    <p:extLst>
      <p:ext uri="{BB962C8B-B14F-4D97-AF65-F5344CB8AC3E}">
        <p14:creationId xmlns:p14="http://schemas.microsoft.com/office/powerpoint/2010/main" val="12220421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7" name="Tittel 1">
            <a:extLst>
              <a:ext uri="{FF2B5EF4-FFF2-40B4-BE49-F238E27FC236}">
                <a16:creationId xmlns:a16="http://schemas.microsoft.com/office/drawing/2014/main" id="{15AB0DDD-5101-CF40-8356-9C539FE928C5}"/>
              </a:ext>
            </a:extLst>
          </p:cNvPr>
          <p:cNvSpPr>
            <a:spLocks noGrp="1"/>
          </p:cNvSpPr>
          <p:nvPr>
            <p:ph type="title"/>
          </p:nvPr>
        </p:nvSpPr>
        <p:spPr>
          <a:xfrm>
            <a:off x="280219" y="274639"/>
            <a:ext cx="8229600" cy="646331"/>
          </a:xfrm>
        </p:spPr>
        <p:txBody>
          <a:bodyPr/>
          <a:lstStyle>
            <a:lvl1pPr>
              <a:defRPr/>
            </a:lvl1pPr>
          </a:lstStyle>
          <a:p>
            <a:r>
              <a:rPr lang="en-US"/>
              <a:t>Click to edit Master title style</a:t>
            </a:r>
            <a:endParaRPr lang="nb-NO"/>
          </a:p>
        </p:txBody>
      </p:sp>
      <p:sp>
        <p:nvSpPr>
          <p:cNvPr id="8" name="Plassholder for innhold 3">
            <a:extLst>
              <a:ext uri="{FF2B5EF4-FFF2-40B4-BE49-F238E27FC236}">
                <a16:creationId xmlns:a16="http://schemas.microsoft.com/office/drawing/2014/main" id="{234AFF7B-7C34-7B47-812A-63DDBA93AB47}"/>
              </a:ext>
            </a:extLst>
          </p:cNvPr>
          <p:cNvSpPr>
            <a:spLocks noGrp="1"/>
          </p:cNvSpPr>
          <p:nvPr>
            <p:ph sz="half" idx="2"/>
          </p:nvPr>
        </p:nvSpPr>
        <p:spPr>
          <a:xfrm>
            <a:off x="280219" y="1925790"/>
            <a:ext cx="4040188" cy="448484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9" name="Plassholder for tekst 4">
            <a:extLst>
              <a:ext uri="{FF2B5EF4-FFF2-40B4-BE49-F238E27FC236}">
                <a16:creationId xmlns:a16="http://schemas.microsoft.com/office/drawing/2014/main" id="{47B44B46-B0BE-A64D-8CD4-1109D4692A49}"/>
              </a:ext>
            </a:extLst>
          </p:cNvPr>
          <p:cNvSpPr>
            <a:spLocks noGrp="1"/>
          </p:cNvSpPr>
          <p:nvPr>
            <p:ph type="body" sz="quarter" idx="3"/>
          </p:nvPr>
        </p:nvSpPr>
        <p:spPr>
          <a:xfrm>
            <a:off x="4468046" y="1286029"/>
            <a:ext cx="4041775" cy="639763"/>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Plassholder for innhold 5">
            <a:extLst>
              <a:ext uri="{FF2B5EF4-FFF2-40B4-BE49-F238E27FC236}">
                <a16:creationId xmlns:a16="http://schemas.microsoft.com/office/drawing/2014/main" id="{1C4D38D1-6ECD-794C-8B46-83AEE26790A5}"/>
              </a:ext>
            </a:extLst>
          </p:cNvPr>
          <p:cNvSpPr>
            <a:spLocks noGrp="1"/>
          </p:cNvSpPr>
          <p:nvPr>
            <p:ph sz="quarter" idx="4"/>
          </p:nvPr>
        </p:nvSpPr>
        <p:spPr>
          <a:xfrm>
            <a:off x="4468046" y="1925790"/>
            <a:ext cx="4041775" cy="448484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11" name="Plassholder for tekst 4">
            <a:extLst>
              <a:ext uri="{FF2B5EF4-FFF2-40B4-BE49-F238E27FC236}">
                <a16:creationId xmlns:a16="http://schemas.microsoft.com/office/drawing/2014/main" id="{BD8E673F-9EC8-124B-9ACB-8BF4AAF39D9D}"/>
              </a:ext>
            </a:extLst>
          </p:cNvPr>
          <p:cNvSpPr>
            <a:spLocks noGrp="1"/>
          </p:cNvSpPr>
          <p:nvPr>
            <p:ph type="body" sz="quarter" idx="10"/>
          </p:nvPr>
        </p:nvSpPr>
        <p:spPr>
          <a:xfrm>
            <a:off x="280219" y="1286028"/>
            <a:ext cx="4041775" cy="639763"/>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4850218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a:t>Click to edit Master title style</a:t>
            </a:r>
            <a:endParaRPr lang="nb-NO"/>
          </a:p>
        </p:txBody>
      </p:sp>
    </p:spTree>
    <p:extLst>
      <p:ext uri="{BB962C8B-B14F-4D97-AF65-F5344CB8AC3E}">
        <p14:creationId xmlns:p14="http://schemas.microsoft.com/office/powerpoint/2010/main" val="24845685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6398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2" y="727214"/>
            <a:ext cx="3008313" cy="707886"/>
          </a:xfrm>
        </p:spPr>
        <p:txBody>
          <a:bodyPr anchor="b"/>
          <a:lstStyle>
            <a:lvl1pPr algn="l">
              <a:defRPr sz="2000" b="1"/>
            </a:lvl1pPr>
          </a:lstStyle>
          <a:p>
            <a:r>
              <a:rPr lang="en-US"/>
              <a:t>Click to edit Master title style</a:t>
            </a:r>
            <a:endParaRPr lang="nb-NO"/>
          </a:p>
        </p:txBody>
      </p:sp>
      <p:sp>
        <p:nvSpPr>
          <p:cNvPr id="3" name="Plassholder for innhold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Plassholder for tekst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296810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7" name="Plassholder for lysbildenummer 5"/>
          <p:cNvSpPr txBox="1">
            <a:spLocks/>
          </p:cNvSpPr>
          <p:nvPr userDrawn="1"/>
        </p:nvSpPr>
        <p:spPr>
          <a:xfrm>
            <a:off x="-1" y="6421247"/>
            <a:ext cx="862779" cy="365125"/>
          </a:xfrm>
          <a:prstGeom prst="rect">
            <a:avLst/>
          </a:prstGeom>
        </p:spPr>
        <p:txBody>
          <a:bodyPr/>
          <a:lstStyle>
            <a:defPPr>
              <a:defRPr lang="nb-NO"/>
            </a:defPPr>
            <a:lvl1pPr marL="0" algn="l"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91853A39-49B3-554A-AE82-85611CEBD8E3}" type="slidenum">
              <a:rPr lang="nb-NO" b="1" i="0" smtClean="0">
                <a:latin typeface="Arial"/>
                <a:cs typeface="Arial"/>
              </a:rPr>
              <a:pPr algn="ctr"/>
              <a:t>‹#›</a:t>
            </a:fld>
            <a:endParaRPr lang="nb-NO" b="1" i="0" dirty="0">
              <a:latin typeface="Arial"/>
              <a:cs typeface="Arial"/>
            </a:endParaRPr>
          </a:p>
        </p:txBody>
      </p:sp>
      <p:sp>
        <p:nvSpPr>
          <p:cNvPr id="5" name="Tittel 1">
            <a:extLst>
              <a:ext uri="{FF2B5EF4-FFF2-40B4-BE49-F238E27FC236}">
                <a16:creationId xmlns:a16="http://schemas.microsoft.com/office/drawing/2014/main" id="{3FDADA50-9BEE-6246-AA16-1729DA45ECA6}"/>
              </a:ext>
            </a:extLst>
          </p:cNvPr>
          <p:cNvSpPr>
            <a:spLocks noGrp="1"/>
          </p:cNvSpPr>
          <p:nvPr>
            <p:ph type="title"/>
          </p:nvPr>
        </p:nvSpPr>
        <p:spPr>
          <a:xfrm>
            <a:off x="1194628" y="274638"/>
            <a:ext cx="7407404" cy="646331"/>
          </a:xfrm>
        </p:spPr>
        <p:txBody>
          <a:bodyPr anchor="t" anchorCtr="0">
            <a:spAutoFit/>
          </a:bodyPr>
          <a:lstStyle/>
          <a:p>
            <a:r>
              <a:rPr lang="en-US"/>
              <a:t>Click to edit Master title style</a:t>
            </a:r>
            <a:endParaRPr lang="nb-NO" dirty="0"/>
          </a:p>
        </p:txBody>
      </p:sp>
      <p:sp>
        <p:nvSpPr>
          <p:cNvPr id="6" name="Plassholder for innhold 2">
            <a:extLst>
              <a:ext uri="{FF2B5EF4-FFF2-40B4-BE49-F238E27FC236}">
                <a16:creationId xmlns:a16="http://schemas.microsoft.com/office/drawing/2014/main" id="{5F486B6F-A89E-CF41-ABF1-BCC6ABDB2500}"/>
              </a:ext>
            </a:extLst>
          </p:cNvPr>
          <p:cNvSpPr>
            <a:spLocks noGrp="1"/>
          </p:cNvSpPr>
          <p:nvPr>
            <p:ph idx="1"/>
          </p:nvPr>
        </p:nvSpPr>
        <p:spPr>
          <a:xfrm>
            <a:off x="1194628" y="1063487"/>
            <a:ext cx="7407404" cy="53577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dirty="0"/>
          </a:p>
        </p:txBody>
      </p:sp>
    </p:spTree>
    <p:extLst>
      <p:ext uri="{BB962C8B-B14F-4D97-AF65-F5344CB8AC3E}">
        <p14:creationId xmlns:p14="http://schemas.microsoft.com/office/powerpoint/2010/main" val="20600198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967229"/>
            <a:ext cx="5486400" cy="400110"/>
          </a:xfrm>
        </p:spPr>
        <p:txBody>
          <a:bodyPr anchor="b"/>
          <a:lstStyle>
            <a:lvl1pPr algn="l">
              <a:defRPr sz="2000" b="1"/>
            </a:lvl1pPr>
          </a:lstStyle>
          <a:p>
            <a:r>
              <a:rPr lang="en-US"/>
              <a:t>Click to edit Master title style</a:t>
            </a:r>
            <a:endParaRPr lang="nb-NO"/>
          </a:p>
        </p:txBody>
      </p:sp>
      <p:sp>
        <p:nvSpPr>
          <p:cNvPr id="3" name="Plassholder for bil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nb-NO"/>
          </a:p>
        </p:txBody>
      </p:sp>
      <p:sp>
        <p:nvSpPr>
          <p:cNvPr id="4" name="Plassholder for tekst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5854340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a:t>Click to edit Master title style</a:t>
            </a:r>
            <a:endParaRPr lang="nb-NO"/>
          </a:p>
        </p:txBody>
      </p:sp>
      <p:sp>
        <p:nvSpPr>
          <p:cNvPr id="3" name="Plassholder for loddrett tekst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Tree>
    <p:extLst>
      <p:ext uri="{BB962C8B-B14F-4D97-AF65-F5344CB8AC3E}">
        <p14:creationId xmlns:p14="http://schemas.microsoft.com/office/powerpoint/2010/main" val="31428267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7394138" y="274639"/>
            <a:ext cx="1292662" cy="5851525"/>
          </a:xfrm>
        </p:spPr>
        <p:txBody>
          <a:bodyPr vert="eaVert"/>
          <a:lstStyle/>
          <a:p>
            <a:r>
              <a:rPr lang="en-US"/>
              <a:t>Click to edit Master title style</a:t>
            </a:r>
            <a:endParaRPr lang="nb-NO"/>
          </a:p>
        </p:txBody>
      </p:sp>
      <p:sp>
        <p:nvSpPr>
          <p:cNvPr id="3" name="Plassholder for loddrett tekst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Tree>
    <p:extLst>
      <p:ext uri="{BB962C8B-B14F-4D97-AF65-F5344CB8AC3E}">
        <p14:creationId xmlns:p14="http://schemas.microsoft.com/office/powerpoint/2010/main" val="4108505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1035765" y="4406900"/>
            <a:ext cx="7458948" cy="1362075"/>
          </a:xfrm>
        </p:spPr>
        <p:txBody>
          <a:bodyPr anchor="t"/>
          <a:lstStyle>
            <a:lvl1pPr algn="l">
              <a:defRPr sz="4000" b="1" cap="all"/>
            </a:lvl1pPr>
          </a:lstStyle>
          <a:p>
            <a:r>
              <a:rPr lang="en-US"/>
              <a:t>Click to edit Master title style</a:t>
            </a:r>
            <a:endParaRPr lang="nb-NO" dirty="0"/>
          </a:p>
        </p:txBody>
      </p:sp>
      <p:sp>
        <p:nvSpPr>
          <p:cNvPr id="3" name="Plassholder for tekst 2"/>
          <p:cNvSpPr>
            <a:spLocks noGrp="1"/>
          </p:cNvSpPr>
          <p:nvPr>
            <p:ph type="body" idx="1"/>
          </p:nvPr>
        </p:nvSpPr>
        <p:spPr>
          <a:xfrm>
            <a:off x="1035765" y="2906713"/>
            <a:ext cx="7458948"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9824604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a:xfrm>
            <a:off x="1095551" y="274638"/>
            <a:ext cx="7407404" cy="1143000"/>
          </a:xfrm>
        </p:spPr>
        <p:txBody>
          <a:bodyPr/>
          <a:lstStyle/>
          <a:p>
            <a:r>
              <a:rPr lang="en-US"/>
              <a:t>Click to edit Master title style</a:t>
            </a:r>
            <a:endParaRPr lang="nb-NO" dirty="0"/>
          </a:p>
        </p:txBody>
      </p:sp>
      <p:sp>
        <p:nvSpPr>
          <p:cNvPr id="3" name="Plassholder for innhold 2"/>
          <p:cNvSpPr>
            <a:spLocks noGrp="1"/>
          </p:cNvSpPr>
          <p:nvPr>
            <p:ph sz="half" idx="1"/>
          </p:nvPr>
        </p:nvSpPr>
        <p:spPr>
          <a:xfrm>
            <a:off x="1114711" y="1600200"/>
            <a:ext cx="366784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Plassholder for innhold 3"/>
          <p:cNvSpPr>
            <a:spLocks noGrp="1"/>
          </p:cNvSpPr>
          <p:nvPr>
            <p:ph sz="half" idx="2"/>
          </p:nvPr>
        </p:nvSpPr>
        <p:spPr>
          <a:xfrm>
            <a:off x="5305711" y="1600200"/>
            <a:ext cx="367394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dirty="0"/>
          </a:p>
        </p:txBody>
      </p:sp>
    </p:spTree>
    <p:extLst>
      <p:ext uri="{BB962C8B-B14F-4D97-AF65-F5344CB8AC3E}">
        <p14:creationId xmlns:p14="http://schemas.microsoft.com/office/powerpoint/2010/main" val="13729142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1059523" y="274638"/>
            <a:ext cx="7407404" cy="1143000"/>
          </a:xfrm>
        </p:spPr>
        <p:txBody>
          <a:bodyPr/>
          <a:lstStyle>
            <a:lvl1pPr>
              <a:defRPr/>
            </a:lvl1pPr>
          </a:lstStyle>
          <a:p>
            <a:r>
              <a:rPr lang="en-US"/>
              <a:t>Click to edit Master title style</a:t>
            </a:r>
            <a:endParaRPr lang="nb-NO"/>
          </a:p>
        </p:txBody>
      </p:sp>
      <p:sp>
        <p:nvSpPr>
          <p:cNvPr id="3" name="Plassholder for tekst 2"/>
          <p:cNvSpPr>
            <a:spLocks noGrp="1"/>
          </p:cNvSpPr>
          <p:nvPr>
            <p:ph type="body" idx="1"/>
          </p:nvPr>
        </p:nvSpPr>
        <p:spPr>
          <a:xfrm>
            <a:off x="1069676" y="1535113"/>
            <a:ext cx="376691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Plassholder for innhold 3"/>
          <p:cNvSpPr>
            <a:spLocks noGrp="1"/>
          </p:cNvSpPr>
          <p:nvPr>
            <p:ph sz="half" idx="2"/>
          </p:nvPr>
        </p:nvSpPr>
        <p:spPr>
          <a:xfrm>
            <a:off x="1069676" y="2174875"/>
            <a:ext cx="376691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dirty="0"/>
          </a:p>
        </p:txBody>
      </p:sp>
      <p:sp>
        <p:nvSpPr>
          <p:cNvPr id="5" name="Plassholder for tekst 4"/>
          <p:cNvSpPr>
            <a:spLocks noGrp="1"/>
          </p:cNvSpPr>
          <p:nvPr>
            <p:ph type="body" sz="quarter" idx="3"/>
          </p:nvPr>
        </p:nvSpPr>
        <p:spPr>
          <a:xfrm>
            <a:off x="5257502" y="1535113"/>
            <a:ext cx="381221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Plassholder for innhold 5"/>
          <p:cNvSpPr>
            <a:spLocks noGrp="1"/>
          </p:cNvSpPr>
          <p:nvPr>
            <p:ph sz="quarter" idx="4"/>
          </p:nvPr>
        </p:nvSpPr>
        <p:spPr>
          <a:xfrm>
            <a:off x="5257501" y="2174875"/>
            <a:ext cx="381221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Tree>
    <p:extLst>
      <p:ext uri="{BB962C8B-B14F-4D97-AF65-F5344CB8AC3E}">
        <p14:creationId xmlns:p14="http://schemas.microsoft.com/office/powerpoint/2010/main" val="7022366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US"/>
              <a:t>Click to edit Master title style</a:t>
            </a:r>
            <a:endParaRPr lang="nb-NO"/>
          </a:p>
        </p:txBody>
      </p:sp>
    </p:spTree>
    <p:extLst>
      <p:ext uri="{BB962C8B-B14F-4D97-AF65-F5344CB8AC3E}">
        <p14:creationId xmlns:p14="http://schemas.microsoft.com/office/powerpoint/2010/main" val="3172249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97185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024641" y="273050"/>
            <a:ext cx="3008313" cy="1162050"/>
          </a:xfrm>
        </p:spPr>
        <p:txBody>
          <a:bodyPr anchor="b"/>
          <a:lstStyle>
            <a:lvl1pPr algn="l">
              <a:defRPr sz="2000" b="1"/>
            </a:lvl1pPr>
          </a:lstStyle>
          <a:p>
            <a:r>
              <a:rPr lang="en-US"/>
              <a:t>Click to edit Master title style</a:t>
            </a:r>
            <a:endParaRPr lang="nb-NO"/>
          </a:p>
        </p:txBody>
      </p:sp>
      <p:sp>
        <p:nvSpPr>
          <p:cNvPr id="3" name="Plassholder for innhold 2"/>
          <p:cNvSpPr>
            <a:spLocks noGrp="1"/>
          </p:cNvSpPr>
          <p:nvPr>
            <p:ph idx="1"/>
          </p:nvPr>
        </p:nvSpPr>
        <p:spPr>
          <a:xfrm>
            <a:off x="4142491" y="273050"/>
            <a:ext cx="4765084"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Plassholder for tekst 3"/>
          <p:cNvSpPr>
            <a:spLocks noGrp="1"/>
          </p:cNvSpPr>
          <p:nvPr>
            <p:ph type="body" sz="half" idx="2"/>
          </p:nvPr>
        </p:nvSpPr>
        <p:spPr>
          <a:xfrm>
            <a:off x="1024641"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596486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nb-NO"/>
          </a:p>
        </p:txBody>
      </p:sp>
      <p:sp>
        <p:nvSpPr>
          <p:cNvPr id="3" name="Plassholder for bil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nb-NO"/>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5322368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1194628" y="274638"/>
            <a:ext cx="7407404" cy="646331"/>
          </a:xfrm>
          <a:prstGeom prst="rect">
            <a:avLst/>
          </a:prstGeom>
        </p:spPr>
        <p:txBody>
          <a:bodyPr vert="horz" lIns="91440" tIns="45720" rIns="91440" bIns="45720" rtlCol="0" anchor="t" anchorCtr="0">
            <a:spAutoFit/>
          </a:bodyPr>
          <a:lstStyle/>
          <a:p>
            <a:r>
              <a:rPr lang="nb-NO" dirty="0"/>
              <a:t>Klikk for å redigere tittelstil</a:t>
            </a:r>
          </a:p>
        </p:txBody>
      </p:sp>
      <p:sp>
        <p:nvSpPr>
          <p:cNvPr id="3" name="Plassholder for tekst 2"/>
          <p:cNvSpPr>
            <a:spLocks noGrp="1"/>
          </p:cNvSpPr>
          <p:nvPr>
            <p:ph type="body" idx="1"/>
          </p:nvPr>
        </p:nvSpPr>
        <p:spPr>
          <a:xfrm>
            <a:off x="1194628" y="1043610"/>
            <a:ext cx="7407404" cy="5539752"/>
          </a:xfrm>
          <a:prstGeom prst="rect">
            <a:avLst/>
          </a:prstGeom>
        </p:spPr>
        <p:txBody>
          <a:bodyPr vert="horz" lIns="91440" tIns="45720" rIns="91440" bIns="4572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pic>
        <p:nvPicPr>
          <p:cNvPr id="6" name="Bilde 5" descr="stripe.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860290" cy="6858000"/>
          </a:xfrm>
          <a:prstGeom prst="rect">
            <a:avLst/>
          </a:prstGeom>
        </p:spPr>
      </p:pic>
    </p:spTree>
    <p:extLst>
      <p:ext uri="{BB962C8B-B14F-4D97-AF65-F5344CB8AC3E}">
        <p14:creationId xmlns:p14="http://schemas.microsoft.com/office/powerpoint/2010/main" val="57779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3600" b="1" i="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249044" y="274639"/>
            <a:ext cx="8552985" cy="646331"/>
          </a:xfrm>
          <a:prstGeom prst="rect">
            <a:avLst/>
          </a:prstGeom>
        </p:spPr>
        <p:txBody>
          <a:bodyPr vert="horz" lIns="91440" tIns="45720" rIns="91440" bIns="45720" rtlCol="0" anchor="t" anchorCtr="0">
            <a:spAutoFit/>
          </a:bodyPr>
          <a:lstStyle/>
          <a:p>
            <a:r>
              <a:rPr lang="nb-NO" dirty="0"/>
              <a:t>Klikk for å redigere tittelstil</a:t>
            </a:r>
          </a:p>
        </p:txBody>
      </p:sp>
      <p:sp>
        <p:nvSpPr>
          <p:cNvPr id="3" name="Plassholder for tekst 2"/>
          <p:cNvSpPr>
            <a:spLocks noGrp="1"/>
          </p:cNvSpPr>
          <p:nvPr>
            <p:ph type="body" idx="1"/>
          </p:nvPr>
        </p:nvSpPr>
        <p:spPr>
          <a:xfrm>
            <a:off x="249044" y="1270535"/>
            <a:ext cx="8552985" cy="4855629"/>
          </a:xfrm>
          <a:prstGeom prst="rect">
            <a:avLst/>
          </a:prstGeom>
        </p:spPr>
        <p:txBody>
          <a:bodyPr vert="horz" lIns="91440" tIns="45720" rIns="91440" bIns="4572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pic>
        <p:nvPicPr>
          <p:cNvPr id="5" name="Bilde 4" descr="hor_blaa_stripe.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6378448"/>
            <a:ext cx="9144000" cy="479552"/>
          </a:xfrm>
          <a:prstGeom prst="rect">
            <a:avLst/>
          </a:prstGeom>
        </p:spPr>
      </p:pic>
    </p:spTree>
    <p:extLst>
      <p:ext uri="{BB962C8B-B14F-4D97-AF65-F5344CB8AC3E}">
        <p14:creationId xmlns:p14="http://schemas.microsoft.com/office/powerpoint/2010/main" val="17366491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57200" rtl="0" eaLnBrk="1" latinLnBrk="0" hangingPunct="1">
        <a:spcBef>
          <a:spcPct val="0"/>
        </a:spcBef>
        <a:buNone/>
        <a:defRPr sz="3600" b="1" i="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ntnu.no/studier/emner/SMF2290F#tab=omEksamen" TargetMode="External"/><Relationship Id="rId2" Type="http://schemas.openxmlformats.org/officeDocument/2006/relationships/hyperlink" Target="https://www.ntnu.no/studier/emner/SMF2290#tab=omEksamen"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1267185" y="1467214"/>
            <a:ext cx="7772400" cy="646331"/>
          </a:xfrm>
        </p:spPr>
        <p:txBody>
          <a:bodyPr/>
          <a:lstStyle/>
          <a:p>
            <a:r>
              <a:rPr lang="nb-NO" dirty="0"/>
              <a:t>Eksamen</a:t>
            </a:r>
          </a:p>
        </p:txBody>
      </p:sp>
      <p:sp>
        <p:nvSpPr>
          <p:cNvPr id="3" name="Undertittel 2"/>
          <p:cNvSpPr>
            <a:spLocks noGrp="1"/>
          </p:cNvSpPr>
          <p:nvPr>
            <p:ph type="subTitle" idx="1"/>
          </p:nvPr>
        </p:nvSpPr>
        <p:spPr>
          <a:xfrm>
            <a:off x="1267185" y="2104667"/>
            <a:ext cx="7772400" cy="1752600"/>
          </a:xfrm>
        </p:spPr>
        <p:txBody>
          <a:bodyPr>
            <a:normAutofit/>
          </a:bodyPr>
          <a:lstStyle/>
          <a:p>
            <a:r>
              <a:rPr lang="nb-NO" dirty="0"/>
              <a:t>Vår 2026</a:t>
            </a:r>
          </a:p>
          <a:p>
            <a:r>
              <a:rPr lang="nb-NO" dirty="0"/>
              <a:t>Martina Ortova</a:t>
            </a:r>
          </a:p>
        </p:txBody>
      </p:sp>
      <p:sp>
        <p:nvSpPr>
          <p:cNvPr id="7" name="TekstSylinder 6">
            <a:extLst>
              <a:ext uri="{FF2B5EF4-FFF2-40B4-BE49-F238E27FC236}">
                <a16:creationId xmlns:a16="http://schemas.microsoft.com/office/drawing/2014/main" id="{5213D219-FE5E-A142-8D89-370DA72D0EE7}"/>
              </a:ext>
            </a:extLst>
          </p:cNvPr>
          <p:cNvSpPr txBox="1"/>
          <p:nvPr/>
        </p:nvSpPr>
        <p:spPr>
          <a:xfrm rot="16200000">
            <a:off x="-1251027" y="2958567"/>
            <a:ext cx="3277944" cy="369332"/>
          </a:xfrm>
          <a:prstGeom prst="rect">
            <a:avLst/>
          </a:prstGeom>
          <a:noFill/>
        </p:spPr>
        <p:txBody>
          <a:bodyPr wrap="square" rtlCol="0">
            <a:spAutoFit/>
          </a:bodyPr>
          <a:lstStyle/>
          <a:p>
            <a:r>
              <a:rPr lang="nb-NO" dirty="0">
                <a:solidFill>
                  <a:schemeClr val="bg1"/>
                </a:solidFill>
              </a:rPr>
              <a:t>Kunnskap for en bedre verden</a:t>
            </a:r>
          </a:p>
        </p:txBody>
      </p:sp>
    </p:spTree>
    <p:extLst>
      <p:ext uri="{BB962C8B-B14F-4D97-AF65-F5344CB8AC3E}">
        <p14:creationId xmlns:p14="http://schemas.microsoft.com/office/powerpoint/2010/main" val="32431020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4DD14-ADA3-C2E0-0252-A676256764C7}"/>
              </a:ext>
            </a:extLst>
          </p:cNvPr>
          <p:cNvSpPr>
            <a:spLocks noGrp="1"/>
          </p:cNvSpPr>
          <p:nvPr>
            <p:ph type="title"/>
          </p:nvPr>
        </p:nvSpPr>
        <p:spPr/>
        <p:txBody>
          <a:bodyPr/>
          <a:lstStyle/>
          <a:p>
            <a:r>
              <a:rPr lang="nb-NO" dirty="0"/>
              <a:t>Eksempler</a:t>
            </a:r>
          </a:p>
        </p:txBody>
      </p:sp>
      <p:sp>
        <p:nvSpPr>
          <p:cNvPr id="3" name="Content Placeholder 2">
            <a:extLst>
              <a:ext uri="{FF2B5EF4-FFF2-40B4-BE49-F238E27FC236}">
                <a16:creationId xmlns:a16="http://schemas.microsoft.com/office/drawing/2014/main" id="{C96EB218-F777-6552-0C0C-DFCE44EE6DDA}"/>
              </a:ext>
            </a:extLst>
          </p:cNvPr>
          <p:cNvSpPr>
            <a:spLocks noGrp="1"/>
          </p:cNvSpPr>
          <p:nvPr>
            <p:ph idx="1"/>
          </p:nvPr>
        </p:nvSpPr>
        <p:spPr/>
        <p:txBody>
          <a:bodyPr/>
          <a:lstStyle/>
          <a:p>
            <a:r>
              <a:rPr lang="nb-NO" dirty="0"/>
              <a:t>Oppgave 4: Case</a:t>
            </a:r>
          </a:p>
          <a:p>
            <a:pPr marL="0" indent="0">
              <a:buNone/>
            </a:pPr>
            <a:r>
              <a:rPr lang="nb-NO" sz="1400" dirty="0"/>
              <a:t>Nylig har du fått rollen som bærekraftsansvarlig i et selskap som driver med oljeprosessering. Du ønsker å integrere bærekraft i de daglige aktivitetene i selskapet, samtidig som du ønsker å endre produktet selskapet produserer. Du er en del av et stort selskap og må forholde deg til obligatorisk rapportering under CSRD fra EU. Hvordan vil du tilnærme deg denne problematikken, hvilke teorier, temaer og erfaringer du har lært vil du bruke, og hvordan vil du forklare fremgangsmåten din?</a:t>
            </a:r>
          </a:p>
          <a:p>
            <a:pPr marL="0" indent="0">
              <a:buNone/>
            </a:pPr>
            <a:endParaRPr lang="nb-NO" sz="1400" dirty="0"/>
          </a:p>
          <a:p>
            <a:pPr marL="0" indent="0">
              <a:buNone/>
            </a:pPr>
            <a:r>
              <a:rPr lang="nb-NO" sz="1400" dirty="0"/>
              <a:t>Svar: </a:t>
            </a:r>
            <a:r>
              <a:rPr lang="nb-NO" sz="1400" dirty="0" err="1"/>
              <a:t>Redgjør</a:t>
            </a:r>
            <a:r>
              <a:rPr lang="nb-NO" sz="1400" dirty="0"/>
              <a:t> for teori (du velger selv), </a:t>
            </a:r>
            <a:r>
              <a:rPr lang="nb-NO" sz="1400" dirty="0" err="1"/>
              <a:t>regegjør</a:t>
            </a:r>
            <a:r>
              <a:rPr lang="nb-NO" sz="1400" dirty="0"/>
              <a:t> for en </a:t>
            </a:r>
            <a:r>
              <a:rPr lang="nb-NO" sz="1400" dirty="0" err="1"/>
              <a:t>ellr</a:t>
            </a:r>
            <a:r>
              <a:rPr lang="nb-NO" sz="1400" dirty="0"/>
              <a:t> flere alternativer (du velger selv)</a:t>
            </a:r>
          </a:p>
          <a:p>
            <a:pPr marL="0" indent="0">
              <a:buNone/>
            </a:pPr>
            <a:r>
              <a:rPr lang="nb-NO" sz="1400" dirty="0"/>
              <a:t>          Drøft case i lys av teoriene. Svar på oppgave med bruk av teorier, begreper fra pensum……..</a:t>
            </a:r>
          </a:p>
        </p:txBody>
      </p:sp>
    </p:spTree>
    <p:extLst>
      <p:ext uri="{BB962C8B-B14F-4D97-AF65-F5344CB8AC3E}">
        <p14:creationId xmlns:p14="http://schemas.microsoft.com/office/powerpoint/2010/main" val="11150325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96B5F-D685-CE6A-835D-BF37228F260A}"/>
              </a:ext>
            </a:extLst>
          </p:cNvPr>
          <p:cNvSpPr>
            <a:spLocks noGrp="1"/>
          </p:cNvSpPr>
          <p:nvPr>
            <p:ph type="title"/>
          </p:nvPr>
        </p:nvSpPr>
        <p:spPr/>
        <p:txBody>
          <a:bodyPr/>
          <a:lstStyle/>
          <a:p>
            <a:r>
              <a:rPr lang="nb-NO" dirty="0"/>
              <a:t>Karakter</a:t>
            </a:r>
          </a:p>
        </p:txBody>
      </p:sp>
      <p:pic>
        <p:nvPicPr>
          <p:cNvPr id="5" name="Content Placeholder 4">
            <a:extLst>
              <a:ext uri="{FF2B5EF4-FFF2-40B4-BE49-F238E27FC236}">
                <a16:creationId xmlns:a16="http://schemas.microsoft.com/office/drawing/2014/main" id="{31E978A3-73FD-DE6B-D7CC-7C1687A7CCCD}"/>
              </a:ext>
            </a:extLst>
          </p:cNvPr>
          <p:cNvPicPr>
            <a:picLocks noGrp="1" noChangeAspect="1"/>
          </p:cNvPicPr>
          <p:nvPr>
            <p:ph idx="1"/>
          </p:nvPr>
        </p:nvPicPr>
        <p:blipFill>
          <a:blip r:embed="rId2"/>
          <a:stretch>
            <a:fillRect/>
          </a:stretch>
        </p:blipFill>
        <p:spPr>
          <a:xfrm>
            <a:off x="1088182" y="1095444"/>
            <a:ext cx="7407275" cy="2153682"/>
          </a:xfrm>
        </p:spPr>
      </p:pic>
    </p:spTree>
    <p:extLst>
      <p:ext uri="{BB962C8B-B14F-4D97-AF65-F5344CB8AC3E}">
        <p14:creationId xmlns:p14="http://schemas.microsoft.com/office/powerpoint/2010/main" val="31075608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18DA0-3093-7E64-3E55-64DCFF38B6E6}"/>
              </a:ext>
            </a:extLst>
          </p:cNvPr>
          <p:cNvSpPr>
            <a:spLocks noGrp="1"/>
          </p:cNvSpPr>
          <p:nvPr>
            <p:ph type="title"/>
          </p:nvPr>
        </p:nvSpPr>
        <p:spPr/>
        <p:txBody>
          <a:bodyPr/>
          <a:lstStyle/>
          <a:p>
            <a:endParaRPr lang="nb-NO"/>
          </a:p>
        </p:txBody>
      </p:sp>
      <p:sp>
        <p:nvSpPr>
          <p:cNvPr id="3" name="Content Placeholder 2">
            <a:extLst>
              <a:ext uri="{FF2B5EF4-FFF2-40B4-BE49-F238E27FC236}">
                <a16:creationId xmlns:a16="http://schemas.microsoft.com/office/drawing/2014/main" id="{3AA54AD4-F2EF-BE6C-A246-20E31985476B}"/>
              </a:ext>
            </a:extLst>
          </p:cNvPr>
          <p:cNvSpPr>
            <a:spLocks noGrp="1"/>
          </p:cNvSpPr>
          <p:nvPr>
            <p:ph idx="1"/>
          </p:nvPr>
        </p:nvSpPr>
        <p:spPr/>
        <p:txBody>
          <a:bodyPr/>
          <a:lstStyle/>
          <a:p>
            <a:r>
              <a:rPr lang="nb-NO" dirty="0"/>
              <a:t>Ekstern sensor, intern sensor</a:t>
            </a:r>
          </a:p>
          <a:p>
            <a:r>
              <a:rPr lang="nb-NO" dirty="0"/>
              <a:t>Sensorveiledning</a:t>
            </a:r>
          </a:p>
          <a:p>
            <a:r>
              <a:rPr lang="nb-NO" dirty="0"/>
              <a:t>Begrunnelse</a:t>
            </a:r>
          </a:p>
          <a:p>
            <a:r>
              <a:rPr lang="nb-NO" dirty="0"/>
              <a:t>Klage</a:t>
            </a:r>
          </a:p>
          <a:p>
            <a:r>
              <a:rPr lang="nb-NO" dirty="0" err="1"/>
              <a:t>Konte</a:t>
            </a:r>
            <a:r>
              <a:rPr lang="nb-NO" dirty="0"/>
              <a:t> eksamen - August</a:t>
            </a:r>
          </a:p>
        </p:txBody>
      </p:sp>
    </p:spTree>
    <p:extLst>
      <p:ext uri="{BB962C8B-B14F-4D97-AF65-F5344CB8AC3E}">
        <p14:creationId xmlns:p14="http://schemas.microsoft.com/office/powerpoint/2010/main" val="10507631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8675C-770C-B191-335F-764E9E38BF28}"/>
              </a:ext>
            </a:extLst>
          </p:cNvPr>
          <p:cNvSpPr>
            <a:spLocks noGrp="1"/>
          </p:cNvSpPr>
          <p:nvPr>
            <p:ph type="title"/>
          </p:nvPr>
        </p:nvSpPr>
        <p:spPr>
          <a:xfrm>
            <a:off x="1194628" y="274638"/>
            <a:ext cx="7407404" cy="1200329"/>
          </a:xfrm>
        </p:spPr>
        <p:txBody>
          <a:bodyPr/>
          <a:lstStyle/>
          <a:p>
            <a:r>
              <a:rPr lang="nb-NO" dirty="0"/>
              <a:t>Hvordan skal jeg forberede meg til eksamen?</a:t>
            </a:r>
          </a:p>
        </p:txBody>
      </p:sp>
      <p:sp>
        <p:nvSpPr>
          <p:cNvPr id="3" name="Content Placeholder 2">
            <a:extLst>
              <a:ext uri="{FF2B5EF4-FFF2-40B4-BE49-F238E27FC236}">
                <a16:creationId xmlns:a16="http://schemas.microsoft.com/office/drawing/2014/main" id="{81B5C545-9E57-AFB0-5E9C-88753DA406E5}"/>
              </a:ext>
            </a:extLst>
          </p:cNvPr>
          <p:cNvSpPr>
            <a:spLocks noGrp="1"/>
          </p:cNvSpPr>
          <p:nvPr>
            <p:ph idx="1"/>
          </p:nvPr>
        </p:nvSpPr>
        <p:spPr>
          <a:xfrm>
            <a:off x="1194628" y="1500242"/>
            <a:ext cx="7407404" cy="4982540"/>
          </a:xfrm>
        </p:spPr>
        <p:txBody>
          <a:bodyPr/>
          <a:lstStyle/>
          <a:p>
            <a:r>
              <a:rPr lang="nb-NO" dirty="0"/>
              <a:t>PPT fra forelesning (se video)</a:t>
            </a:r>
          </a:p>
          <a:p>
            <a:r>
              <a:rPr lang="nb-NO" dirty="0"/>
              <a:t>Svar på spørsmålene på </a:t>
            </a:r>
            <a:r>
              <a:rPr lang="nb-NO" dirty="0" err="1"/>
              <a:t>Blackboard</a:t>
            </a:r>
            <a:r>
              <a:rPr lang="nb-NO" dirty="0"/>
              <a:t>, </a:t>
            </a:r>
          </a:p>
          <a:p>
            <a:r>
              <a:rPr lang="nb-NO" dirty="0"/>
              <a:t>lese pensum,</a:t>
            </a:r>
          </a:p>
          <a:p>
            <a:r>
              <a:rPr lang="nb-NO" dirty="0"/>
              <a:t>skrive notater fra dette, </a:t>
            </a:r>
          </a:p>
          <a:p>
            <a:r>
              <a:rPr lang="nb-NO" dirty="0"/>
              <a:t>og lese eksempler i avisen.</a:t>
            </a:r>
          </a:p>
        </p:txBody>
      </p:sp>
    </p:spTree>
    <p:extLst>
      <p:ext uri="{BB962C8B-B14F-4D97-AF65-F5344CB8AC3E}">
        <p14:creationId xmlns:p14="http://schemas.microsoft.com/office/powerpoint/2010/main" val="41209369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BF0B7E-2ACD-C367-79FF-D167010CD730}"/>
              </a:ext>
            </a:extLst>
          </p:cNvPr>
          <p:cNvSpPr>
            <a:spLocks noGrp="1"/>
          </p:cNvSpPr>
          <p:nvPr>
            <p:ph type="title"/>
          </p:nvPr>
        </p:nvSpPr>
        <p:spPr/>
        <p:txBody>
          <a:bodyPr/>
          <a:lstStyle/>
          <a:p>
            <a:endParaRPr lang="nb-NO"/>
          </a:p>
        </p:txBody>
      </p:sp>
      <p:sp>
        <p:nvSpPr>
          <p:cNvPr id="3" name="Content Placeholder 2">
            <a:extLst>
              <a:ext uri="{FF2B5EF4-FFF2-40B4-BE49-F238E27FC236}">
                <a16:creationId xmlns:a16="http://schemas.microsoft.com/office/drawing/2014/main" id="{7EF9A09D-EC13-E3FA-2C63-5458FB166623}"/>
              </a:ext>
            </a:extLst>
          </p:cNvPr>
          <p:cNvSpPr>
            <a:spLocks noGrp="1"/>
          </p:cNvSpPr>
          <p:nvPr>
            <p:ph idx="1"/>
          </p:nvPr>
        </p:nvSpPr>
        <p:spPr/>
        <p:txBody>
          <a:bodyPr/>
          <a:lstStyle/>
          <a:p>
            <a:r>
              <a:rPr lang="nb-NO" dirty="0" err="1"/>
              <a:t>Oppsumering</a:t>
            </a:r>
            <a:endParaRPr lang="nb-NO" dirty="0"/>
          </a:p>
        </p:txBody>
      </p:sp>
    </p:spTree>
    <p:extLst>
      <p:ext uri="{BB962C8B-B14F-4D97-AF65-F5344CB8AC3E}">
        <p14:creationId xmlns:p14="http://schemas.microsoft.com/office/powerpoint/2010/main" val="8933982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06442F9-FD78-41B3-8096-9E1DE359FFF7}"/>
              </a:ext>
            </a:extLst>
          </p:cNvPr>
          <p:cNvSpPr>
            <a:spLocks noGrp="1"/>
          </p:cNvSpPr>
          <p:nvPr>
            <p:ph type="title"/>
          </p:nvPr>
        </p:nvSpPr>
        <p:spPr>
          <a:xfrm>
            <a:off x="564708" y="1066010"/>
            <a:ext cx="7407404" cy="648512"/>
          </a:xfrm>
        </p:spPr>
        <p:txBody>
          <a:bodyPr/>
          <a:lstStyle/>
          <a:p>
            <a:r>
              <a:rPr lang="nb-NO" dirty="0"/>
              <a:t>Hva er etikk?</a:t>
            </a:r>
          </a:p>
        </p:txBody>
      </p:sp>
      <p:sp>
        <p:nvSpPr>
          <p:cNvPr id="3" name="Plassholder for innhold 2">
            <a:extLst>
              <a:ext uri="{FF2B5EF4-FFF2-40B4-BE49-F238E27FC236}">
                <a16:creationId xmlns:a16="http://schemas.microsoft.com/office/drawing/2014/main" id="{E15432F1-7F78-47DA-926D-607AC8578720}"/>
              </a:ext>
            </a:extLst>
          </p:cNvPr>
          <p:cNvSpPr>
            <a:spLocks noGrp="1"/>
          </p:cNvSpPr>
          <p:nvPr>
            <p:ph idx="1"/>
          </p:nvPr>
        </p:nvSpPr>
        <p:spPr/>
        <p:txBody>
          <a:bodyPr>
            <a:normAutofit lnSpcReduction="10000"/>
          </a:bodyPr>
          <a:lstStyle/>
          <a:p>
            <a:pPr marL="0" indent="0">
              <a:buNone/>
            </a:pPr>
            <a:endParaRPr lang="nb-NO" dirty="0"/>
          </a:p>
          <a:p>
            <a:pPr marL="0" indent="0">
              <a:buNone/>
            </a:pPr>
            <a:endParaRPr lang="nb-NO" dirty="0"/>
          </a:p>
          <a:p>
            <a:pPr marL="0" indent="0">
              <a:buNone/>
            </a:pPr>
            <a:endParaRPr lang="nb-NO" dirty="0"/>
          </a:p>
          <a:p>
            <a:pPr marL="0" indent="0">
              <a:buNone/>
            </a:pPr>
            <a:endParaRPr lang="nb-NO" dirty="0"/>
          </a:p>
          <a:p>
            <a:pPr marL="0" indent="0">
              <a:buNone/>
            </a:pPr>
            <a:endParaRPr lang="nb-NO" dirty="0"/>
          </a:p>
          <a:p>
            <a:pPr marL="0" indent="0">
              <a:buNone/>
            </a:pPr>
            <a:endParaRPr lang="nb-NO" dirty="0"/>
          </a:p>
          <a:p>
            <a:pPr marL="0" indent="0">
              <a:buNone/>
            </a:pPr>
            <a:endParaRPr lang="nb-NO" dirty="0"/>
          </a:p>
          <a:p>
            <a:pPr marL="0" indent="0">
              <a:buNone/>
            </a:pPr>
            <a:endParaRPr lang="nb-NO" dirty="0"/>
          </a:p>
          <a:p>
            <a:pPr marL="0" indent="0">
              <a:buNone/>
            </a:pPr>
            <a:endParaRPr lang="nb-NO" dirty="0"/>
          </a:p>
          <a:p>
            <a:endParaRPr lang="nb-NO" dirty="0"/>
          </a:p>
          <a:p>
            <a:r>
              <a:rPr lang="nb-NO" dirty="0"/>
              <a:t>Det viktigste er ikke å kunne alle teorier og prinsipper, men å utvikle etisk bevissthet og evne til refleksjon!</a:t>
            </a:r>
          </a:p>
        </p:txBody>
      </p:sp>
      <p:graphicFrame>
        <p:nvGraphicFramePr>
          <p:cNvPr id="6" name="Tabell 6">
            <a:extLst>
              <a:ext uri="{FF2B5EF4-FFF2-40B4-BE49-F238E27FC236}">
                <a16:creationId xmlns:a16="http://schemas.microsoft.com/office/drawing/2014/main" id="{059C3EE5-1402-43F1-8E4D-5356A45C193B}"/>
              </a:ext>
            </a:extLst>
          </p:cNvPr>
          <p:cNvGraphicFramePr>
            <a:graphicFrameLocks noGrp="1"/>
          </p:cNvGraphicFramePr>
          <p:nvPr/>
        </p:nvGraphicFramePr>
        <p:xfrm>
          <a:off x="697654" y="1840511"/>
          <a:ext cx="6319520" cy="2697480"/>
        </p:xfrm>
        <a:graphic>
          <a:graphicData uri="http://schemas.openxmlformats.org/drawingml/2006/table">
            <a:tbl>
              <a:tblPr firstRow="1" bandRow="1">
                <a:tableStyleId>{5C22544A-7EE6-4342-B048-85BDC9FD1C3A}</a:tableStyleId>
              </a:tblPr>
              <a:tblGrid>
                <a:gridCol w="3159760">
                  <a:extLst>
                    <a:ext uri="{9D8B030D-6E8A-4147-A177-3AD203B41FA5}">
                      <a16:colId xmlns:a16="http://schemas.microsoft.com/office/drawing/2014/main" val="1493532094"/>
                    </a:ext>
                  </a:extLst>
                </a:gridCol>
                <a:gridCol w="3159760">
                  <a:extLst>
                    <a:ext uri="{9D8B030D-6E8A-4147-A177-3AD203B41FA5}">
                      <a16:colId xmlns:a16="http://schemas.microsoft.com/office/drawing/2014/main" val="1090945866"/>
                    </a:ext>
                  </a:extLst>
                </a:gridCol>
              </a:tblGrid>
              <a:tr h="44646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400" b="1" dirty="0"/>
                        <a:t>Moral</a:t>
                      </a:r>
                      <a:endParaRPr lang="nb-NO" sz="1400" dirty="0"/>
                    </a:p>
                    <a:p>
                      <a:endParaRPr lang="nb-NO" sz="1400" dirty="0"/>
                    </a:p>
                  </a:txBody>
                  <a:tcPr marL="68580" marR="68580" marT="34290" marB="3429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400" b="1" dirty="0"/>
                        <a:t>Etikk</a:t>
                      </a:r>
                      <a:endParaRPr lang="nb-NO" sz="1400" dirty="0"/>
                    </a:p>
                    <a:p>
                      <a:endParaRPr lang="nb-NO" sz="1400" dirty="0"/>
                    </a:p>
                  </a:txBody>
                  <a:tcPr marL="68580" marR="68580" marT="34290" marB="34290"/>
                </a:tc>
                <a:extLst>
                  <a:ext uri="{0D108BD9-81ED-4DB2-BD59-A6C34878D82A}">
                    <a16:rowId xmlns:a16="http://schemas.microsoft.com/office/drawing/2014/main" val="2311151556"/>
                  </a:ext>
                </a:extLst>
              </a:tr>
              <a:tr h="1985069">
                <a:tc>
                  <a:txBody>
                    <a:bodyPr/>
                    <a:lstStyle/>
                    <a:p>
                      <a:pPr marL="285750" indent="-285750" fontAlgn="t">
                        <a:buFont typeface="Arial" panose="020B0604020202020204" pitchFamily="34" charset="0"/>
                        <a:buChar char="•"/>
                      </a:pPr>
                      <a:r>
                        <a:rPr lang="nb-NO" sz="1400" dirty="0"/>
                        <a:t>Personlige og felles oppfatninger av hva som er rett og galt i omgang mellom mennesker</a:t>
                      </a:r>
                    </a:p>
                    <a:p>
                      <a:pPr marL="0" indent="0" fontAlgn="t">
                        <a:buFont typeface="Arial" panose="020B0604020202020204" pitchFamily="34" charset="0"/>
                        <a:buNone/>
                      </a:pPr>
                      <a:endParaRPr lang="nb-NO" sz="1400" dirty="0"/>
                    </a:p>
                    <a:p>
                      <a:pPr marL="285750" indent="-285750" fontAlgn="t">
                        <a:buFont typeface="Arial" panose="020B0604020202020204" pitchFamily="34" charset="0"/>
                        <a:buChar char="•"/>
                      </a:pPr>
                      <a:r>
                        <a:rPr lang="nb-NO" sz="1400" dirty="0"/>
                        <a:t>Ikke et fag</a:t>
                      </a:r>
                    </a:p>
                    <a:p>
                      <a:pPr marL="0" indent="0" fontAlgn="t">
                        <a:buFont typeface="Arial" panose="020B0604020202020204" pitchFamily="34" charset="0"/>
                        <a:buNone/>
                      </a:pPr>
                      <a:endParaRPr lang="nb-NO" sz="1400" dirty="0"/>
                    </a:p>
                    <a:p>
                      <a:pPr marL="285750" indent="-285750" fontAlgn="t">
                        <a:buFont typeface="Arial" panose="020B0604020202020204" pitchFamily="34" charset="0"/>
                        <a:buChar char="•"/>
                      </a:pPr>
                      <a:r>
                        <a:rPr lang="nb-NO" sz="1400" dirty="0"/>
                        <a:t>Læres gjennom omgang med andre mennesker</a:t>
                      </a:r>
                    </a:p>
                    <a:p>
                      <a:endParaRPr lang="nb-NO" sz="1400" dirty="0"/>
                    </a:p>
                  </a:txBody>
                  <a:tcPr marL="68580" marR="68580" marT="34290" marB="34290"/>
                </a:tc>
                <a:tc>
                  <a:txBody>
                    <a:bodyPr/>
                    <a:lstStyle/>
                    <a:p>
                      <a:pPr marL="285750" indent="-285750" fontAlgn="t">
                        <a:buFont typeface="Arial" panose="020B0604020202020204" pitchFamily="34" charset="0"/>
                        <a:buChar char="•"/>
                      </a:pPr>
                      <a:r>
                        <a:rPr lang="nb-NO" sz="1400" dirty="0"/>
                        <a:t>Systematisk refleksjon over hva som er rett og galt i omgang mellom mennesker</a:t>
                      </a:r>
                    </a:p>
                    <a:p>
                      <a:pPr marL="0" indent="0" fontAlgn="t">
                        <a:buFont typeface="Arial" panose="020B0604020202020204" pitchFamily="34" charset="0"/>
                        <a:buNone/>
                      </a:pPr>
                      <a:endParaRPr lang="nb-NO" sz="1400" dirty="0"/>
                    </a:p>
                    <a:p>
                      <a:pPr marL="285750" indent="-285750" fontAlgn="t">
                        <a:buFont typeface="Arial" panose="020B0604020202020204" pitchFamily="34" charset="0"/>
                        <a:buChar char="•"/>
                      </a:pPr>
                      <a:r>
                        <a:rPr lang="nb-NO" sz="1400" dirty="0"/>
                        <a:t>Et fag</a:t>
                      </a:r>
                    </a:p>
                    <a:p>
                      <a:pPr marL="0" indent="0" fontAlgn="t">
                        <a:buFont typeface="Arial" panose="020B0604020202020204" pitchFamily="34" charset="0"/>
                        <a:buNone/>
                      </a:pPr>
                      <a:endParaRPr lang="nb-NO" sz="1400" dirty="0"/>
                    </a:p>
                    <a:p>
                      <a:pPr marL="285750" indent="-285750" fontAlgn="t">
                        <a:buFont typeface="Arial" panose="020B0604020202020204" pitchFamily="34" charset="0"/>
                        <a:buChar char="•"/>
                      </a:pPr>
                      <a:r>
                        <a:rPr lang="nb-NO" sz="1400" dirty="0"/>
                        <a:t>Læres gjennom studier og trening i å anvende prinsipper og begreper</a:t>
                      </a:r>
                    </a:p>
                    <a:p>
                      <a:endParaRPr lang="nb-NO" sz="1400" dirty="0"/>
                    </a:p>
                  </a:txBody>
                  <a:tcPr marL="68580" marR="68580" marT="34290" marB="34290"/>
                </a:tc>
                <a:extLst>
                  <a:ext uri="{0D108BD9-81ED-4DB2-BD59-A6C34878D82A}">
                    <a16:rowId xmlns:a16="http://schemas.microsoft.com/office/drawing/2014/main" val="675095570"/>
                  </a:ext>
                </a:extLst>
              </a:tr>
            </a:tbl>
          </a:graphicData>
        </a:graphic>
      </p:graphicFrame>
    </p:spTree>
    <p:extLst>
      <p:ext uri="{BB962C8B-B14F-4D97-AF65-F5344CB8AC3E}">
        <p14:creationId xmlns:p14="http://schemas.microsoft.com/office/powerpoint/2010/main" val="41204144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01386" y="1155589"/>
            <a:ext cx="8418747" cy="1202510"/>
          </a:xfrm>
        </p:spPr>
        <p:txBody>
          <a:bodyPr/>
          <a:lstStyle/>
          <a:p>
            <a:r>
              <a:rPr lang="cs-CZ" dirty="0"/>
              <a:t>Triple bottom line</a:t>
            </a:r>
            <a:r>
              <a:rPr lang="nb-NO" dirty="0"/>
              <a:t> </a:t>
            </a:r>
            <a:r>
              <a:rPr lang="en-US" dirty="0"/>
              <a:t>pg. 147</a:t>
            </a:r>
            <a:br>
              <a:rPr lang="en-US" dirty="0"/>
            </a:br>
            <a:r>
              <a:rPr lang="en-US" dirty="0"/>
              <a:t>(Den triple </a:t>
            </a:r>
            <a:r>
              <a:rPr lang="en-US" dirty="0" err="1"/>
              <a:t>bunnlinjen</a:t>
            </a:r>
            <a:r>
              <a:rPr lang="en-US" dirty="0"/>
              <a:t>)</a:t>
            </a:r>
            <a:endParaRPr lang="cs-CZ" dirty="0"/>
          </a:p>
        </p:txBody>
      </p:sp>
      <p:pic>
        <p:nvPicPr>
          <p:cNvPr id="4" name="Zástupný symbol pro obsah 3" descr="http://www.chess-llc.com/portals/0/TripleBottomLine_web1.jpg"/>
          <p:cNvPicPr>
            <a:picLocks noGrp="1"/>
          </p:cNvPicPr>
          <p:nvPr>
            <p:ph sz="quarter" idx="1"/>
          </p:nvPr>
        </p:nvPicPr>
        <p:blipFill>
          <a:blip r:embed="rId2" cstate="print"/>
          <a:srcRect/>
          <a:stretch>
            <a:fillRect/>
          </a:stretch>
        </p:blipFill>
        <p:spPr bwMode="auto">
          <a:xfrm>
            <a:off x="2383536" y="2472690"/>
            <a:ext cx="4937564" cy="2956560"/>
          </a:xfrm>
          <a:prstGeom prst="rect">
            <a:avLst/>
          </a:prstGeom>
          <a:noFill/>
          <a:ln w="9525">
            <a:noFill/>
            <a:miter lim="800000"/>
            <a:headEnd/>
            <a:tailEnd/>
          </a:ln>
        </p:spPr>
      </p:pic>
    </p:spTree>
    <p:extLst>
      <p:ext uri="{BB962C8B-B14F-4D97-AF65-F5344CB8AC3E}">
        <p14:creationId xmlns:p14="http://schemas.microsoft.com/office/powerpoint/2010/main" val="21813976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070C2B98-0970-42D2-9AC6-7245D4C2AC5B}"/>
              </a:ext>
            </a:extLst>
          </p:cNvPr>
          <p:cNvPicPr>
            <a:picLocks noGrp="1" noChangeAspect="1"/>
          </p:cNvPicPr>
          <p:nvPr>
            <p:ph idx="1"/>
          </p:nvPr>
        </p:nvPicPr>
        <p:blipFill>
          <a:blip r:embed="rId2"/>
          <a:stretch>
            <a:fillRect/>
          </a:stretch>
        </p:blipFill>
        <p:spPr>
          <a:xfrm>
            <a:off x="1" y="855866"/>
            <a:ext cx="7649497" cy="4779415"/>
          </a:xfrm>
        </p:spPr>
      </p:pic>
    </p:spTree>
    <p:extLst>
      <p:ext uri="{BB962C8B-B14F-4D97-AF65-F5344CB8AC3E}">
        <p14:creationId xmlns:p14="http://schemas.microsoft.com/office/powerpoint/2010/main" val="22634959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nb-NO" dirty="0"/>
              <a:t>1) Likhetsprinsippet- The </a:t>
            </a:r>
            <a:r>
              <a:rPr lang="nb-NO" dirty="0" err="1"/>
              <a:t>principle</a:t>
            </a:r>
            <a:r>
              <a:rPr lang="nb-NO" dirty="0"/>
              <a:t> </a:t>
            </a:r>
            <a:r>
              <a:rPr lang="nb-NO" dirty="0" err="1"/>
              <a:t>of</a:t>
            </a:r>
            <a:r>
              <a:rPr lang="nb-NO" dirty="0"/>
              <a:t> </a:t>
            </a:r>
            <a:r>
              <a:rPr lang="nb-NO" dirty="0" err="1"/>
              <a:t>equality</a:t>
            </a:r>
            <a:endParaRPr lang="nb-NO" dirty="0"/>
          </a:p>
          <a:p>
            <a:pPr marL="0" indent="0">
              <a:buNone/>
            </a:pPr>
            <a:endParaRPr lang="nb-NO" dirty="0"/>
          </a:p>
          <a:p>
            <a:pPr marL="0" indent="0">
              <a:buNone/>
            </a:pPr>
            <a:r>
              <a:rPr lang="nb-NO" dirty="0"/>
              <a:t>Medisinsk etiske prinsipper som kan brukes også i næringslivet</a:t>
            </a:r>
          </a:p>
          <a:p>
            <a:r>
              <a:rPr lang="nb-NO" dirty="0"/>
              <a:t>2) Autonomiprinsippet - </a:t>
            </a:r>
            <a:r>
              <a:rPr lang="en-US" dirty="0"/>
              <a:t>the principle of respect for autonomy</a:t>
            </a:r>
            <a:endParaRPr lang="nb-NO" dirty="0"/>
          </a:p>
          <a:p>
            <a:r>
              <a:rPr lang="nb-NO" dirty="0"/>
              <a:t>3) Velgjørenhetsprinsippet - Beneficence</a:t>
            </a:r>
          </a:p>
          <a:p>
            <a:r>
              <a:rPr lang="nb-NO" dirty="0"/>
              <a:t>4) Ikke-skade prinsippet - Non – </a:t>
            </a:r>
            <a:r>
              <a:rPr lang="nb-NO" dirty="0" err="1"/>
              <a:t>maleficence</a:t>
            </a:r>
            <a:endParaRPr lang="nb-NO" dirty="0"/>
          </a:p>
          <a:p>
            <a:r>
              <a:rPr lang="nb-NO" dirty="0"/>
              <a:t>5) Rettferdighetsprinsippet - Justice</a:t>
            </a:r>
          </a:p>
          <a:p>
            <a:pPr marL="0" indent="0">
              <a:buNone/>
            </a:pPr>
            <a:endParaRPr lang="nb-NO" dirty="0"/>
          </a:p>
          <a:p>
            <a:pPr marL="0" indent="0">
              <a:buNone/>
            </a:pPr>
            <a:r>
              <a:rPr lang="nb-NO" dirty="0"/>
              <a:t>6) Føre-var-prinsippet - The </a:t>
            </a:r>
            <a:r>
              <a:rPr lang="nb-NO" dirty="0" err="1"/>
              <a:t>prcautionary</a:t>
            </a:r>
            <a:r>
              <a:rPr lang="nb-NO" dirty="0"/>
              <a:t> </a:t>
            </a:r>
            <a:r>
              <a:rPr lang="nb-NO" dirty="0" err="1"/>
              <a:t>prinsiple</a:t>
            </a:r>
            <a:endParaRPr lang="nb-NO" dirty="0"/>
          </a:p>
          <a:p>
            <a:endParaRPr lang="nb-NO" dirty="0"/>
          </a:p>
          <a:p>
            <a:endParaRPr lang="nb-NO" dirty="0"/>
          </a:p>
          <a:p>
            <a:pPr marL="0" indent="0">
              <a:buNone/>
            </a:pPr>
            <a:endParaRPr lang="nb-NO" dirty="0"/>
          </a:p>
          <a:p>
            <a:pPr marL="0" indent="0">
              <a:buNone/>
            </a:pPr>
            <a:endParaRPr lang="nb-NO" dirty="0"/>
          </a:p>
          <a:p>
            <a:pPr marL="0" indent="0">
              <a:buNone/>
            </a:pPr>
            <a:endParaRPr lang="nb-NO" dirty="0"/>
          </a:p>
        </p:txBody>
      </p:sp>
    </p:spTree>
    <p:extLst>
      <p:ext uri="{BB962C8B-B14F-4D97-AF65-F5344CB8AC3E}">
        <p14:creationId xmlns:p14="http://schemas.microsoft.com/office/powerpoint/2010/main" val="41044612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B2A27C-756B-451C-8C00-859725CE1622}"/>
              </a:ext>
            </a:extLst>
          </p:cNvPr>
          <p:cNvSpPr>
            <a:spLocks noGrp="1"/>
          </p:cNvSpPr>
          <p:nvPr>
            <p:ph type="title"/>
          </p:nvPr>
        </p:nvSpPr>
        <p:spPr/>
        <p:txBody>
          <a:bodyPr/>
          <a:lstStyle/>
          <a:p>
            <a:r>
              <a:rPr lang="nb-NO" dirty="0"/>
              <a:t>Teori-Tema</a:t>
            </a:r>
          </a:p>
        </p:txBody>
      </p:sp>
      <p:sp>
        <p:nvSpPr>
          <p:cNvPr id="3" name="Content Placeholder 2">
            <a:extLst>
              <a:ext uri="{FF2B5EF4-FFF2-40B4-BE49-F238E27FC236}">
                <a16:creationId xmlns:a16="http://schemas.microsoft.com/office/drawing/2014/main" id="{02BC8F06-0A1B-447D-9E0A-6BD03BB43AB8}"/>
              </a:ext>
            </a:extLst>
          </p:cNvPr>
          <p:cNvSpPr>
            <a:spLocks noGrp="1"/>
          </p:cNvSpPr>
          <p:nvPr>
            <p:ph idx="1"/>
          </p:nvPr>
        </p:nvSpPr>
        <p:spPr/>
        <p:txBody>
          <a:bodyPr/>
          <a:lstStyle/>
          <a:p>
            <a:endParaRPr lang="nb-NO" dirty="0"/>
          </a:p>
          <a:p>
            <a:r>
              <a:rPr lang="nb-NO" dirty="0"/>
              <a:t>Konsekvensetikk x «ikke-konsekvensetikk»</a:t>
            </a:r>
          </a:p>
          <a:p>
            <a:r>
              <a:rPr lang="nb-NO" dirty="0" err="1"/>
              <a:t>Dygdsetikk</a:t>
            </a:r>
            <a:r>
              <a:rPr lang="nb-NO" dirty="0"/>
              <a:t>, pliktetikk og utilitarisme</a:t>
            </a:r>
          </a:p>
          <a:p>
            <a:r>
              <a:rPr lang="nb-NO" dirty="0"/>
              <a:t>Kant, Mill, Aristoteles</a:t>
            </a:r>
          </a:p>
          <a:p>
            <a:pPr marL="0" indent="0">
              <a:buNone/>
            </a:pPr>
            <a:endParaRPr lang="nb-NO" dirty="0"/>
          </a:p>
          <a:p>
            <a:r>
              <a:rPr lang="nb-NO" dirty="0"/>
              <a:t>Kapittel – 3 – 4 – Pensum A</a:t>
            </a:r>
          </a:p>
          <a:p>
            <a:r>
              <a:rPr lang="nb-NO" dirty="0"/>
              <a:t>Kapittel – 2, 3, 4 – Pensum B</a:t>
            </a:r>
          </a:p>
          <a:p>
            <a:r>
              <a:rPr lang="nb-NO" dirty="0"/>
              <a:t>Kapittel 11. 1. (Pensum A) – Implementering – neste uke </a:t>
            </a:r>
          </a:p>
          <a:p>
            <a:pPr marL="0" indent="0">
              <a:buNone/>
            </a:pPr>
            <a:endParaRPr lang="nb-NO" dirty="0"/>
          </a:p>
          <a:p>
            <a:endParaRPr lang="nb-NO" dirty="0"/>
          </a:p>
          <a:p>
            <a:pPr marL="0" indent="0">
              <a:buNone/>
            </a:pPr>
            <a:endParaRPr lang="nb-NO" dirty="0"/>
          </a:p>
          <a:p>
            <a:endParaRPr lang="nb-NO" dirty="0"/>
          </a:p>
        </p:txBody>
      </p:sp>
    </p:spTree>
    <p:extLst>
      <p:ext uri="{BB962C8B-B14F-4D97-AF65-F5344CB8AC3E}">
        <p14:creationId xmlns:p14="http://schemas.microsoft.com/office/powerpoint/2010/main" val="25613590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D2EEB-00B2-4D26-49B7-DE9753048911}"/>
              </a:ext>
            </a:extLst>
          </p:cNvPr>
          <p:cNvSpPr>
            <a:spLocks noGrp="1"/>
          </p:cNvSpPr>
          <p:nvPr>
            <p:ph type="title"/>
          </p:nvPr>
        </p:nvSpPr>
        <p:spPr/>
        <p:txBody>
          <a:bodyPr/>
          <a:lstStyle/>
          <a:p>
            <a:r>
              <a:rPr lang="nb-NO" dirty="0"/>
              <a:t>Plan</a:t>
            </a:r>
          </a:p>
        </p:txBody>
      </p:sp>
      <p:sp>
        <p:nvSpPr>
          <p:cNvPr id="3" name="Content Placeholder 2">
            <a:extLst>
              <a:ext uri="{FF2B5EF4-FFF2-40B4-BE49-F238E27FC236}">
                <a16:creationId xmlns:a16="http://schemas.microsoft.com/office/drawing/2014/main" id="{0420CFDE-0472-F69D-3593-76288051E6F9}"/>
              </a:ext>
            </a:extLst>
          </p:cNvPr>
          <p:cNvSpPr>
            <a:spLocks noGrp="1"/>
          </p:cNvSpPr>
          <p:nvPr>
            <p:ph idx="1"/>
          </p:nvPr>
        </p:nvSpPr>
        <p:spPr/>
        <p:txBody>
          <a:bodyPr/>
          <a:lstStyle/>
          <a:p>
            <a:r>
              <a:rPr lang="nb-NO" b="1" dirty="0"/>
              <a:t>Oppsummering</a:t>
            </a:r>
            <a:endParaRPr lang="nb-NO" dirty="0"/>
          </a:p>
          <a:p>
            <a:pPr lvl="0"/>
            <a:r>
              <a:rPr lang="nb-NO" dirty="0"/>
              <a:t>Gå gjennom tidligere eksamener</a:t>
            </a:r>
          </a:p>
          <a:p>
            <a:pPr lvl="0"/>
            <a:r>
              <a:rPr lang="nb-NO" dirty="0"/>
              <a:t>Vise eksamener fra tidligere</a:t>
            </a:r>
          </a:p>
          <a:p>
            <a:pPr lvl="0"/>
            <a:r>
              <a:rPr lang="nb-NO" dirty="0"/>
              <a:t>Jobbe med besvarelser</a:t>
            </a:r>
          </a:p>
          <a:p>
            <a:pPr lvl="0"/>
            <a:endParaRPr lang="nb-NO" dirty="0"/>
          </a:p>
          <a:p>
            <a:pPr lvl="0"/>
            <a:endParaRPr lang="nb-NO" dirty="0"/>
          </a:p>
          <a:p>
            <a:pPr lvl="0"/>
            <a:endParaRPr lang="nb-NO" dirty="0"/>
          </a:p>
          <a:p>
            <a:pPr marL="0" indent="0">
              <a:buNone/>
            </a:pPr>
            <a:endParaRPr lang="nb-NO" dirty="0"/>
          </a:p>
        </p:txBody>
      </p:sp>
    </p:spTree>
    <p:extLst>
      <p:ext uri="{BB962C8B-B14F-4D97-AF65-F5344CB8AC3E}">
        <p14:creationId xmlns:p14="http://schemas.microsoft.com/office/powerpoint/2010/main" val="8724097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A6933-C0E4-48C6-97A1-931988A4BE8A}"/>
              </a:ext>
            </a:extLst>
          </p:cNvPr>
          <p:cNvSpPr>
            <a:spLocks noGrp="1"/>
          </p:cNvSpPr>
          <p:nvPr>
            <p:ph type="title"/>
          </p:nvPr>
        </p:nvSpPr>
        <p:spPr>
          <a:xfrm>
            <a:off x="1095551" y="1063230"/>
            <a:ext cx="7407404" cy="800219"/>
          </a:xfrm>
        </p:spPr>
        <p:txBody>
          <a:bodyPr/>
          <a:lstStyle/>
          <a:p>
            <a:r>
              <a:rPr lang="nb-NO" dirty="0">
                <a:highlight>
                  <a:srgbClr val="FFFF00"/>
                </a:highlight>
              </a:rPr>
              <a:t>Ø. Kvalnes – Navigasjonshjulet </a:t>
            </a:r>
            <a:r>
              <a:rPr lang="nb-NO" sz="1000" dirty="0">
                <a:highlight>
                  <a:srgbClr val="FFFF00"/>
                </a:highlight>
              </a:rPr>
              <a:t>(s. 258) – VIKTIG </a:t>
            </a:r>
            <a:r>
              <a:rPr lang="nb-NO" sz="1000" dirty="0">
                <a:highlight>
                  <a:srgbClr val="FFFF00"/>
                </a:highlight>
                <a:sym typeface="Wingdings" panose="05000000000000000000" pitchFamily="2" charset="2"/>
              </a:rPr>
              <a:t></a:t>
            </a:r>
            <a:endParaRPr lang="nb-NO" sz="1000" dirty="0">
              <a:highlight>
                <a:srgbClr val="FFFF00"/>
              </a:highlight>
            </a:endParaRPr>
          </a:p>
        </p:txBody>
      </p:sp>
      <p:pic>
        <p:nvPicPr>
          <p:cNvPr id="6" name="Picture 5">
            <a:extLst>
              <a:ext uri="{FF2B5EF4-FFF2-40B4-BE49-F238E27FC236}">
                <a16:creationId xmlns:a16="http://schemas.microsoft.com/office/drawing/2014/main" id="{644961FF-66C2-49A5-8DEB-EC1C15A68088}"/>
              </a:ext>
            </a:extLst>
          </p:cNvPr>
          <p:cNvPicPr>
            <a:picLocks noChangeAspect="1"/>
          </p:cNvPicPr>
          <p:nvPr/>
        </p:nvPicPr>
        <p:blipFill>
          <a:blip r:embed="rId2"/>
          <a:stretch>
            <a:fillRect/>
          </a:stretch>
        </p:blipFill>
        <p:spPr>
          <a:xfrm rot="5400000">
            <a:off x="2272303" y="1462279"/>
            <a:ext cx="3211180" cy="4401424"/>
          </a:xfrm>
          <a:prstGeom prst="rect">
            <a:avLst/>
          </a:prstGeom>
        </p:spPr>
      </p:pic>
    </p:spTree>
    <p:extLst>
      <p:ext uri="{BB962C8B-B14F-4D97-AF65-F5344CB8AC3E}">
        <p14:creationId xmlns:p14="http://schemas.microsoft.com/office/powerpoint/2010/main" val="4921161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03053-216A-480E-DF07-8D86D0ECF35A}"/>
              </a:ext>
            </a:extLst>
          </p:cNvPr>
          <p:cNvSpPr>
            <a:spLocks noGrp="1"/>
          </p:cNvSpPr>
          <p:nvPr>
            <p:ph type="title"/>
          </p:nvPr>
        </p:nvSpPr>
        <p:spPr>
          <a:xfrm>
            <a:off x="982193" y="1063229"/>
            <a:ext cx="7681516" cy="1754326"/>
          </a:xfrm>
        </p:spPr>
        <p:txBody>
          <a:bodyPr/>
          <a:lstStyle/>
          <a:p>
            <a:r>
              <a:rPr lang="nb-NO" b="0" i="0" dirty="0">
                <a:solidFill>
                  <a:srgbClr val="242424"/>
                </a:solidFill>
                <a:effectLst/>
                <a:latin typeface="Segoe UI" panose="020B0502040204020203" pitchFamily="34" charset="0"/>
              </a:rPr>
              <a:t>Hovedpunktene i institusjonell teori inkluderer:</a:t>
            </a:r>
            <a:br>
              <a:rPr lang="nb-NO" b="0" i="0" dirty="0">
                <a:solidFill>
                  <a:srgbClr val="242424"/>
                </a:solidFill>
                <a:effectLst/>
                <a:latin typeface="Segoe UI" panose="020B0502040204020203" pitchFamily="34" charset="0"/>
              </a:rPr>
            </a:br>
            <a:endParaRPr lang="nb-NO" dirty="0"/>
          </a:p>
        </p:txBody>
      </p:sp>
      <p:sp>
        <p:nvSpPr>
          <p:cNvPr id="3" name="Content Placeholder 2">
            <a:extLst>
              <a:ext uri="{FF2B5EF4-FFF2-40B4-BE49-F238E27FC236}">
                <a16:creationId xmlns:a16="http://schemas.microsoft.com/office/drawing/2014/main" id="{72487857-76F4-AD91-DEF9-C1142C5F7FA6}"/>
              </a:ext>
            </a:extLst>
          </p:cNvPr>
          <p:cNvSpPr>
            <a:spLocks noGrp="1"/>
          </p:cNvSpPr>
          <p:nvPr>
            <p:ph idx="1"/>
          </p:nvPr>
        </p:nvSpPr>
        <p:spPr>
          <a:xfrm>
            <a:off x="982193" y="2188109"/>
            <a:ext cx="7681516" cy="3485076"/>
          </a:xfrm>
        </p:spPr>
        <p:txBody>
          <a:bodyPr>
            <a:normAutofit fontScale="85000" lnSpcReduction="10000"/>
          </a:bodyPr>
          <a:lstStyle/>
          <a:p>
            <a:pPr>
              <a:spcBef>
                <a:spcPts val="750"/>
              </a:spcBef>
              <a:spcAft>
                <a:spcPts val="750"/>
              </a:spcAft>
              <a:buFont typeface="Arial" panose="020B0604020202020204" pitchFamily="34" charset="0"/>
              <a:buChar char="•"/>
            </a:pPr>
            <a:r>
              <a:rPr lang="nb-NO" b="1" i="0" dirty="0">
                <a:solidFill>
                  <a:srgbClr val="242424"/>
                </a:solidFill>
                <a:effectLst/>
                <a:latin typeface="Segoe UI" panose="020B0502040204020203" pitchFamily="34" charset="0"/>
              </a:rPr>
              <a:t>Institusjoner</a:t>
            </a:r>
            <a:r>
              <a:rPr lang="nb-NO" b="0" i="0" dirty="0">
                <a:solidFill>
                  <a:srgbClr val="242424"/>
                </a:solidFill>
                <a:effectLst/>
                <a:latin typeface="Segoe UI" panose="020B0502040204020203" pitchFamily="34" charset="0"/>
              </a:rPr>
              <a:t>: Strukturer og mekanismer i samfunnet som påvirker organisasjoner, inkludert lover, regler, normer og kulturelle koder.</a:t>
            </a:r>
          </a:p>
          <a:p>
            <a:pPr>
              <a:spcBef>
                <a:spcPts val="750"/>
              </a:spcBef>
              <a:spcAft>
                <a:spcPts val="750"/>
              </a:spcAft>
              <a:buFont typeface="Arial" panose="020B0604020202020204" pitchFamily="34" charset="0"/>
              <a:buChar char="•"/>
            </a:pPr>
            <a:r>
              <a:rPr lang="nb-NO" b="1" i="0" dirty="0">
                <a:solidFill>
                  <a:srgbClr val="242424"/>
                </a:solidFill>
                <a:effectLst/>
                <a:latin typeface="Segoe UI" panose="020B0502040204020203" pitchFamily="34" charset="0"/>
              </a:rPr>
              <a:t>Isomorfisme</a:t>
            </a:r>
            <a:r>
              <a:rPr lang="nb-NO" b="0" i="0" dirty="0">
                <a:solidFill>
                  <a:srgbClr val="242424"/>
                </a:solidFill>
                <a:effectLst/>
                <a:latin typeface="Segoe UI" panose="020B0502040204020203" pitchFamily="34" charset="0"/>
              </a:rPr>
              <a:t>: Prosessen der organisasjoner blir mer like hverandre over tid som et resultat av press fra institusjonene.</a:t>
            </a:r>
          </a:p>
          <a:p>
            <a:pPr>
              <a:spcBef>
                <a:spcPts val="750"/>
              </a:spcBef>
              <a:spcAft>
                <a:spcPts val="750"/>
              </a:spcAft>
              <a:buFont typeface="Arial" panose="020B0604020202020204" pitchFamily="34" charset="0"/>
              <a:buChar char="•"/>
            </a:pPr>
            <a:r>
              <a:rPr lang="nb-NO" b="1" i="0" dirty="0">
                <a:solidFill>
                  <a:srgbClr val="242424"/>
                </a:solidFill>
                <a:effectLst/>
                <a:latin typeface="Segoe UI" panose="020B0502040204020203" pitchFamily="34" charset="0"/>
              </a:rPr>
              <a:t>Legitimitet</a:t>
            </a:r>
            <a:r>
              <a:rPr lang="nb-NO" b="0" i="0" dirty="0">
                <a:solidFill>
                  <a:srgbClr val="242424"/>
                </a:solidFill>
                <a:effectLst/>
                <a:latin typeface="Segoe UI" panose="020B0502040204020203" pitchFamily="34" charset="0"/>
              </a:rPr>
              <a:t>: Organisasjoners behov for å bli anerkjent som gyldige og akseptable av samfunnet og andre aktører.</a:t>
            </a:r>
          </a:p>
          <a:p>
            <a:pPr marL="0" indent="0">
              <a:buNone/>
            </a:pPr>
            <a:r>
              <a:rPr lang="nb-NO" b="0" i="0" dirty="0">
                <a:solidFill>
                  <a:srgbClr val="242424"/>
                </a:solidFill>
                <a:effectLst/>
                <a:latin typeface="Segoe UI" panose="020B0502040204020203" pitchFamily="34" charset="0"/>
              </a:rPr>
              <a:t>Institusjonell teori hjelper oss med å forstå hvorfor organisasjoner oppfører seg på bestemte måter og hvordan de tilpasser seg endringer i sitt miljø.</a:t>
            </a:r>
          </a:p>
          <a:p>
            <a:endParaRPr lang="nb-NO" dirty="0"/>
          </a:p>
        </p:txBody>
      </p:sp>
    </p:spTree>
    <p:extLst>
      <p:ext uri="{BB962C8B-B14F-4D97-AF65-F5344CB8AC3E}">
        <p14:creationId xmlns:p14="http://schemas.microsoft.com/office/powerpoint/2010/main" val="21008877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E2805F-7895-4668-B923-9A5793087488}"/>
              </a:ext>
            </a:extLst>
          </p:cNvPr>
          <p:cNvSpPr>
            <a:spLocks noGrp="1"/>
          </p:cNvSpPr>
          <p:nvPr>
            <p:ph type="title"/>
          </p:nvPr>
        </p:nvSpPr>
        <p:spPr/>
        <p:txBody>
          <a:bodyPr/>
          <a:lstStyle/>
          <a:p>
            <a:r>
              <a:rPr lang="nb-NO" dirty="0"/>
              <a:t>Virksomheters ansvar</a:t>
            </a:r>
          </a:p>
        </p:txBody>
      </p:sp>
      <p:sp>
        <p:nvSpPr>
          <p:cNvPr id="3" name="Content Placeholder 2">
            <a:extLst>
              <a:ext uri="{FF2B5EF4-FFF2-40B4-BE49-F238E27FC236}">
                <a16:creationId xmlns:a16="http://schemas.microsoft.com/office/drawing/2014/main" id="{1A497435-8E17-4021-A7BB-6BFC816386A5}"/>
              </a:ext>
            </a:extLst>
          </p:cNvPr>
          <p:cNvSpPr>
            <a:spLocks noGrp="1"/>
          </p:cNvSpPr>
          <p:nvPr>
            <p:ph idx="1"/>
          </p:nvPr>
        </p:nvSpPr>
        <p:spPr/>
        <p:txBody>
          <a:bodyPr/>
          <a:lstStyle/>
          <a:p>
            <a:r>
              <a:rPr lang="nb-NO" dirty="0"/>
              <a:t>Moralsk ansvar </a:t>
            </a:r>
          </a:p>
          <a:p>
            <a:r>
              <a:rPr lang="nb-NO" dirty="0"/>
              <a:t>Juridisk ansvar</a:t>
            </a:r>
          </a:p>
          <a:p>
            <a:r>
              <a:rPr lang="nb-NO" dirty="0"/>
              <a:t>Kausalt ansvar </a:t>
            </a:r>
          </a:p>
          <a:p>
            <a:r>
              <a:rPr lang="nb-NO" dirty="0"/>
              <a:t>Formel ansvar</a:t>
            </a:r>
          </a:p>
          <a:p>
            <a:endParaRPr lang="nb-NO" dirty="0"/>
          </a:p>
          <a:p>
            <a:endParaRPr lang="nb-NO" dirty="0"/>
          </a:p>
        </p:txBody>
      </p:sp>
    </p:spTree>
    <p:extLst>
      <p:ext uri="{BB962C8B-B14F-4D97-AF65-F5344CB8AC3E}">
        <p14:creationId xmlns:p14="http://schemas.microsoft.com/office/powerpoint/2010/main" val="26374720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79DF4-B81F-4D80-B0A8-E628C00F5CF8}"/>
              </a:ext>
            </a:extLst>
          </p:cNvPr>
          <p:cNvSpPr>
            <a:spLocks noGrp="1"/>
          </p:cNvSpPr>
          <p:nvPr>
            <p:ph type="title"/>
          </p:nvPr>
        </p:nvSpPr>
        <p:spPr>
          <a:xfrm>
            <a:off x="725254" y="1196284"/>
            <a:ext cx="8418747" cy="954107"/>
          </a:xfrm>
        </p:spPr>
        <p:txBody>
          <a:bodyPr/>
          <a:lstStyle/>
          <a:p>
            <a:r>
              <a:rPr lang="nb-NO" sz="2800" dirty="0"/>
              <a:t>Kapittel 7: Interessentteorien – Stakeholder </a:t>
            </a:r>
            <a:r>
              <a:rPr lang="nb-NO" sz="2800" dirty="0" err="1"/>
              <a:t>theory</a:t>
            </a:r>
            <a:endParaRPr lang="nb-NO" sz="2800" dirty="0"/>
          </a:p>
        </p:txBody>
      </p:sp>
      <p:sp>
        <p:nvSpPr>
          <p:cNvPr id="3" name="Content Placeholder 2">
            <a:extLst>
              <a:ext uri="{FF2B5EF4-FFF2-40B4-BE49-F238E27FC236}">
                <a16:creationId xmlns:a16="http://schemas.microsoft.com/office/drawing/2014/main" id="{6C23774C-3095-4FE7-A5C7-3A4B01CCBD34}"/>
              </a:ext>
            </a:extLst>
          </p:cNvPr>
          <p:cNvSpPr>
            <a:spLocks noGrp="1"/>
          </p:cNvSpPr>
          <p:nvPr>
            <p:ph idx="1"/>
          </p:nvPr>
        </p:nvSpPr>
        <p:spPr>
          <a:xfrm>
            <a:off x="982193" y="2150005"/>
            <a:ext cx="7681516" cy="3872039"/>
          </a:xfrm>
        </p:spPr>
        <p:txBody>
          <a:bodyPr/>
          <a:lstStyle/>
          <a:p>
            <a:r>
              <a:rPr lang="nb-NO" dirty="0"/>
              <a:t>Interessentteorien tar utgangspunkt i at god virksomhetsledelse handler om å balansere hensynet til alle som påvirkes av eller påvirker virksomheter. </a:t>
            </a:r>
          </a:p>
          <a:p>
            <a:endParaRPr lang="nb-NO" dirty="0"/>
          </a:p>
          <a:p>
            <a:r>
              <a:rPr lang="nb-NO" dirty="0"/>
              <a:t>Hvem bør vi snakke med?</a:t>
            </a:r>
          </a:p>
          <a:p>
            <a:r>
              <a:rPr lang="nb-NO" dirty="0"/>
              <a:t>1) Kartlegge,  2) dialog </a:t>
            </a:r>
          </a:p>
          <a:p>
            <a:endParaRPr lang="nb-NO" dirty="0"/>
          </a:p>
        </p:txBody>
      </p:sp>
    </p:spTree>
    <p:extLst>
      <p:ext uri="{BB962C8B-B14F-4D97-AF65-F5344CB8AC3E}">
        <p14:creationId xmlns:p14="http://schemas.microsoft.com/office/powerpoint/2010/main" val="12764525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2362E-88BF-4B02-918E-B22D77C42908}"/>
              </a:ext>
            </a:extLst>
          </p:cNvPr>
          <p:cNvSpPr>
            <a:spLocks noGrp="1"/>
          </p:cNvSpPr>
          <p:nvPr>
            <p:ph type="title"/>
          </p:nvPr>
        </p:nvSpPr>
        <p:spPr>
          <a:xfrm>
            <a:off x="7667413" y="1155589"/>
            <a:ext cx="1052719" cy="1200329"/>
          </a:xfrm>
        </p:spPr>
        <p:txBody>
          <a:bodyPr/>
          <a:lstStyle/>
          <a:p>
            <a:r>
              <a:rPr lang="nb-NO" dirty="0"/>
              <a:t>s. 163</a:t>
            </a:r>
          </a:p>
        </p:txBody>
      </p:sp>
      <p:pic>
        <p:nvPicPr>
          <p:cNvPr id="4" name="Content Placeholder 3">
            <a:extLst>
              <a:ext uri="{FF2B5EF4-FFF2-40B4-BE49-F238E27FC236}">
                <a16:creationId xmlns:a16="http://schemas.microsoft.com/office/drawing/2014/main" id="{9A0E8A1C-B352-4963-BA44-326DA54190A8}"/>
              </a:ext>
            </a:extLst>
          </p:cNvPr>
          <p:cNvPicPr>
            <a:picLocks noGrp="1" noChangeAspect="1"/>
          </p:cNvPicPr>
          <p:nvPr>
            <p:ph idx="1"/>
          </p:nvPr>
        </p:nvPicPr>
        <p:blipFill>
          <a:blip r:embed="rId2"/>
          <a:stretch>
            <a:fillRect/>
          </a:stretch>
        </p:blipFill>
        <p:spPr>
          <a:xfrm>
            <a:off x="947496" y="1405890"/>
            <a:ext cx="6625651" cy="4232558"/>
          </a:xfrm>
          <a:prstGeom prst="rect">
            <a:avLst/>
          </a:prstGeom>
        </p:spPr>
      </p:pic>
    </p:spTree>
    <p:extLst>
      <p:ext uri="{BB962C8B-B14F-4D97-AF65-F5344CB8AC3E}">
        <p14:creationId xmlns:p14="http://schemas.microsoft.com/office/powerpoint/2010/main" val="20249552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99806-50F6-C3A5-4055-6E58285A0418}"/>
              </a:ext>
            </a:extLst>
          </p:cNvPr>
          <p:cNvSpPr>
            <a:spLocks noGrp="1"/>
          </p:cNvSpPr>
          <p:nvPr>
            <p:ph type="title"/>
          </p:nvPr>
        </p:nvSpPr>
        <p:spPr>
          <a:xfrm>
            <a:off x="301386" y="1155589"/>
            <a:ext cx="8418747" cy="233014"/>
          </a:xfrm>
        </p:spPr>
        <p:txBody>
          <a:bodyPr/>
          <a:lstStyle/>
          <a:p>
            <a:r>
              <a:rPr lang="nb-NO" sz="900" dirty="0"/>
              <a:t>s. 141</a:t>
            </a:r>
          </a:p>
        </p:txBody>
      </p:sp>
      <p:pic>
        <p:nvPicPr>
          <p:cNvPr id="5" name="Content Placeholder 4">
            <a:extLst>
              <a:ext uri="{FF2B5EF4-FFF2-40B4-BE49-F238E27FC236}">
                <a16:creationId xmlns:a16="http://schemas.microsoft.com/office/drawing/2014/main" id="{DB00788B-03CE-7677-852F-4DE5D475CDD4}"/>
              </a:ext>
            </a:extLst>
          </p:cNvPr>
          <p:cNvPicPr>
            <a:picLocks noGrp="1" noChangeAspect="1"/>
          </p:cNvPicPr>
          <p:nvPr>
            <p:ph idx="1"/>
          </p:nvPr>
        </p:nvPicPr>
        <p:blipFill>
          <a:blip r:embed="rId2"/>
          <a:stretch>
            <a:fillRect/>
          </a:stretch>
        </p:blipFill>
        <p:spPr>
          <a:xfrm>
            <a:off x="1418710" y="1866900"/>
            <a:ext cx="6184345" cy="3614738"/>
          </a:xfrm>
        </p:spPr>
      </p:pic>
    </p:spTree>
    <p:extLst>
      <p:ext uri="{BB962C8B-B14F-4D97-AF65-F5344CB8AC3E}">
        <p14:creationId xmlns:p14="http://schemas.microsoft.com/office/powerpoint/2010/main" val="2089204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6BC54-8E47-4E51-AA44-130F74B690FF}"/>
              </a:ext>
            </a:extLst>
          </p:cNvPr>
          <p:cNvSpPr>
            <a:spLocks noGrp="1"/>
          </p:cNvSpPr>
          <p:nvPr>
            <p:ph type="title"/>
          </p:nvPr>
        </p:nvSpPr>
        <p:spPr/>
        <p:txBody>
          <a:bodyPr/>
          <a:lstStyle/>
          <a:p>
            <a:r>
              <a:rPr lang="nb-NO" dirty="0" err="1"/>
              <a:t>Kap</a:t>
            </a:r>
            <a:r>
              <a:rPr lang="nb-NO" dirty="0"/>
              <a:t> 6.2: Er bærekraftig vekst mulig?</a:t>
            </a:r>
          </a:p>
        </p:txBody>
      </p:sp>
      <p:sp>
        <p:nvSpPr>
          <p:cNvPr id="3" name="Content Placeholder 2">
            <a:extLst>
              <a:ext uri="{FF2B5EF4-FFF2-40B4-BE49-F238E27FC236}">
                <a16:creationId xmlns:a16="http://schemas.microsoft.com/office/drawing/2014/main" id="{5FF8CB7D-E873-4A03-B2A0-8CCD32412EAB}"/>
              </a:ext>
            </a:extLst>
          </p:cNvPr>
          <p:cNvSpPr>
            <a:spLocks noGrp="1"/>
          </p:cNvSpPr>
          <p:nvPr>
            <p:ph idx="1"/>
          </p:nvPr>
        </p:nvSpPr>
        <p:spPr/>
        <p:txBody>
          <a:bodyPr/>
          <a:lstStyle/>
          <a:p>
            <a:endParaRPr lang="nb-NO" dirty="0"/>
          </a:p>
          <a:p>
            <a:r>
              <a:rPr lang="nb-NO" dirty="0">
                <a:highlight>
                  <a:srgbClr val="FFFF00"/>
                </a:highlight>
              </a:rPr>
              <a:t>Svak bærekraft x Sterk bærekraft (les i s. 139)</a:t>
            </a:r>
          </a:p>
          <a:p>
            <a:endParaRPr lang="nb-NO" dirty="0">
              <a:highlight>
                <a:srgbClr val="FFFF00"/>
              </a:highlight>
            </a:endParaRPr>
          </a:p>
          <a:p>
            <a:r>
              <a:rPr lang="nb-NO" dirty="0"/>
              <a:t>Vi må finne balanse mellom: People, Planet, Profit</a:t>
            </a:r>
          </a:p>
          <a:p>
            <a:endParaRPr lang="nb-NO" dirty="0"/>
          </a:p>
          <a:p>
            <a:r>
              <a:rPr lang="nb-NO" dirty="0"/>
              <a:t>Vi skal ha en forelesning om Planetens tåleevne – s. 142</a:t>
            </a:r>
          </a:p>
          <a:p>
            <a:endParaRPr lang="nb-NO" dirty="0"/>
          </a:p>
          <a:p>
            <a:pPr marL="0" indent="0">
              <a:buNone/>
            </a:pPr>
            <a:endParaRPr lang="nb-NO" dirty="0"/>
          </a:p>
        </p:txBody>
      </p:sp>
    </p:spTree>
    <p:extLst>
      <p:ext uri="{BB962C8B-B14F-4D97-AF65-F5344CB8AC3E}">
        <p14:creationId xmlns:p14="http://schemas.microsoft.com/office/powerpoint/2010/main" val="15117508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88513-0FE6-42C5-97BB-70B1388F5F7E}"/>
              </a:ext>
            </a:extLst>
          </p:cNvPr>
          <p:cNvSpPr>
            <a:spLocks noGrp="1"/>
          </p:cNvSpPr>
          <p:nvPr>
            <p:ph type="title"/>
          </p:nvPr>
        </p:nvSpPr>
        <p:spPr>
          <a:xfrm>
            <a:off x="982193" y="1063230"/>
            <a:ext cx="7681516" cy="584775"/>
          </a:xfrm>
        </p:spPr>
        <p:txBody>
          <a:bodyPr/>
          <a:lstStyle/>
          <a:p>
            <a:r>
              <a:rPr lang="nb-NO" sz="3200" dirty="0"/>
              <a:t>Archie B. </a:t>
            </a:r>
            <a:r>
              <a:rPr lang="nb-NO" sz="3200" dirty="0" err="1"/>
              <a:t>Carolls</a:t>
            </a:r>
            <a:r>
              <a:rPr lang="nb-NO" sz="3200" dirty="0"/>
              <a:t> pyramiden, side 188</a:t>
            </a:r>
          </a:p>
        </p:txBody>
      </p:sp>
      <p:sp>
        <p:nvSpPr>
          <p:cNvPr id="3" name="Content Placeholder 2">
            <a:extLst>
              <a:ext uri="{FF2B5EF4-FFF2-40B4-BE49-F238E27FC236}">
                <a16:creationId xmlns:a16="http://schemas.microsoft.com/office/drawing/2014/main" id="{A5A74976-0C56-46A3-9C7C-BCBB6AE731F0}"/>
              </a:ext>
            </a:extLst>
          </p:cNvPr>
          <p:cNvSpPr>
            <a:spLocks noGrp="1"/>
          </p:cNvSpPr>
          <p:nvPr>
            <p:ph idx="1"/>
          </p:nvPr>
        </p:nvSpPr>
        <p:spPr/>
        <p:txBody>
          <a:bodyPr/>
          <a:lstStyle/>
          <a:p>
            <a:r>
              <a:rPr lang="nb-NO" dirty="0"/>
              <a:t>1991</a:t>
            </a:r>
          </a:p>
          <a:p>
            <a:endParaRPr lang="nb-NO" dirty="0"/>
          </a:p>
        </p:txBody>
      </p:sp>
      <p:pic>
        <p:nvPicPr>
          <p:cNvPr id="4" name="Picture 3">
            <a:extLst>
              <a:ext uri="{FF2B5EF4-FFF2-40B4-BE49-F238E27FC236}">
                <a16:creationId xmlns:a16="http://schemas.microsoft.com/office/drawing/2014/main" id="{66DE76D2-AFD6-4A71-9670-062AD695F5F5}"/>
              </a:ext>
            </a:extLst>
          </p:cNvPr>
          <p:cNvPicPr>
            <a:picLocks noChangeAspect="1"/>
          </p:cNvPicPr>
          <p:nvPr/>
        </p:nvPicPr>
        <p:blipFill>
          <a:blip r:embed="rId2"/>
          <a:stretch>
            <a:fillRect/>
          </a:stretch>
        </p:blipFill>
        <p:spPr>
          <a:xfrm>
            <a:off x="1767156" y="1805280"/>
            <a:ext cx="5394903" cy="3744939"/>
          </a:xfrm>
          <a:prstGeom prst="rect">
            <a:avLst/>
          </a:prstGeom>
        </p:spPr>
      </p:pic>
    </p:spTree>
    <p:extLst>
      <p:ext uri="{BB962C8B-B14F-4D97-AF65-F5344CB8AC3E}">
        <p14:creationId xmlns:p14="http://schemas.microsoft.com/office/powerpoint/2010/main" val="35062483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A476D-EBB8-09E0-8DD9-6040F2718A4B}"/>
              </a:ext>
            </a:extLst>
          </p:cNvPr>
          <p:cNvSpPr>
            <a:spLocks noGrp="1"/>
          </p:cNvSpPr>
          <p:nvPr>
            <p:ph type="title"/>
          </p:nvPr>
        </p:nvSpPr>
        <p:spPr/>
        <p:txBody>
          <a:bodyPr/>
          <a:lstStyle/>
          <a:p>
            <a:r>
              <a:rPr lang="nb-NO" dirty="0"/>
              <a:t>CSR x CSV</a:t>
            </a:r>
          </a:p>
        </p:txBody>
      </p:sp>
      <p:sp>
        <p:nvSpPr>
          <p:cNvPr id="3" name="Content Placeholder 2">
            <a:extLst>
              <a:ext uri="{FF2B5EF4-FFF2-40B4-BE49-F238E27FC236}">
                <a16:creationId xmlns:a16="http://schemas.microsoft.com/office/drawing/2014/main" id="{ACDCFFEF-10F7-1859-A4E4-ACE77C60CE14}"/>
              </a:ext>
            </a:extLst>
          </p:cNvPr>
          <p:cNvSpPr>
            <a:spLocks noGrp="1"/>
          </p:cNvSpPr>
          <p:nvPr>
            <p:ph idx="1"/>
          </p:nvPr>
        </p:nvSpPr>
        <p:spPr/>
        <p:txBody>
          <a:bodyPr/>
          <a:lstStyle/>
          <a:p>
            <a:r>
              <a:rPr lang="nb-NO" dirty="0"/>
              <a:t>Mens CSR ofte er drevet av eksternt press og handler om å gi tilbake til samfunnet ved siden av kjernevirksomheten, er CSV en integrert del av bedriftens strategi. CSV søker å koble samfunnsforbedring direkte til økonomisk verdiskaping, mens CSR kan fokusere på filantropi og samfunnsengasjement.</a:t>
            </a:r>
          </a:p>
        </p:txBody>
      </p:sp>
    </p:spTree>
    <p:extLst>
      <p:ext uri="{BB962C8B-B14F-4D97-AF65-F5344CB8AC3E}">
        <p14:creationId xmlns:p14="http://schemas.microsoft.com/office/powerpoint/2010/main" val="25464165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1C8E0-4C2F-43EA-9DDE-A05F52CCAEC7}"/>
              </a:ext>
            </a:extLst>
          </p:cNvPr>
          <p:cNvSpPr>
            <a:spLocks noGrp="1"/>
          </p:cNvSpPr>
          <p:nvPr>
            <p:ph type="title"/>
          </p:nvPr>
        </p:nvSpPr>
        <p:spPr/>
        <p:txBody>
          <a:bodyPr/>
          <a:lstStyle/>
          <a:p>
            <a:r>
              <a:rPr lang="nb-NO" dirty="0" err="1"/>
              <a:t>Eksternaliteter</a:t>
            </a:r>
            <a:r>
              <a:rPr lang="nb-NO" dirty="0"/>
              <a:t>, kap. 8.4</a:t>
            </a:r>
          </a:p>
        </p:txBody>
      </p:sp>
      <p:sp>
        <p:nvSpPr>
          <p:cNvPr id="3" name="Content Placeholder 2">
            <a:extLst>
              <a:ext uri="{FF2B5EF4-FFF2-40B4-BE49-F238E27FC236}">
                <a16:creationId xmlns:a16="http://schemas.microsoft.com/office/drawing/2014/main" id="{EEE8F493-E110-4829-B1AA-D7F33FDD0C3F}"/>
              </a:ext>
            </a:extLst>
          </p:cNvPr>
          <p:cNvSpPr>
            <a:spLocks noGrp="1"/>
          </p:cNvSpPr>
          <p:nvPr>
            <p:ph idx="1"/>
          </p:nvPr>
        </p:nvSpPr>
        <p:spPr/>
        <p:txBody>
          <a:bodyPr/>
          <a:lstStyle/>
          <a:p>
            <a:r>
              <a:rPr lang="nb-NO" sz="1800" dirty="0"/>
              <a:t>Økonomiske </a:t>
            </a:r>
            <a:r>
              <a:rPr lang="nb-NO" sz="1800" dirty="0" err="1"/>
              <a:t>eksternaliteter</a:t>
            </a:r>
            <a:r>
              <a:rPr lang="nb-NO" sz="1800" dirty="0"/>
              <a:t>, også kjent som "</a:t>
            </a:r>
            <a:r>
              <a:rPr lang="nb-NO" sz="1800" dirty="0" err="1"/>
              <a:t>eksternaliteter</a:t>
            </a:r>
            <a:r>
              <a:rPr lang="nb-NO" sz="1800" dirty="0"/>
              <a:t>" eller "eksterne effekter," </a:t>
            </a:r>
            <a:r>
              <a:rPr lang="nb-NO" sz="1800" dirty="0">
                <a:highlight>
                  <a:srgbClr val="00FF00"/>
                </a:highlight>
              </a:rPr>
              <a:t>refererer til kostnader eller fordeler som påvirker tredjeparter </a:t>
            </a:r>
            <a:r>
              <a:rPr lang="nb-NO" sz="1800" dirty="0"/>
              <a:t>som ikke er direkte involvert i en økonomisk aktivitet.</a:t>
            </a:r>
          </a:p>
          <a:p>
            <a:pPr marL="0" indent="0">
              <a:buNone/>
            </a:pPr>
            <a:endParaRPr lang="nb-NO" sz="1800" dirty="0"/>
          </a:p>
          <a:p>
            <a:r>
              <a:rPr lang="nb-NO" sz="1800" dirty="0"/>
              <a:t>En </a:t>
            </a:r>
            <a:r>
              <a:rPr lang="nb-NO" sz="1800" dirty="0" err="1"/>
              <a:t>eksternalitet</a:t>
            </a:r>
            <a:r>
              <a:rPr lang="nb-NO" sz="1800" dirty="0"/>
              <a:t> oppstår når en økonomisk aktivitet påvirker en annen aktivitet på en måte som ikke fremgår av markedstransaksjonene (priser, kostnad). </a:t>
            </a:r>
          </a:p>
          <a:p>
            <a:pPr marL="0" indent="0">
              <a:buNone/>
            </a:pPr>
            <a:endParaRPr lang="nb-NO" sz="1800" dirty="0"/>
          </a:p>
          <a:p>
            <a:r>
              <a:rPr lang="nb-NO" sz="1800" dirty="0" err="1"/>
              <a:t>Eksternalititer</a:t>
            </a:r>
            <a:r>
              <a:rPr lang="nb-NO" sz="1800" dirty="0"/>
              <a:t> kan være positive og negative: </a:t>
            </a:r>
          </a:p>
          <a:p>
            <a:r>
              <a:rPr lang="nb-NO" sz="1800" dirty="0" err="1"/>
              <a:t>Eksternaliteter</a:t>
            </a:r>
            <a:r>
              <a:rPr lang="nb-NO" sz="1800" dirty="0"/>
              <a:t> er negative hvis de påvirker en tredjepart negativt. </a:t>
            </a:r>
          </a:p>
          <a:p>
            <a:r>
              <a:rPr lang="nb-NO" sz="1800" dirty="0" err="1"/>
              <a:t>Eksternaliteter</a:t>
            </a:r>
            <a:r>
              <a:rPr lang="nb-NO" sz="1800" dirty="0"/>
              <a:t> er positive hvis de påvirker en tredjepart positivt.</a:t>
            </a:r>
          </a:p>
          <a:p>
            <a:pPr marL="0" indent="0">
              <a:buNone/>
            </a:pPr>
            <a:endParaRPr lang="nb-NO" dirty="0"/>
          </a:p>
        </p:txBody>
      </p:sp>
    </p:spTree>
    <p:extLst>
      <p:ext uri="{BB962C8B-B14F-4D97-AF65-F5344CB8AC3E}">
        <p14:creationId xmlns:p14="http://schemas.microsoft.com/office/powerpoint/2010/main" val="27166330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C8B09-41F3-C062-7B78-B17120AC1782}"/>
              </a:ext>
            </a:extLst>
          </p:cNvPr>
          <p:cNvSpPr>
            <a:spLocks noGrp="1"/>
          </p:cNvSpPr>
          <p:nvPr>
            <p:ph type="title"/>
          </p:nvPr>
        </p:nvSpPr>
        <p:spPr/>
        <p:txBody>
          <a:bodyPr/>
          <a:lstStyle/>
          <a:p>
            <a:endParaRPr lang="nb-NO"/>
          </a:p>
        </p:txBody>
      </p:sp>
      <p:sp>
        <p:nvSpPr>
          <p:cNvPr id="3" name="Content Placeholder 2">
            <a:extLst>
              <a:ext uri="{FF2B5EF4-FFF2-40B4-BE49-F238E27FC236}">
                <a16:creationId xmlns:a16="http://schemas.microsoft.com/office/drawing/2014/main" id="{B49E1FC2-ADCA-98B6-D3C5-8C2A16614394}"/>
              </a:ext>
            </a:extLst>
          </p:cNvPr>
          <p:cNvSpPr>
            <a:spLocks noGrp="1"/>
          </p:cNvSpPr>
          <p:nvPr>
            <p:ph idx="1"/>
          </p:nvPr>
        </p:nvSpPr>
        <p:spPr/>
        <p:txBody>
          <a:bodyPr/>
          <a:lstStyle/>
          <a:p>
            <a:r>
              <a:rPr lang="nb-NO" b="1" dirty="0"/>
              <a:t>Campus- og nettstudenter har samme eksamen.</a:t>
            </a:r>
          </a:p>
          <a:p>
            <a:pPr marL="0" indent="0">
              <a:buNone/>
            </a:pPr>
            <a:endParaRPr lang="nb-NO" b="1" dirty="0"/>
          </a:p>
          <a:p>
            <a:r>
              <a:rPr lang="nb-NO" b="1" dirty="0"/>
              <a:t>Eksamen er en 4‑timers skriftlig eksamen som gjennomføres på campus Gjøvik.</a:t>
            </a:r>
          </a:p>
          <a:p>
            <a:endParaRPr lang="nb-NO" b="1" dirty="0"/>
          </a:p>
          <a:p>
            <a:r>
              <a:rPr lang="nb-NO" b="1" dirty="0"/>
              <a:t>Det er fysisk oppmøte, men eksamen skrives på PC.</a:t>
            </a:r>
          </a:p>
          <a:p>
            <a:endParaRPr lang="nb-NO" b="1" dirty="0"/>
          </a:p>
          <a:p>
            <a:endParaRPr lang="nb-NO" dirty="0"/>
          </a:p>
          <a:p>
            <a:endParaRPr lang="nb-NO" dirty="0"/>
          </a:p>
        </p:txBody>
      </p:sp>
    </p:spTree>
    <p:extLst>
      <p:ext uri="{BB962C8B-B14F-4D97-AF65-F5344CB8AC3E}">
        <p14:creationId xmlns:p14="http://schemas.microsoft.com/office/powerpoint/2010/main" val="39907952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a:t>Sosial søyle</a:t>
            </a:r>
          </a:p>
        </p:txBody>
      </p:sp>
      <p:sp>
        <p:nvSpPr>
          <p:cNvPr id="3" name="Content Placeholder 2"/>
          <p:cNvSpPr>
            <a:spLocks noGrp="1"/>
          </p:cNvSpPr>
          <p:nvPr>
            <p:ph idx="1"/>
          </p:nvPr>
        </p:nvSpPr>
        <p:spPr/>
        <p:txBody>
          <a:bodyPr/>
          <a:lstStyle/>
          <a:p>
            <a:pPr marL="0" indent="0">
              <a:buNone/>
            </a:pPr>
            <a:r>
              <a:rPr lang="nb-NO" sz="2000" b="1" dirty="0"/>
              <a:t>Intern sosial søyle: </a:t>
            </a:r>
          </a:p>
          <a:p>
            <a:pPr>
              <a:buFont typeface="Arial" panose="020B0604020202020204" pitchFamily="34" charset="0"/>
              <a:buChar char="•"/>
            </a:pPr>
            <a:r>
              <a:rPr lang="nb-NO" sz="2000" dirty="0"/>
              <a:t>Obligatorisk sosialpolitikk for bedriften (Lover, reguleringer, Arbeidsmiljøloven osv.)</a:t>
            </a:r>
          </a:p>
          <a:p>
            <a:pPr>
              <a:buFont typeface="Arial" panose="020B0604020202020204" pitchFamily="34" charset="0"/>
              <a:buChar char="•"/>
            </a:pPr>
            <a:r>
              <a:rPr lang="nb-NO" sz="2000" dirty="0"/>
              <a:t>Avtalt sosialpolitikk (kollektive avtaler, fagforeninger)</a:t>
            </a:r>
          </a:p>
          <a:p>
            <a:pPr>
              <a:buFont typeface="Arial" panose="020B0604020202020204" pitchFamily="34" charset="0"/>
              <a:buChar char="•"/>
            </a:pPr>
            <a:r>
              <a:rPr lang="nb-NO" sz="2000" dirty="0"/>
              <a:t>Frivillig sosialpolitikk (CSR)</a:t>
            </a:r>
          </a:p>
          <a:p>
            <a:pPr marL="0" indent="0">
              <a:buNone/>
            </a:pPr>
            <a:r>
              <a:rPr lang="nb-NO" sz="2000" b="1" dirty="0"/>
              <a:t>Ekstern sosial søyle (lokalsamfunn)</a:t>
            </a:r>
          </a:p>
          <a:p>
            <a:pPr>
              <a:buFont typeface="Arial" panose="020B0604020202020204" pitchFamily="34" charset="0"/>
              <a:buChar char="•"/>
            </a:pPr>
            <a:r>
              <a:rPr lang="nb-NO" sz="2000" dirty="0"/>
              <a:t>Filantropi</a:t>
            </a:r>
          </a:p>
          <a:p>
            <a:pPr>
              <a:buFont typeface="Arial" panose="020B0604020202020204" pitchFamily="34" charset="0"/>
              <a:buChar char="•"/>
            </a:pPr>
            <a:r>
              <a:rPr lang="nb-NO" sz="2000" dirty="0" err="1"/>
              <a:t>Cause</a:t>
            </a:r>
            <a:r>
              <a:rPr lang="nb-NO" sz="2000" dirty="0"/>
              <a:t> Related </a:t>
            </a:r>
            <a:r>
              <a:rPr lang="nb-NO" sz="2000" dirty="0" err="1"/>
              <a:t>Marketing</a:t>
            </a:r>
            <a:endParaRPr lang="nb-NO" sz="2000" dirty="0"/>
          </a:p>
          <a:p>
            <a:pPr>
              <a:buFont typeface="Arial" panose="020B0604020202020204" pitchFamily="34" charset="0"/>
              <a:buChar char="•"/>
            </a:pPr>
            <a:r>
              <a:rPr lang="nb-NO" sz="2000" dirty="0"/>
              <a:t>osv.</a:t>
            </a:r>
          </a:p>
          <a:p>
            <a:pPr marL="0" indent="0">
              <a:buNone/>
            </a:pPr>
            <a:endParaRPr lang="nb-NO" dirty="0"/>
          </a:p>
        </p:txBody>
      </p:sp>
    </p:spTree>
    <p:extLst>
      <p:ext uri="{BB962C8B-B14F-4D97-AF65-F5344CB8AC3E}">
        <p14:creationId xmlns:p14="http://schemas.microsoft.com/office/powerpoint/2010/main" val="16170984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86910-A51E-FC4B-272F-1B0AE3DD012F}"/>
              </a:ext>
            </a:extLst>
          </p:cNvPr>
          <p:cNvSpPr>
            <a:spLocks noGrp="1"/>
          </p:cNvSpPr>
          <p:nvPr>
            <p:ph type="title"/>
          </p:nvPr>
        </p:nvSpPr>
        <p:spPr/>
        <p:txBody>
          <a:bodyPr/>
          <a:lstStyle/>
          <a:p>
            <a:r>
              <a:rPr lang="nb-NO" dirty="0"/>
              <a:t>Pensum: </a:t>
            </a:r>
          </a:p>
        </p:txBody>
      </p:sp>
      <p:sp>
        <p:nvSpPr>
          <p:cNvPr id="3" name="Content Placeholder 2">
            <a:extLst>
              <a:ext uri="{FF2B5EF4-FFF2-40B4-BE49-F238E27FC236}">
                <a16:creationId xmlns:a16="http://schemas.microsoft.com/office/drawing/2014/main" id="{97A56D95-138C-6C22-476F-F69B04C37424}"/>
              </a:ext>
            </a:extLst>
          </p:cNvPr>
          <p:cNvSpPr>
            <a:spLocks noGrp="1"/>
          </p:cNvSpPr>
          <p:nvPr>
            <p:ph sz="half" idx="1"/>
          </p:nvPr>
        </p:nvSpPr>
        <p:spPr/>
        <p:txBody>
          <a:bodyPr/>
          <a:lstStyle/>
          <a:p>
            <a:r>
              <a:rPr lang="nb-NO" dirty="0"/>
              <a:t>Side 142</a:t>
            </a:r>
          </a:p>
        </p:txBody>
      </p:sp>
      <p:pic>
        <p:nvPicPr>
          <p:cNvPr id="6" name="Content Placeholder 5">
            <a:extLst>
              <a:ext uri="{FF2B5EF4-FFF2-40B4-BE49-F238E27FC236}">
                <a16:creationId xmlns:a16="http://schemas.microsoft.com/office/drawing/2014/main" id="{A726CA7A-7303-1193-7CBC-FAFF81D8EFEA}"/>
              </a:ext>
            </a:extLst>
          </p:cNvPr>
          <p:cNvPicPr>
            <a:picLocks noGrp="1" noChangeAspect="1"/>
          </p:cNvPicPr>
          <p:nvPr>
            <p:ph sz="half" idx="2"/>
          </p:nvPr>
        </p:nvPicPr>
        <p:blipFill>
          <a:blip r:embed="rId2"/>
          <a:stretch>
            <a:fillRect/>
          </a:stretch>
        </p:blipFill>
        <p:spPr>
          <a:xfrm>
            <a:off x="3451595" y="1465730"/>
            <a:ext cx="3891253" cy="3394075"/>
          </a:xfrm>
        </p:spPr>
      </p:pic>
    </p:spTree>
    <p:extLst>
      <p:ext uri="{BB962C8B-B14F-4D97-AF65-F5344CB8AC3E}">
        <p14:creationId xmlns:p14="http://schemas.microsoft.com/office/powerpoint/2010/main" val="22822436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841F8-B8EA-491F-6AC7-2A6C852C2317}"/>
              </a:ext>
            </a:extLst>
          </p:cNvPr>
          <p:cNvSpPr>
            <a:spLocks noGrp="1"/>
          </p:cNvSpPr>
          <p:nvPr>
            <p:ph type="title"/>
          </p:nvPr>
        </p:nvSpPr>
        <p:spPr/>
        <p:txBody>
          <a:bodyPr/>
          <a:lstStyle/>
          <a:p>
            <a:r>
              <a:rPr lang="nb-NO" dirty="0"/>
              <a:t>Pensum: s. 144</a:t>
            </a:r>
          </a:p>
        </p:txBody>
      </p:sp>
      <p:pic>
        <p:nvPicPr>
          <p:cNvPr id="5" name="Content Placeholder 4">
            <a:extLst>
              <a:ext uri="{FF2B5EF4-FFF2-40B4-BE49-F238E27FC236}">
                <a16:creationId xmlns:a16="http://schemas.microsoft.com/office/drawing/2014/main" id="{576BC737-5653-7E27-243B-2D15A79ED0D4}"/>
              </a:ext>
            </a:extLst>
          </p:cNvPr>
          <p:cNvPicPr>
            <a:picLocks noGrp="1" noChangeAspect="1"/>
          </p:cNvPicPr>
          <p:nvPr>
            <p:ph sz="half" idx="1"/>
          </p:nvPr>
        </p:nvPicPr>
        <p:blipFill>
          <a:blip r:embed="rId2"/>
          <a:stretch>
            <a:fillRect/>
          </a:stretch>
        </p:blipFill>
        <p:spPr>
          <a:xfrm>
            <a:off x="2685030" y="2057401"/>
            <a:ext cx="3681867" cy="3394075"/>
          </a:xfrm>
        </p:spPr>
      </p:pic>
    </p:spTree>
    <p:extLst>
      <p:ext uri="{BB962C8B-B14F-4D97-AF65-F5344CB8AC3E}">
        <p14:creationId xmlns:p14="http://schemas.microsoft.com/office/powerpoint/2010/main" val="27339438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174D7-EF75-4C0C-BF4E-E47A77480EB3}"/>
              </a:ext>
            </a:extLst>
          </p:cNvPr>
          <p:cNvSpPr>
            <a:spLocks noGrp="1"/>
          </p:cNvSpPr>
          <p:nvPr>
            <p:ph type="title"/>
          </p:nvPr>
        </p:nvSpPr>
        <p:spPr/>
        <p:txBody>
          <a:bodyPr/>
          <a:lstStyle/>
          <a:p>
            <a:r>
              <a:rPr lang="nb-NO" dirty="0"/>
              <a:t>Samfunnsansvarlige investeringer</a:t>
            </a:r>
          </a:p>
        </p:txBody>
      </p:sp>
      <p:sp>
        <p:nvSpPr>
          <p:cNvPr id="3" name="Content Placeholder 2">
            <a:extLst>
              <a:ext uri="{FF2B5EF4-FFF2-40B4-BE49-F238E27FC236}">
                <a16:creationId xmlns:a16="http://schemas.microsoft.com/office/drawing/2014/main" id="{E3C40A75-53DB-4188-A572-9453B605F6E2}"/>
              </a:ext>
            </a:extLst>
          </p:cNvPr>
          <p:cNvSpPr>
            <a:spLocks noGrp="1"/>
          </p:cNvSpPr>
          <p:nvPr>
            <p:ph idx="1"/>
          </p:nvPr>
        </p:nvSpPr>
        <p:spPr/>
        <p:txBody>
          <a:bodyPr/>
          <a:lstStyle/>
          <a:p>
            <a:r>
              <a:rPr lang="nb-NO" sz="1800" dirty="0" err="1"/>
              <a:t>Social</a:t>
            </a:r>
            <a:r>
              <a:rPr lang="nb-NO" sz="1800" dirty="0"/>
              <a:t> </a:t>
            </a:r>
            <a:r>
              <a:rPr lang="nb-NO" sz="1800" dirty="0" err="1"/>
              <a:t>Responsible</a:t>
            </a:r>
            <a:r>
              <a:rPr lang="nb-NO" sz="1800" dirty="0"/>
              <a:t> Investments (SRI)</a:t>
            </a:r>
          </a:p>
          <a:p>
            <a:endParaRPr lang="nb-NO" sz="1800" dirty="0"/>
          </a:p>
          <a:p>
            <a:r>
              <a:rPr lang="nb-NO" sz="1800" dirty="0"/>
              <a:t>Samfunnsansvarlige investeringer er en </a:t>
            </a:r>
            <a:r>
              <a:rPr lang="nb-NO" sz="1800" dirty="0">
                <a:solidFill>
                  <a:schemeClr val="tx2">
                    <a:lumMod val="60000"/>
                    <a:lumOff val="40000"/>
                  </a:schemeClr>
                </a:solidFill>
              </a:rPr>
              <a:t>investeringsstrategi som integrerer etiske, miljømessige og sosiale betraktninger i beslutningen</a:t>
            </a:r>
            <a:r>
              <a:rPr lang="nb-NO" sz="1800" dirty="0"/>
              <a:t>. Målet for samfunnsansvarlige investeringer er finansiell lønnsomhet, men strategien tar likevel hensyn til ikke-finansielle kriterier. </a:t>
            </a:r>
          </a:p>
          <a:p>
            <a:endParaRPr lang="nb-NO" dirty="0"/>
          </a:p>
          <a:p>
            <a:r>
              <a:rPr lang="nb-NO" sz="1600" dirty="0"/>
              <a:t>Investeringsstrategi – (3 faktor) avkastning x risiko x tid (likviditet) </a:t>
            </a:r>
          </a:p>
          <a:p>
            <a:r>
              <a:rPr lang="nb-NO" sz="1600" dirty="0"/>
              <a:t>Samfunnsansvarlige investeringer (1 faktor til – samfunnsansvar)</a:t>
            </a:r>
          </a:p>
          <a:p>
            <a:endParaRPr lang="nb-NO" sz="1600" dirty="0"/>
          </a:p>
          <a:p>
            <a:pPr marL="0" indent="0">
              <a:buNone/>
            </a:pPr>
            <a:endParaRPr lang="nb-NO" sz="1600" dirty="0"/>
          </a:p>
        </p:txBody>
      </p:sp>
    </p:spTree>
    <p:extLst>
      <p:ext uri="{BB962C8B-B14F-4D97-AF65-F5344CB8AC3E}">
        <p14:creationId xmlns:p14="http://schemas.microsoft.com/office/powerpoint/2010/main" val="40116428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74EFD-C1D8-2D06-7562-F3C4D6C3D607}"/>
              </a:ext>
            </a:extLst>
          </p:cNvPr>
          <p:cNvSpPr>
            <a:spLocks noGrp="1"/>
          </p:cNvSpPr>
          <p:nvPr>
            <p:ph type="title"/>
          </p:nvPr>
        </p:nvSpPr>
        <p:spPr/>
        <p:txBody>
          <a:bodyPr/>
          <a:lstStyle/>
          <a:p>
            <a:r>
              <a:rPr lang="nb-NO" dirty="0" err="1"/>
              <a:t>Motvekst</a:t>
            </a:r>
            <a:r>
              <a:rPr lang="nb-NO" dirty="0"/>
              <a:t> – «</a:t>
            </a:r>
            <a:r>
              <a:rPr lang="nb-NO" dirty="0" err="1"/>
              <a:t>degrowth</a:t>
            </a:r>
            <a:r>
              <a:rPr lang="nb-NO" dirty="0"/>
              <a:t>»</a:t>
            </a:r>
          </a:p>
        </p:txBody>
      </p:sp>
      <p:sp>
        <p:nvSpPr>
          <p:cNvPr id="3" name="Content Placeholder 2">
            <a:extLst>
              <a:ext uri="{FF2B5EF4-FFF2-40B4-BE49-F238E27FC236}">
                <a16:creationId xmlns:a16="http://schemas.microsoft.com/office/drawing/2014/main" id="{CAA78000-4DF1-69C3-A808-23108CE27B0C}"/>
              </a:ext>
            </a:extLst>
          </p:cNvPr>
          <p:cNvSpPr>
            <a:spLocks noGrp="1"/>
          </p:cNvSpPr>
          <p:nvPr>
            <p:ph idx="1"/>
          </p:nvPr>
        </p:nvSpPr>
        <p:spPr/>
        <p:txBody>
          <a:bodyPr/>
          <a:lstStyle/>
          <a:p>
            <a:r>
              <a:rPr lang="nb-NO" sz="1400" dirty="0" err="1"/>
              <a:t>Motvekst</a:t>
            </a:r>
            <a:r>
              <a:rPr lang="nb-NO" sz="1400" dirty="0"/>
              <a:t>, også kjent som «</a:t>
            </a:r>
            <a:r>
              <a:rPr lang="nb-NO" sz="1400" dirty="0" err="1"/>
              <a:t>degrowth</a:t>
            </a:r>
            <a:r>
              <a:rPr lang="nb-NO" sz="1400" dirty="0"/>
              <a:t>» på engelsk, er en økonomisk, sosial og filosofisk bevegelse som utfordrer ideen om uendelig økonomisk vekst som en nødvendighet for samfunnets fremgang. Hovedideen bak </a:t>
            </a:r>
            <a:r>
              <a:rPr lang="nb-NO" sz="1400" dirty="0" err="1"/>
              <a:t>motvekst</a:t>
            </a:r>
            <a:r>
              <a:rPr lang="nb-NO" sz="1400" dirty="0"/>
              <a:t> er at kontinuerlig vekst i økonomien ofte fører til miljøskader, sosial ulikhet og overforbruk av naturressurser, og derfor bør veksten begrenses eller styres på en måte som prioriterer bærekraft og livskvalitet.</a:t>
            </a:r>
          </a:p>
          <a:p>
            <a:pPr>
              <a:buFont typeface="Arial" panose="020B0604020202020204" pitchFamily="34" charset="0"/>
              <a:buChar char="•"/>
            </a:pPr>
            <a:r>
              <a:rPr lang="nb-NO" sz="1400" b="1" dirty="0"/>
              <a:t>Ressursbevissthet:</a:t>
            </a:r>
            <a:r>
              <a:rPr lang="nb-NO" sz="1400" dirty="0"/>
              <a:t> Fokus på å redusere overforbruk og fremme sirkulær økonomi.</a:t>
            </a:r>
          </a:p>
          <a:p>
            <a:pPr>
              <a:buFont typeface="Arial" panose="020B0604020202020204" pitchFamily="34" charset="0"/>
              <a:buChar char="•"/>
            </a:pPr>
            <a:r>
              <a:rPr lang="nb-NO" sz="1400" b="1" dirty="0"/>
              <a:t>Rettferdighet:</a:t>
            </a:r>
            <a:r>
              <a:rPr lang="nb-NO" sz="1400" dirty="0"/>
              <a:t> Økt sosial likhet og rettferdig fordeling av ressurser.</a:t>
            </a:r>
          </a:p>
          <a:p>
            <a:pPr>
              <a:buFont typeface="Arial" panose="020B0604020202020204" pitchFamily="34" charset="0"/>
              <a:buChar char="•"/>
            </a:pPr>
            <a:r>
              <a:rPr lang="nb-NO" sz="1400" b="1" dirty="0"/>
              <a:t>Lokalisering:</a:t>
            </a:r>
            <a:r>
              <a:rPr lang="nb-NO" sz="1400" dirty="0"/>
              <a:t> Støtte lokale samfunn og økonomier i stedet for globalisering.</a:t>
            </a:r>
          </a:p>
          <a:p>
            <a:pPr>
              <a:buFont typeface="Arial" panose="020B0604020202020204" pitchFamily="34" charset="0"/>
              <a:buChar char="•"/>
            </a:pPr>
            <a:r>
              <a:rPr lang="nb-NO" sz="1400" b="1" dirty="0"/>
              <a:t>Livskvalitet:</a:t>
            </a:r>
            <a:r>
              <a:rPr lang="nb-NO" sz="1400" dirty="0"/>
              <a:t> Et skifte fra materialistisk velstand til immaterielle verdier som helse, fellesskap og natur.</a:t>
            </a:r>
          </a:p>
          <a:p>
            <a:r>
              <a:rPr lang="nb-NO" sz="1400" dirty="0" err="1">
                <a:highlight>
                  <a:srgbClr val="FFFF00"/>
                </a:highlight>
              </a:rPr>
              <a:t>Motvekst</a:t>
            </a:r>
            <a:r>
              <a:rPr lang="nb-NO" sz="1400" dirty="0">
                <a:highlight>
                  <a:srgbClr val="FFFF00"/>
                </a:highlight>
              </a:rPr>
              <a:t> handler ikke nødvendigvis om å stanse all økonomisk utvikling, men om å reflektere over hvordan vi kan leve bedre med mindre og på en måte som respekterer planetens grenser. </a:t>
            </a:r>
            <a:endParaRPr lang="nb-NO" sz="1400" dirty="0"/>
          </a:p>
          <a:p>
            <a:endParaRPr lang="nb-NO" dirty="0"/>
          </a:p>
        </p:txBody>
      </p:sp>
    </p:spTree>
    <p:extLst>
      <p:ext uri="{BB962C8B-B14F-4D97-AF65-F5344CB8AC3E}">
        <p14:creationId xmlns:p14="http://schemas.microsoft.com/office/powerpoint/2010/main" val="35582159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990C7-F8B4-45C5-9AA7-737142CE0F62}"/>
              </a:ext>
            </a:extLst>
          </p:cNvPr>
          <p:cNvSpPr>
            <a:spLocks noGrp="1"/>
          </p:cNvSpPr>
          <p:nvPr>
            <p:ph type="title"/>
          </p:nvPr>
        </p:nvSpPr>
        <p:spPr/>
        <p:txBody>
          <a:bodyPr/>
          <a:lstStyle/>
          <a:p>
            <a:r>
              <a:rPr lang="nb-NO" dirty="0"/>
              <a:t>Samfunnsansvar og bærekraft</a:t>
            </a:r>
            <a:endParaRPr lang="nb-NO" sz="1050" dirty="0"/>
          </a:p>
        </p:txBody>
      </p:sp>
      <p:sp>
        <p:nvSpPr>
          <p:cNvPr id="3" name="Content Placeholder 2">
            <a:extLst>
              <a:ext uri="{FF2B5EF4-FFF2-40B4-BE49-F238E27FC236}">
                <a16:creationId xmlns:a16="http://schemas.microsoft.com/office/drawing/2014/main" id="{A2CE7BE4-8B89-46B5-95CB-F6889D153D72}"/>
              </a:ext>
            </a:extLst>
          </p:cNvPr>
          <p:cNvSpPr>
            <a:spLocks noGrp="1"/>
          </p:cNvSpPr>
          <p:nvPr>
            <p:ph sz="half" idx="1"/>
          </p:nvPr>
        </p:nvSpPr>
        <p:spPr>
          <a:xfrm>
            <a:off x="249043" y="2057401"/>
            <a:ext cx="8101059" cy="3394472"/>
          </a:xfrm>
        </p:spPr>
        <p:txBody>
          <a:bodyPr/>
          <a:lstStyle/>
          <a:p>
            <a:r>
              <a:rPr lang="nb-NO" dirty="0"/>
              <a:t>1. Planlegging</a:t>
            </a:r>
          </a:p>
          <a:p>
            <a:r>
              <a:rPr lang="nb-NO" dirty="0"/>
              <a:t>2. Interessentdialog</a:t>
            </a:r>
          </a:p>
          <a:p>
            <a:r>
              <a:rPr lang="nb-NO" dirty="0"/>
              <a:t>3. Rapportering</a:t>
            </a:r>
          </a:p>
          <a:p>
            <a:r>
              <a:rPr lang="nb-NO" dirty="0"/>
              <a:t>4. Verifikasjon</a:t>
            </a:r>
          </a:p>
          <a:p>
            <a:r>
              <a:rPr lang="nb-NO" dirty="0"/>
              <a:t>5. Oppfølging</a:t>
            </a:r>
          </a:p>
        </p:txBody>
      </p:sp>
    </p:spTree>
    <p:extLst>
      <p:ext uri="{BB962C8B-B14F-4D97-AF65-F5344CB8AC3E}">
        <p14:creationId xmlns:p14="http://schemas.microsoft.com/office/powerpoint/2010/main" val="40621212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D4C4F00-496F-F84A-D191-7E336EBC50AE}"/>
              </a:ext>
            </a:extLst>
          </p:cNvPr>
          <p:cNvSpPr>
            <a:spLocks noGrp="1"/>
          </p:cNvSpPr>
          <p:nvPr>
            <p:ph idx="1"/>
          </p:nvPr>
        </p:nvSpPr>
        <p:spPr/>
        <p:txBody>
          <a:bodyPr/>
          <a:lstStyle/>
          <a:p>
            <a:pPr marL="0" indent="0">
              <a:buNone/>
            </a:pPr>
            <a:endParaRPr lang="nb-NO" dirty="0"/>
          </a:p>
          <a:p>
            <a:pPr marL="0" indent="0">
              <a:buNone/>
            </a:pPr>
            <a:endParaRPr lang="nb-NO" dirty="0"/>
          </a:p>
          <a:p>
            <a:pPr marL="0" indent="0">
              <a:buNone/>
            </a:pPr>
            <a:endParaRPr lang="nb-NO" dirty="0"/>
          </a:p>
          <a:p>
            <a:r>
              <a:rPr lang="nb-NO" dirty="0"/>
              <a:t>Obligatorisk – lover, regulering, ……….rapportering</a:t>
            </a:r>
          </a:p>
          <a:p>
            <a:pPr marL="0" indent="0">
              <a:buNone/>
            </a:pPr>
            <a:endParaRPr lang="nb-NO" dirty="0"/>
          </a:p>
          <a:p>
            <a:pPr marL="0" indent="0">
              <a:buNone/>
            </a:pPr>
            <a:endParaRPr lang="nb-NO" dirty="0"/>
          </a:p>
          <a:p>
            <a:r>
              <a:rPr lang="nb-NO" dirty="0"/>
              <a:t>Frivillige – ISO standarder, GRI, Miljømerker…….</a:t>
            </a:r>
          </a:p>
          <a:p>
            <a:pPr marL="0" indent="0">
              <a:buNone/>
            </a:pPr>
            <a:endParaRPr lang="nb-NO" dirty="0"/>
          </a:p>
        </p:txBody>
      </p:sp>
    </p:spTree>
    <p:extLst>
      <p:ext uri="{BB962C8B-B14F-4D97-AF65-F5344CB8AC3E}">
        <p14:creationId xmlns:p14="http://schemas.microsoft.com/office/powerpoint/2010/main" val="28229380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AE922-1C66-C545-D63A-8FD30DA23D8F}"/>
              </a:ext>
            </a:extLst>
          </p:cNvPr>
          <p:cNvSpPr>
            <a:spLocks noGrp="1"/>
          </p:cNvSpPr>
          <p:nvPr>
            <p:ph type="title"/>
          </p:nvPr>
        </p:nvSpPr>
        <p:spPr/>
        <p:txBody>
          <a:bodyPr/>
          <a:lstStyle/>
          <a:p>
            <a:r>
              <a:rPr lang="nb-NO" dirty="0"/>
              <a:t>CSRD</a:t>
            </a:r>
          </a:p>
        </p:txBody>
      </p:sp>
      <p:sp>
        <p:nvSpPr>
          <p:cNvPr id="3" name="Content Placeholder 2">
            <a:extLst>
              <a:ext uri="{FF2B5EF4-FFF2-40B4-BE49-F238E27FC236}">
                <a16:creationId xmlns:a16="http://schemas.microsoft.com/office/drawing/2014/main" id="{EE6A3628-E74C-18B8-619E-91681521E0DC}"/>
              </a:ext>
            </a:extLst>
          </p:cNvPr>
          <p:cNvSpPr>
            <a:spLocks noGrp="1"/>
          </p:cNvSpPr>
          <p:nvPr>
            <p:ph idx="1"/>
          </p:nvPr>
        </p:nvSpPr>
        <p:spPr/>
        <p:txBody>
          <a:bodyPr/>
          <a:lstStyle/>
          <a:p>
            <a:r>
              <a:rPr lang="nb-NO" dirty="0" err="1"/>
              <a:t>EU's</a:t>
            </a:r>
            <a:r>
              <a:rPr lang="nb-NO" dirty="0"/>
              <a:t> overgang fra </a:t>
            </a:r>
            <a:r>
              <a:rPr lang="nb-NO" dirty="0">
                <a:highlight>
                  <a:srgbClr val="FFFF00"/>
                </a:highlight>
              </a:rPr>
              <a:t>Green </a:t>
            </a:r>
            <a:r>
              <a:rPr lang="nb-NO" dirty="0" err="1">
                <a:highlight>
                  <a:srgbClr val="FFFF00"/>
                </a:highlight>
              </a:rPr>
              <a:t>Deal</a:t>
            </a:r>
            <a:r>
              <a:rPr lang="nb-NO" dirty="0">
                <a:highlight>
                  <a:srgbClr val="FFFF00"/>
                </a:highlight>
              </a:rPr>
              <a:t> </a:t>
            </a:r>
            <a:r>
              <a:rPr lang="nb-NO" dirty="0"/>
              <a:t>til </a:t>
            </a:r>
            <a:r>
              <a:rPr lang="nb-NO" dirty="0" err="1">
                <a:highlight>
                  <a:srgbClr val="FFFF00"/>
                </a:highlight>
              </a:rPr>
              <a:t>Corporate</a:t>
            </a:r>
            <a:r>
              <a:rPr lang="nb-NO" dirty="0">
                <a:highlight>
                  <a:srgbClr val="FFFF00"/>
                </a:highlight>
              </a:rPr>
              <a:t> </a:t>
            </a:r>
            <a:r>
              <a:rPr lang="nb-NO" dirty="0" err="1">
                <a:highlight>
                  <a:srgbClr val="FFFF00"/>
                </a:highlight>
              </a:rPr>
              <a:t>Sustainability</a:t>
            </a:r>
            <a:r>
              <a:rPr lang="nb-NO" dirty="0">
                <a:highlight>
                  <a:srgbClr val="FFFF00"/>
                </a:highlight>
              </a:rPr>
              <a:t> Reporting Directive (CSRD)</a:t>
            </a:r>
            <a:r>
              <a:rPr lang="nb-NO" dirty="0"/>
              <a:t> representerer en utvikling i hvordan </a:t>
            </a:r>
            <a:r>
              <a:rPr lang="nb-NO" dirty="0" err="1"/>
              <a:t>bærekraftsmål</a:t>
            </a:r>
            <a:r>
              <a:rPr lang="nb-NO" dirty="0"/>
              <a:t> implementeres og overvåkes.</a:t>
            </a:r>
          </a:p>
          <a:p>
            <a:pPr marL="0" indent="0">
              <a:buNone/>
            </a:pPr>
            <a:r>
              <a:rPr lang="nb-NO" dirty="0"/>
              <a:t> </a:t>
            </a:r>
          </a:p>
          <a:p>
            <a:r>
              <a:rPr lang="nb-NO" dirty="0"/>
              <a:t>Green </a:t>
            </a:r>
            <a:r>
              <a:rPr lang="nb-NO" dirty="0" err="1"/>
              <a:t>Deal</a:t>
            </a:r>
            <a:r>
              <a:rPr lang="nb-NO" dirty="0"/>
              <a:t> er en bred strategi som tar sikte på å gjøre Europa klimanøytralt innen 2050, mens CSRD er en spesifikk lovgivning som fokuserer på rapportering av bærekraftig praksis i selskaper.</a:t>
            </a:r>
          </a:p>
          <a:p>
            <a:endParaRPr lang="nb-NO" dirty="0"/>
          </a:p>
          <a:p>
            <a:endParaRPr lang="nb-NO" dirty="0"/>
          </a:p>
        </p:txBody>
      </p:sp>
    </p:spTree>
    <p:extLst>
      <p:ext uri="{BB962C8B-B14F-4D97-AF65-F5344CB8AC3E}">
        <p14:creationId xmlns:p14="http://schemas.microsoft.com/office/powerpoint/2010/main" val="6769259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513ED-77E0-1395-415A-3D77B5B1AB9A}"/>
              </a:ext>
            </a:extLst>
          </p:cNvPr>
          <p:cNvSpPr>
            <a:spLocks noGrp="1"/>
          </p:cNvSpPr>
          <p:nvPr>
            <p:ph type="title"/>
          </p:nvPr>
        </p:nvSpPr>
        <p:spPr/>
        <p:txBody>
          <a:bodyPr/>
          <a:lstStyle/>
          <a:p>
            <a:r>
              <a:rPr lang="nb-NO" dirty="0"/>
              <a:t>Diskusjon</a:t>
            </a:r>
          </a:p>
        </p:txBody>
      </p:sp>
      <p:sp>
        <p:nvSpPr>
          <p:cNvPr id="3" name="Content Placeholder 2">
            <a:extLst>
              <a:ext uri="{FF2B5EF4-FFF2-40B4-BE49-F238E27FC236}">
                <a16:creationId xmlns:a16="http://schemas.microsoft.com/office/drawing/2014/main" id="{5428EFD1-9C1F-77B4-CE61-41BFFBCB8DA5}"/>
              </a:ext>
            </a:extLst>
          </p:cNvPr>
          <p:cNvSpPr>
            <a:spLocks noGrp="1"/>
          </p:cNvSpPr>
          <p:nvPr>
            <p:ph idx="1"/>
          </p:nvPr>
        </p:nvSpPr>
        <p:spPr/>
        <p:txBody>
          <a:bodyPr/>
          <a:lstStyle/>
          <a:p>
            <a:r>
              <a:rPr lang="nb-NO" b="1" dirty="0"/>
              <a:t>Oppgave 1: Etiske vurderinger i beslutninger</a:t>
            </a:r>
            <a:endParaRPr lang="nb-NO" dirty="0"/>
          </a:p>
          <a:p>
            <a:r>
              <a:rPr lang="nb-NO" dirty="0">
                <a:highlight>
                  <a:srgbClr val="FFFF00"/>
                </a:highlight>
              </a:rPr>
              <a:t>a) Hva kjennetegner etiske dilemmaer, og hvorfor er de relevante i arbeidslivet?</a:t>
            </a:r>
            <a:br>
              <a:rPr lang="nb-NO" dirty="0"/>
            </a:br>
            <a:r>
              <a:rPr lang="nb-NO" dirty="0"/>
              <a:t>b) Beskriv et relevant verktøy, modell eller perspektiv som kan hjelpe beslutningstakere å håndtere etiske spørsmål.</a:t>
            </a:r>
            <a:br>
              <a:rPr lang="nb-NO" dirty="0"/>
            </a:br>
            <a:r>
              <a:rPr lang="nb-NO" dirty="0"/>
              <a:t>c) Diskuter hvordan bedrifter kan balansere egne interesser med hensyn til samfunn, miljø og medarbeidere i vanskelige avgjørelser.</a:t>
            </a:r>
            <a:br>
              <a:rPr lang="nb-NO" dirty="0"/>
            </a:br>
            <a:r>
              <a:rPr lang="nb-NO" dirty="0"/>
              <a:t>d) Reflekter kort over hvorfor etisk kompetanse er viktig for ledere.</a:t>
            </a:r>
          </a:p>
          <a:p>
            <a:endParaRPr lang="nb-NO" dirty="0"/>
          </a:p>
        </p:txBody>
      </p:sp>
    </p:spTree>
    <p:extLst>
      <p:ext uri="{BB962C8B-B14F-4D97-AF65-F5344CB8AC3E}">
        <p14:creationId xmlns:p14="http://schemas.microsoft.com/office/powerpoint/2010/main" val="14043992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D4897-8DF5-2A52-BB0E-66274820A5C5}"/>
              </a:ext>
            </a:extLst>
          </p:cNvPr>
          <p:cNvSpPr>
            <a:spLocks noGrp="1"/>
          </p:cNvSpPr>
          <p:nvPr>
            <p:ph type="title"/>
          </p:nvPr>
        </p:nvSpPr>
        <p:spPr/>
        <p:txBody>
          <a:bodyPr/>
          <a:lstStyle/>
          <a:p>
            <a:r>
              <a:rPr lang="nb-NO" dirty="0"/>
              <a:t>Grupper</a:t>
            </a:r>
          </a:p>
        </p:txBody>
      </p:sp>
      <p:sp>
        <p:nvSpPr>
          <p:cNvPr id="3" name="Content Placeholder 2">
            <a:extLst>
              <a:ext uri="{FF2B5EF4-FFF2-40B4-BE49-F238E27FC236}">
                <a16:creationId xmlns:a16="http://schemas.microsoft.com/office/drawing/2014/main" id="{E50A6FD3-ABCE-97E0-BE03-55182DE7D9AF}"/>
              </a:ext>
            </a:extLst>
          </p:cNvPr>
          <p:cNvSpPr>
            <a:spLocks noGrp="1"/>
          </p:cNvSpPr>
          <p:nvPr>
            <p:ph idx="1"/>
          </p:nvPr>
        </p:nvSpPr>
        <p:spPr/>
        <p:txBody>
          <a:bodyPr/>
          <a:lstStyle/>
          <a:p>
            <a:r>
              <a:rPr lang="nb-NO" b="1" dirty="0"/>
              <a:t>Del 1: Felles besvarelse</a:t>
            </a:r>
            <a:endParaRPr lang="nb-NO" dirty="0"/>
          </a:p>
          <a:p>
            <a:pPr lvl="0"/>
            <a:r>
              <a:rPr lang="nb-NO" dirty="0"/>
              <a:t>Dere jobber i grupper.</a:t>
            </a:r>
          </a:p>
          <a:p>
            <a:pPr lvl="0"/>
            <a:r>
              <a:rPr lang="nb-NO" dirty="0"/>
              <a:t>Diskuter spørsmål a) sammen og bli enige om en felles skriftlig besvarelse.</a:t>
            </a:r>
          </a:p>
          <a:p>
            <a:pPr lvl="0"/>
            <a:r>
              <a:rPr lang="nb-NO" dirty="0"/>
              <a:t>Målet er ikke å finne «det perfekte svaret», men å formulere en klar, faglig og presis forklaring.</a:t>
            </a:r>
          </a:p>
          <a:p>
            <a:endParaRPr lang="nb-NO" dirty="0"/>
          </a:p>
        </p:txBody>
      </p:sp>
    </p:spTree>
    <p:extLst>
      <p:ext uri="{BB962C8B-B14F-4D97-AF65-F5344CB8AC3E}">
        <p14:creationId xmlns:p14="http://schemas.microsoft.com/office/powerpoint/2010/main" val="11453098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D9DFE-4F62-1671-B23C-E20F02A198AB}"/>
              </a:ext>
            </a:extLst>
          </p:cNvPr>
          <p:cNvSpPr>
            <a:spLocks noGrp="1"/>
          </p:cNvSpPr>
          <p:nvPr>
            <p:ph type="title"/>
          </p:nvPr>
        </p:nvSpPr>
        <p:spPr/>
        <p:txBody>
          <a:bodyPr/>
          <a:lstStyle/>
          <a:p>
            <a:r>
              <a:rPr lang="nb-NO" dirty="0"/>
              <a:t>Viktig:</a:t>
            </a:r>
          </a:p>
        </p:txBody>
      </p:sp>
      <p:sp>
        <p:nvSpPr>
          <p:cNvPr id="3" name="Content Placeholder 2">
            <a:extLst>
              <a:ext uri="{FF2B5EF4-FFF2-40B4-BE49-F238E27FC236}">
                <a16:creationId xmlns:a16="http://schemas.microsoft.com/office/drawing/2014/main" id="{A328FA79-9474-FA5A-C80B-938348BEB0FD}"/>
              </a:ext>
            </a:extLst>
          </p:cNvPr>
          <p:cNvSpPr>
            <a:spLocks noGrp="1"/>
          </p:cNvSpPr>
          <p:nvPr>
            <p:ph idx="1"/>
          </p:nvPr>
        </p:nvSpPr>
        <p:spPr/>
        <p:txBody>
          <a:bodyPr>
            <a:normAutofit lnSpcReduction="10000"/>
          </a:bodyPr>
          <a:lstStyle/>
          <a:p>
            <a:pPr lvl="0"/>
            <a:r>
              <a:rPr lang="nb-NO" dirty="0"/>
              <a:t>Du må ha godkjente arbeidskrav (obligatoriske krav) for å kunne gå opp til eksamen</a:t>
            </a:r>
          </a:p>
          <a:p>
            <a:pPr lvl="0"/>
            <a:r>
              <a:rPr lang="nb-NO" dirty="0"/>
              <a:t>Jeg sender liste over godkjente studenter til eksamenskontoret i uke 20</a:t>
            </a:r>
          </a:p>
          <a:p>
            <a:pPr lvl="0"/>
            <a:r>
              <a:rPr lang="nb-NO" dirty="0"/>
              <a:t>Du må sjekke </a:t>
            </a:r>
            <a:r>
              <a:rPr lang="nb-NO" dirty="0" err="1"/>
              <a:t>StudentWeb</a:t>
            </a:r>
            <a:r>
              <a:rPr lang="nb-NO" dirty="0"/>
              <a:t> 5 dager før eksamen</a:t>
            </a:r>
          </a:p>
          <a:p>
            <a:pPr lvl="0"/>
            <a:r>
              <a:rPr lang="nb-NO" dirty="0"/>
              <a:t>På </a:t>
            </a:r>
            <a:r>
              <a:rPr lang="nb-NO" dirty="0" err="1"/>
              <a:t>StudentWeb</a:t>
            </a:r>
            <a:r>
              <a:rPr lang="nb-NO" dirty="0"/>
              <a:t> skal det stå at arbeidskravene er godkjent</a:t>
            </a:r>
          </a:p>
          <a:p>
            <a:r>
              <a:rPr lang="nb-NO" b="1" dirty="0"/>
              <a:t> </a:t>
            </a:r>
            <a:endParaRPr lang="nb-NO" dirty="0"/>
          </a:p>
          <a:p>
            <a:pPr lvl="0"/>
            <a:r>
              <a:rPr lang="nb-NO" b="1" dirty="0"/>
              <a:t>Hvis du ikke ser godkjenningen, men har levert: send email til meg.</a:t>
            </a:r>
          </a:p>
          <a:p>
            <a:pPr lvl="0"/>
            <a:endParaRPr lang="nb-NO" b="1" dirty="0"/>
          </a:p>
          <a:p>
            <a:r>
              <a:rPr lang="nb-NO" dirty="0"/>
              <a:t>Vent til 5 dager før eksamen før du kontrollerer status: Det er en intern prosess før godkjenningen blir synlig i </a:t>
            </a:r>
            <a:r>
              <a:rPr lang="nb-NO" dirty="0" err="1"/>
              <a:t>StudentWeb</a:t>
            </a:r>
            <a:r>
              <a:rPr lang="nb-NO" dirty="0">
                <a:sym typeface="Wingdings" panose="05000000000000000000" pitchFamily="2" charset="2"/>
              </a:rPr>
              <a:t></a:t>
            </a:r>
            <a:endParaRPr lang="nb-NO" dirty="0"/>
          </a:p>
          <a:p>
            <a:pPr lvl="0"/>
            <a:endParaRPr lang="nb-NO" dirty="0"/>
          </a:p>
          <a:p>
            <a:endParaRPr lang="nb-NO" dirty="0"/>
          </a:p>
        </p:txBody>
      </p:sp>
    </p:spTree>
    <p:extLst>
      <p:ext uri="{BB962C8B-B14F-4D97-AF65-F5344CB8AC3E}">
        <p14:creationId xmlns:p14="http://schemas.microsoft.com/office/powerpoint/2010/main" val="19830899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97451-D067-2108-2F3E-E442A1FF97DE}"/>
              </a:ext>
            </a:extLst>
          </p:cNvPr>
          <p:cNvSpPr>
            <a:spLocks noGrp="1"/>
          </p:cNvSpPr>
          <p:nvPr>
            <p:ph type="title"/>
          </p:nvPr>
        </p:nvSpPr>
        <p:spPr/>
        <p:txBody>
          <a:bodyPr/>
          <a:lstStyle/>
          <a:p>
            <a:r>
              <a:rPr lang="nb-NO" dirty="0"/>
              <a:t>Grupper</a:t>
            </a:r>
          </a:p>
        </p:txBody>
      </p:sp>
      <p:sp>
        <p:nvSpPr>
          <p:cNvPr id="3" name="Content Placeholder 2">
            <a:extLst>
              <a:ext uri="{FF2B5EF4-FFF2-40B4-BE49-F238E27FC236}">
                <a16:creationId xmlns:a16="http://schemas.microsoft.com/office/drawing/2014/main" id="{1DE4EB41-F20B-CF3A-F8E6-A084A9530D1E}"/>
              </a:ext>
            </a:extLst>
          </p:cNvPr>
          <p:cNvSpPr>
            <a:spLocks noGrp="1"/>
          </p:cNvSpPr>
          <p:nvPr>
            <p:ph idx="1"/>
          </p:nvPr>
        </p:nvSpPr>
        <p:spPr>
          <a:xfrm>
            <a:off x="301386" y="1347021"/>
            <a:ext cx="8418747" cy="5113193"/>
          </a:xfrm>
        </p:spPr>
        <p:txBody>
          <a:bodyPr/>
          <a:lstStyle/>
          <a:p>
            <a:r>
              <a:rPr lang="nb-NO" sz="2000" b="1" dirty="0"/>
              <a:t>Del 2: Sammenligning av ulike besvarelser</a:t>
            </a:r>
            <a:endParaRPr lang="nb-NO" sz="2000" dirty="0"/>
          </a:p>
          <a:p>
            <a:r>
              <a:rPr lang="nb-NO" sz="2000" dirty="0"/>
              <a:t>Dere får utdelt ulike tekster som alle svarer på samme spørsmål.</a:t>
            </a:r>
          </a:p>
          <a:p>
            <a:r>
              <a:rPr lang="nb-NO" sz="2000" dirty="0"/>
              <a:t>Oppgave:</a:t>
            </a:r>
          </a:p>
          <a:p>
            <a:pPr lvl="0"/>
            <a:r>
              <a:rPr lang="nb-NO" sz="2000" dirty="0"/>
              <a:t>Les alle tekstene nøye.</a:t>
            </a:r>
          </a:p>
          <a:p>
            <a:pPr lvl="0"/>
            <a:r>
              <a:rPr lang="nb-NO" sz="2000" dirty="0"/>
              <a:t>Ranger tekstene etter faglig nivå (fra høyest til lavest). </a:t>
            </a:r>
          </a:p>
          <a:p>
            <a:pPr lvl="1"/>
            <a:r>
              <a:rPr lang="nb-NO" dirty="0"/>
              <a:t>Fokuser kun på for eksempel: </a:t>
            </a:r>
          </a:p>
          <a:p>
            <a:pPr lvl="2"/>
            <a:r>
              <a:rPr lang="nb-NO" sz="2000" dirty="0"/>
              <a:t>Begrepsbruk, presisjon, struktur, akademisk språk</a:t>
            </a:r>
          </a:p>
          <a:p>
            <a:pPr marL="0" indent="0">
              <a:buNone/>
            </a:pPr>
            <a:endParaRPr lang="nb-NO" dirty="0"/>
          </a:p>
        </p:txBody>
      </p:sp>
    </p:spTree>
    <p:extLst>
      <p:ext uri="{BB962C8B-B14F-4D97-AF65-F5344CB8AC3E}">
        <p14:creationId xmlns:p14="http://schemas.microsoft.com/office/powerpoint/2010/main" val="400307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A3CDB-9C97-1BAE-3BD2-6D628FD64E70}"/>
              </a:ext>
            </a:extLst>
          </p:cNvPr>
          <p:cNvSpPr>
            <a:spLocks noGrp="1"/>
          </p:cNvSpPr>
          <p:nvPr>
            <p:ph type="title"/>
          </p:nvPr>
        </p:nvSpPr>
        <p:spPr/>
        <p:txBody>
          <a:bodyPr/>
          <a:lstStyle/>
          <a:p>
            <a:r>
              <a:rPr lang="nb-NO" dirty="0"/>
              <a:t>Grupper</a:t>
            </a:r>
          </a:p>
        </p:txBody>
      </p:sp>
      <p:sp>
        <p:nvSpPr>
          <p:cNvPr id="3" name="Content Placeholder 2">
            <a:extLst>
              <a:ext uri="{FF2B5EF4-FFF2-40B4-BE49-F238E27FC236}">
                <a16:creationId xmlns:a16="http://schemas.microsoft.com/office/drawing/2014/main" id="{80CCE5B9-0E5F-E219-97E8-5706448103A8}"/>
              </a:ext>
            </a:extLst>
          </p:cNvPr>
          <p:cNvSpPr>
            <a:spLocks noGrp="1"/>
          </p:cNvSpPr>
          <p:nvPr>
            <p:ph idx="1"/>
          </p:nvPr>
        </p:nvSpPr>
        <p:spPr/>
        <p:txBody>
          <a:bodyPr/>
          <a:lstStyle/>
          <a:p>
            <a:pPr lvl="0"/>
            <a:r>
              <a:rPr lang="nb-NO" dirty="0"/>
              <a:t>Del 3: </a:t>
            </a:r>
            <a:r>
              <a:rPr lang="nb-NO" sz="2000" dirty="0"/>
              <a:t>Diskuter i gruppen: </a:t>
            </a:r>
          </a:p>
          <a:p>
            <a:pPr lvl="1"/>
            <a:r>
              <a:rPr lang="nb-NO" dirty="0"/>
              <a:t>Hva likte dere ved enkelte formuleringer?</a:t>
            </a:r>
          </a:p>
          <a:p>
            <a:pPr lvl="1"/>
            <a:r>
              <a:rPr lang="nb-NO" dirty="0"/>
              <a:t>Hva fungerte mindre godt, og hvorfor?</a:t>
            </a:r>
          </a:p>
          <a:p>
            <a:pPr lvl="1"/>
            <a:r>
              <a:rPr lang="nb-NO" dirty="0"/>
              <a:t>Hva kjennetegner etter deres mening en god akademisk besvarelse av denne typen?</a:t>
            </a:r>
          </a:p>
          <a:p>
            <a:endParaRPr lang="nb-NO" dirty="0"/>
          </a:p>
        </p:txBody>
      </p:sp>
    </p:spTree>
    <p:extLst>
      <p:ext uri="{BB962C8B-B14F-4D97-AF65-F5344CB8AC3E}">
        <p14:creationId xmlns:p14="http://schemas.microsoft.com/office/powerpoint/2010/main" val="33338378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79E0D-E9C6-F9AB-77EC-A7BD59FEAD5B}"/>
              </a:ext>
            </a:extLst>
          </p:cNvPr>
          <p:cNvSpPr>
            <a:spLocks noGrp="1"/>
          </p:cNvSpPr>
          <p:nvPr>
            <p:ph type="title"/>
          </p:nvPr>
        </p:nvSpPr>
        <p:spPr/>
        <p:txBody>
          <a:bodyPr/>
          <a:lstStyle/>
          <a:p>
            <a:r>
              <a:rPr lang="nb-NO" dirty="0"/>
              <a:t>Grupper</a:t>
            </a:r>
          </a:p>
        </p:txBody>
      </p:sp>
      <p:sp>
        <p:nvSpPr>
          <p:cNvPr id="3" name="Content Placeholder 2">
            <a:extLst>
              <a:ext uri="{FF2B5EF4-FFF2-40B4-BE49-F238E27FC236}">
                <a16:creationId xmlns:a16="http://schemas.microsoft.com/office/drawing/2014/main" id="{24046057-09CC-437F-F736-0C2CF54E1C66}"/>
              </a:ext>
            </a:extLst>
          </p:cNvPr>
          <p:cNvSpPr>
            <a:spLocks noGrp="1"/>
          </p:cNvSpPr>
          <p:nvPr>
            <p:ph idx="1"/>
          </p:nvPr>
        </p:nvSpPr>
        <p:spPr/>
        <p:txBody>
          <a:bodyPr/>
          <a:lstStyle/>
          <a:p>
            <a:pPr marL="0" indent="0">
              <a:buNone/>
            </a:pPr>
            <a:r>
              <a:rPr lang="nb-NO" dirty="0"/>
              <a:t>Del 4:</a:t>
            </a:r>
          </a:p>
          <a:p>
            <a:r>
              <a:rPr lang="nb-NO" dirty="0"/>
              <a:t>Hva må jeg jobbe mer med før eksamen?</a:t>
            </a:r>
          </a:p>
          <a:p>
            <a:r>
              <a:rPr lang="nb-NO" dirty="0"/>
              <a:t>Hvordan kan jeg best forberede meg til eksamen?</a:t>
            </a:r>
          </a:p>
        </p:txBody>
      </p:sp>
    </p:spTree>
    <p:extLst>
      <p:ext uri="{BB962C8B-B14F-4D97-AF65-F5344CB8AC3E}">
        <p14:creationId xmlns:p14="http://schemas.microsoft.com/office/powerpoint/2010/main" val="40933028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905FB-A6D5-FAE3-5AA4-DCB26F242091}"/>
              </a:ext>
            </a:extLst>
          </p:cNvPr>
          <p:cNvSpPr>
            <a:spLocks noGrp="1"/>
          </p:cNvSpPr>
          <p:nvPr>
            <p:ph type="title"/>
          </p:nvPr>
        </p:nvSpPr>
        <p:spPr/>
        <p:txBody>
          <a:bodyPr/>
          <a:lstStyle/>
          <a:p>
            <a:r>
              <a:rPr lang="nb-NO" dirty="0"/>
              <a:t>Referanse gruppe</a:t>
            </a:r>
          </a:p>
        </p:txBody>
      </p:sp>
      <p:sp>
        <p:nvSpPr>
          <p:cNvPr id="3" name="Content Placeholder 2">
            <a:extLst>
              <a:ext uri="{FF2B5EF4-FFF2-40B4-BE49-F238E27FC236}">
                <a16:creationId xmlns:a16="http://schemas.microsoft.com/office/drawing/2014/main" id="{C0B1AEB3-0BA8-5978-E0D8-7C4A5A427AD9}"/>
              </a:ext>
            </a:extLst>
          </p:cNvPr>
          <p:cNvSpPr>
            <a:spLocks noGrp="1"/>
          </p:cNvSpPr>
          <p:nvPr>
            <p:ph idx="1"/>
          </p:nvPr>
        </p:nvSpPr>
        <p:spPr/>
        <p:txBody>
          <a:bodyPr/>
          <a:lstStyle/>
          <a:p>
            <a:r>
              <a:rPr lang="nb-NO" dirty="0"/>
              <a:t>Anonym vurdering ……..på papir i klasserommet.</a:t>
            </a:r>
          </a:p>
          <a:p>
            <a:r>
              <a:rPr lang="nb-NO" dirty="0"/>
              <a:t> Nettstudenter ……….spørreskjema.</a:t>
            </a:r>
          </a:p>
          <a:p>
            <a:endParaRPr lang="nb-NO" dirty="0"/>
          </a:p>
          <a:p>
            <a:endParaRPr lang="nb-NO" dirty="0"/>
          </a:p>
          <a:p>
            <a:r>
              <a:rPr lang="nb-NO" dirty="0"/>
              <a:t>Video fra forelesning til alle – snart!</a:t>
            </a:r>
          </a:p>
          <a:p>
            <a:endParaRPr lang="nb-NO" dirty="0"/>
          </a:p>
          <a:p>
            <a:endParaRPr lang="nb-NO" dirty="0"/>
          </a:p>
          <a:p>
            <a:endParaRPr lang="nb-NO" dirty="0"/>
          </a:p>
          <a:p>
            <a:r>
              <a:rPr lang="nb-NO" dirty="0"/>
              <a:t>Takk og lykke til med eksamen. </a:t>
            </a:r>
          </a:p>
          <a:p>
            <a:pPr marL="0" indent="0">
              <a:buNone/>
            </a:pPr>
            <a:endParaRPr lang="nb-NO" dirty="0"/>
          </a:p>
        </p:txBody>
      </p:sp>
    </p:spTree>
    <p:extLst>
      <p:ext uri="{BB962C8B-B14F-4D97-AF65-F5344CB8AC3E}">
        <p14:creationId xmlns:p14="http://schemas.microsoft.com/office/powerpoint/2010/main" val="36693198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9C2DF06-FA29-054B-A82C-AFD78D8D4822}"/>
              </a:ext>
            </a:extLst>
          </p:cNvPr>
          <p:cNvSpPr>
            <a:spLocks noGrp="1"/>
          </p:cNvSpPr>
          <p:nvPr>
            <p:ph type="title"/>
          </p:nvPr>
        </p:nvSpPr>
        <p:spPr>
          <a:xfrm>
            <a:off x="1194628" y="274638"/>
            <a:ext cx="7407404" cy="1569660"/>
          </a:xfrm>
        </p:spPr>
        <p:txBody>
          <a:bodyPr/>
          <a:lstStyle/>
          <a:p>
            <a:r>
              <a:rPr lang="nb-NO" sz="1600" dirty="0"/>
              <a:t>Link – SMF2290: </a:t>
            </a:r>
            <a:r>
              <a:rPr lang="nb-NO" sz="1600" dirty="0">
                <a:hlinkClick r:id="rId2"/>
              </a:rPr>
              <a:t>https://www.ntnu.no/studier/emner/SMF2290#tab=omEksamen</a:t>
            </a:r>
            <a:br>
              <a:rPr lang="nb-NO" sz="1600" dirty="0"/>
            </a:br>
            <a:br>
              <a:rPr lang="nb-NO" sz="1600" dirty="0"/>
            </a:br>
            <a:r>
              <a:rPr lang="nb-NO" sz="1600" dirty="0"/>
              <a:t>Link – SMF2290F:</a:t>
            </a:r>
            <a:br>
              <a:rPr lang="nb-NO" sz="1600" dirty="0"/>
            </a:br>
            <a:r>
              <a:rPr lang="nb-NO" sz="1600" dirty="0">
                <a:hlinkClick r:id="rId3"/>
              </a:rPr>
              <a:t>https://www.ntnu.no/studier/emner/SMF2290F#tab=omEksamen</a:t>
            </a:r>
            <a:br>
              <a:rPr lang="nb-NO" sz="1600" dirty="0"/>
            </a:br>
            <a:endParaRPr lang="nb-NO" sz="1600" dirty="0"/>
          </a:p>
        </p:txBody>
      </p:sp>
      <p:pic>
        <p:nvPicPr>
          <p:cNvPr id="7" name="Content Placeholder 6">
            <a:extLst>
              <a:ext uri="{FF2B5EF4-FFF2-40B4-BE49-F238E27FC236}">
                <a16:creationId xmlns:a16="http://schemas.microsoft.com/office/drawing/2014/main" id="{A8D395EE-0B5B-E6F5-3A06-5CA3A1FB7A4A}"/>
              </a:ext>
            </a:extLst>
          </p:cNvPr>
          <p:cNvPicPr>
            <a:picLocks noGrp="1" noChangeAspect="1"/>
          </p:cNvPicPr>
          <p:nvPr>
            <p:ph idx="1"/>
          </p:nvPr>
        </p:nvPicPr>
        <p:blipFill>
          <a:blip r:embed="rId4"/>
          <a:stretch>
            <a:fillRect/>
          </a:stretch>
        </p:blipFill>
        <p:spPr>
          <a:xfrm>
            <a:off x="1412001" y="1558482"/>
            <a:ext cx="6972658" cy="4019757"/>
          </a:xfrm>
          <a:prstGeom prst="rect">
            <a:avLst/>
          </a:prstGeom>
        </p:spPr>
      </p:pic>
    </p:spTree>
    <p:extLst>
      <p:ext uri="{BB962C8B-B14F-4D97-AF65-F5344CB8AC3E}">
        <p14:creationId xmlns:p14="http://schemas.microsoft.com/office/powerpoint/2010/main" val="9459196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4CD64-6782-897F-4C77-8F1DF3040EE8}"/>
              </a:ext>
            </a:extLst>
          </p:cNvPr>
          <p:cNvSpPr>
            <a:spLocks noGrp="1"/>
          </p:cNvSpPr>
          <p:nvPr>
            <p:ph type="title"/>
          </p:nvPr>
        </p:nvSpPr>
        <p:spPr/>
        <p:txBody>
          <a:bodyPr/>
          <a:lstStyle/>
          <a:p>
            <a:r>
              <a:rPr lang="nb-NO" dirty="0"/>
              <a:t>Struktur</a:t>
            </a:r>
          </a:p>
        </p:txBody>
      </p:sp>
      <p:sp>
        <p:nvSpPr>
          <p:cNvPr id="3" name="Content Placeholder 2">
            <a:extLst>
              <a:ext uri="{FF2B5EF4-FFF2-40B4-BE49-F238E27FC236}">
                <a16:creationId xmlns:a16="http://schemas.microsoft.com/office/drawing/2014/main" id="{48CDA517-7C38-131E-675E-E2EEC0940677}"/>
              </a:ext>
            </a:extLst>
          </p:cNvPr>
          <p:cNvSpPr>
            <a:spLocks noGrp="1"/>
          </p:cNvSpPr>
          <p:nvPr>
            <p:ph idx="1"/>
          </p:nvPr>
        </p:nvSpPr>
        <p:spPr/>
        <p:txBody>
          <a:bodyPr/>
          <a:lstStyle/>
          <a:p>
            <a:r>
              <a:rPr lang="nb-NO" dirty="0"/>
              <a:t>Oppgave 1: - 25% - 1 time</a:t>
            </a:r>
          </a:p>
          <a:p>
            <a:pPr marL="0" indent="0">
              <a:buNone/>
            </a:pPr>
            <a:r>
              <a:rPr lang="nb-NO" dirty="0"/>
              <a:t>    3 – 5 mindre oppgaver</a:t>
            </a:r>
          </a:p>
          <a:p>
            <a:endParaRPr lang="nb-NO" dirty="0"/>
          </a:p>
          <a:p>
            <a:r>
              <a:rPr lang="nb-NO" dirty="0"/>
              <a:t>Oppgave 2: - 25% - 1 time</a:t>
            </a:r>
          </a:p>
          <a:p>
            <a:pPr marL="0" indent="0">
              <a:buNone/>
            </a:pPr>
            <a:r>
              <a:rPr lang="nb-NO" dirty="0"/>
              <a:t>    3 – 5 mindre oppgaver</a:t>
            </a:r>
          </a:p>
          <a:p>
            <a:pPr marL="0" indent="0">
              <a:buNone/>
            </a:pPr>
            <a:endParaRPr lang="nb-NO" dirty="0"/>
          </a:p>
          <a:p>
            <a:r>
              <a:rPr lang="nb-NO" dirty="0"/>
              <a:t>Oppgave 3: - 25% - 1 time</a:t>
            </a:r>
          </a:p>
          <a:p>
            <a:pPr marL="0" indent="0">
              <a:buNone/>
            </a:pPr>
            <a:r>
              <a:rPr lang="nb-NO" dirty="0"/>
              <a:t>    3 – 5 mindre oppgaver</a:t>
            </a:r>
          </a:p>
          <a:p>
            <a:pPr marL="0" indent="0">
              <a:buNone/>
            </a:pPr>
            <a:endParaRPr lang="nb-NO" dirty="0"/>
          </a:p>
          <a:p>
            <a:r>
              <a:rPr lang="nb-NO" dirty="0"/>
              <a:t>Oppgave 4: - 25% - 1 time</a:t>
            </a:r>
          </a:p>
          <a:p>
            <a:pPr marL="0" indent="0">
              <a:buNone/>
            </a:pPr>
            <a:r>
              <a:rPr lang="nb-NO" dirty="0"/>
              <a:t> - drøfting, case oppgave</a:t>
            </a:r>
          </a:p>
        </p:txBody>
      </p:sp>
    </p:spTree>
    <p:extLst>
      <p:ext uri="{BB962C8B-B14F-4D97-AF65-F5344CB8AC3E}">
        <p14:creationId xmlns:p14="http://schemas.microsoft.com/office/powerpoint/2010/main" val="20225603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52698E-D768-FF2B-843B-7C9A4B29D72C}"/>
              </a:ext>
            </a:extLst>
          </p:cNvPr>
          <p:cNvSpPr>
            <a:spLocks noGrp="1"/>
          </p:cNvSpPr>
          <p:nvPr>
            <p:ph type="title"/>
          </p:nvPr>
        </p:nvSpPr>
        <p:spPr/>
        <p:txBody>
          <a:bodyPr/>
          <a:lstStyle/>
          <a:p>
            <a:r>
              <a:rPr lang="nb-NO" dirty="0"/>
              <a:t>Eksempler</a:t>
            </a:r>
          </a:p>
        </p:txBody>
      </p:sp>
      <p:sp>
        <p:nvSpPr>
          <p:cNvPr id="3" name="Content Placeholder 2">
            <a:extLst>
              <a:ext uri="{FF2B5EF4-FFF2-40B4-BE49-F238E27FC236}">
                <a16:creationId xmlns:a16="http://schemas.microsoft.com/office/drawing/2014/main" id="{DE2B9901-1D02-99E7-A691-AB6F7DED3201}"/>
              </a:ext>
            </a:extLst>
          </p:cNvPr>
          <p:cNvSpPr>
            <a:spLocks noGrp="1"/>
          </p:cNvSpPr>
          <p:nvPr>
            <p:ph idx="1"/>
          </p:nvPr>
        </p:nvSpPr>
        <p:spPr/>
        <p:txBody>
          <a:bodyPr/>
          <a:lstStyle/>
          <a:p>
            <a:r>
              <a:rPr lang="nb-NO" b="1" dirty="0"/>
              <a:t>Oppgave 1: Etikk</a:t>
            </a:r>
          </a:p>
          <a:p>
            <a:pPr marL="457200" indent="-457200">
              <a:buAutoNum type="alphaLcParenR"/>
            </a:pPr>
            <a:r>
              <a:rPr lang="nb-NO" dirty="0"/>
              <a:t>Hva er forskjellen mellom etiske og moralske dilemmaer?</a:t>
            </a:r>
          </a:p>
          <a:p>
            <a:pPr marL="457200" indent="-457200">
              <a:buAutoNum type="alphaLcParenR"/>
            </a:pPr>
            <a:r>
              <a:rPr lang="nb-NO" dirty="0"/>
              <a:t>Hva er forskjellen mellom pliktetikk og konsekvensetikk?</a:t>
            </a:r>
          </a:p>
          <a:p>
            <a:pPr marL="457200" indent="-457200">
              <a:buAutoNum type="alphaLcParenR"/>
            </a:pPr>
            <a:r>
              <a:rPr lang="nb-NO" dirty="0"/>
              <a:t>Hvorfor bør bedrifter ha etiske kodekser i praksis?</a:t>
            </a:r>
          </a:p>
          <a:p>
            <a:pPr marL="457200" indent="-457200">
              <a:buAutoNum type="alphaLcParenR"/>
            </a:pPr>
            <a:r>
              <a:rPr lang="nb-NO" dirty="0"/>
              <a:t>Reflekter rundt dagens etiske utfordringer som bedrifter møter.  </a:t>
            </a:r>
          </a:p>
        </p:txBody>
      </p:sp>
    </p:spTree>
    <p:extLst>
      <p:ext uri="{BB962C8B-B14F-4D97-AF65-F5344CB8AC3E}">
        <p14:creationId xmlns:p14="http://schemas.microsoft.com/office/powerpoint/2010/main" val="38915806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EE62B-CBB3-BE52-5B50-CBD35224BCCA}"/>
              </a:ext>
            </a:extLst>
          </p:cNvPr>
          <p:cNvSpPr>
            <a:spLocks noGrp="1"/>
          </p:cNvSpPr>
          <p:nvPr>
            <p:ph type="title"/>
          </p:nvPr>
        </p:nvSpPr>
        <p:spPr/>
        <p:txBody>
          <a:bodyPr/>
          <a:lstStyle/>
          <a:p>
            <a:r>
              <a:rPr lang="nb-NO" dirty="0"/>
              <a:t>Eksempler</a:t>
            </a:r>
          </a:p>
        </p:txBody>
      </p:sp>
      <p:sp>
        <p:nvSpPr>
          <p:cNvPr id="3" name="Content Placeholder 2">
            <a:extLst>
              <a:ext uri="{FF2B5EF4-FFF2-40B4-BE49-F238E27FC236}">
                <a16:creationId xmlns:a16="http://schemas.microsoft.com/office/drawing/2014/main" id="{ABD49FC5-7395-7F23-5B33-84768468D71B}"/>
              </a:ext>
            </a:extLst>
          </p:cNvPr>
          <p:cNvSpPr>
            <a:spLocks noGrp="1"/>
          </p:cNvSpPr>
          <p:nvPr>
            <p:ph idx="1"/>
          </p:nvPr>
        </p:nvSpPr>
        <p:spPr/>
        <p:txBody>
          <a:bodyPr/>
          <a:lstStyle/>
          <a:p>
            <a:r>
              <a:rPr lang="nb-NO" b="1" dirty="0"/>
              <a:t>Oppgave 2: Bærekraft</a:t>
            </a:r>
          </a:p>
          <a:p>
            <a:r>
              <a:rPr lang="nb-NO" dirty="0"/>
              <a:t>A) Forklar forskjellen mellom bærekraft og sirkulær økonomi og gi noen eksempler. </a:t>
            </a:r>
          </a:p>
          <a:p>
            <a:r>
              <a:rPr lang="nb-NO" dirty="0"/>
              <a:t>B) Reflekter over de tre </a:t>
            </a:r>
            <a:r>
              <a:rPr lang="nb-NO" dirty="0" err="1"/>
              <a:t>hovedpillarene</a:t>
            </a:r>
            <a:r>
              <a:rPr lang="nb-NO" dirty="0"/>
              <a:t> i bærekraft og gi eksempler på konkrete løsninger i praksis.</a:t>
            </a:r>
          </a:p>
          <a:p>
            <a:r>
              <a:rPr lang="nb-NO" dirty="0"/>
              <a:t>C) Forklar hvordan en bedrift kan implementere bærekraft i praksis. </a:t>
            </a:r>
          </a:p>
          <a:p>
            <a:r>
              <a:rPr lang="nb-NO" dirty="0"/>
              <a:t>D) Drøft konkrete eksempler fra norsk næringsliv, hvor bærekraft har hovedfokus.</a:t>
            </a:r>
          </a:p>
        </p:txBody>
      </p:sp>
    </p:spTree>
    <p:extLst>
      <p:ext uri="{BB962C8B-B14F-4D97-AF65-F5344CB8AC3E}">
        <p14:creationId xmlns:p14="http://schemas.microsoft.com/office/powerpoint/2010/main" val="11365974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DD2AC-D72A-9536-60E5-26AE823F7CD8}"/>
              </a:ext>
            </a:extLst>
          </p:cNvPr>
          <p:cNvSpPr>
            <a:spLocks noGrp="1"/>
          </p:cNvSpPr>
          <p:nvPr>
            <p:ph type="title"/>
          </p:nvPr>
        </p:nvSpPr>
        <p:spPr/>
        <p:txBody>
          <a:bodyPr/>
          <a:lstStyle/>
          <a:p>
            <a:r>
              <a:rPr lang="nb-NO" dirty="0"/>
              <a:t>Eksempler</a:t>
            </a:r>
          </a:p>
        </p:txBody>
      </p:sp>
      <p:sp>
        <p:nvSpPr>
          <p:cNvPr id="3" name="Content Placeholder 2">
            <a:extLst>
              <a:ext uri="{FF2B5EF4-FFF2-40B4-BE49-F238E27FC236}">
                <a16:creationId xmlns:a16="http://schemas.microsoft.com/office/drawing/2014/main" id="{D04FC942-0F8D-E568-745D-F00A9190CC76}"/>
              </a:ext>
            </a:extLst>
          </p:cNvPr>
          <p:cNvSpPr>
            <a:spLocks noGrp="1"/>
          </p:cNvSpPr>
          <p:nvPr>
            <p:ph idx="1"/>
          </p:nvPr>
        </p:nvSpPr>
        <p:spPr/>
        <p:txBody>
          <a:bodyPr/>
          <a:lstStyle/>
          <a:p>
            <a:r>
              <a:rPr lang="nb-NO" dirty="0"/>
              <a:t>Oppgave 3: Samfunnsansvar</a:t>
            </a:r>
          </a:p>
          <a:p>
            <a:pPr marL="0" indent="0">
              <a:buNone/>
            </a:pPr>
            <a:r>
              <a:rPr lang="nb-NO" dirty="0"/>
              <a:t> - same som 1-2</a:t>
            </a:r>
          </a:p>
          <a:p>
            <a:endParaRPr lang="nb-NO" dirty="0"/>
          </a:p>
        </p:txBody>
      </p:sp>
    </p:spTree>
    <p:extLst>
      <p:ext uri="{BB962C8B-B14F-4D97-AF65-F5344CB8AC3E}">
        <p14:creationId xmlns:p14="http://schemas.microsoft.com/office/powerpoint/2010/main" val="4223381767"/>
      </p:ext>
    </p:extLst>
  </p:cSld>
  <p:clrMapOvr>
    <a:masterClrMapping/>
  </p:clrMapOvr>
</p:sld>
</file>

<file path=ppt/theme/theme1.xml><?xml version="1.0" encoding="utf-8"?>
<a:theme xmlns:a="http://schemas.openxmlformats.org/drawingml/2006/main" name="Office-tema">
  <a:themeElements>
    <a:clrScheme name="NTNU FARGER UU">
      <a:dk1>
        <a:srgbClr val="000000"/>
      </a:dk1>
      <a:lt1>
        <a:srgbClr val="FFFFFF"/>
      </a:lt1>
      <a:dk2>
        <a:srgbClr val="014693"/>
      </a:dk2>
      <a:lt2>
        <a:srgbClr val="D6D7D6"/>
      </a:lt2>
      <a:accent1>
        <a:srgbClr val="B6C8E9"/>
      </a:accent1>
      <a:accent2>
        <a:srgbClr val="014693"/>
      </a:accent2>
      <a:accent3>
        <a:srgbClr val="BCD024"/>
      </a:accent3>
      <a:accent4>
        <a:srgbClr val="B01B81"/>
      </a:accent4>
      <a:accent5>
        <a:srgbClr val="F7D019"/>
      </a:accent5>
      <a:accent6>
        <a:srgbClr val="ED8013"/>
      </a:accent6>
      <a:hlink>
        <a:srgbClr val="3D2A68"/>
      </a:hlink>
      <a:folHlink>
        <a:srgbClr val="338C8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43B7B0"/>
        </a:solidFill>
        <a:ln>
          <a:noFill/>
        </a:ln>
        <a:effectLst>
          <a:outerShdw blurRad="114300" dist="12700" dir="5400000" rotWithShape="0">
            <a:srgbClr val="000000">
              <a:alpha val="35000"/>
            </a:srgbClr>
          </a:outerShdw>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ntnu_blaa_stripe" id="{291AEDDE-44B1-3444-847C-C6962C4834E9}" vid="{4C8C7E22-3078-2F45-9EA6-474534AEDCF5}"/>
    </a:ext>
  </a:extLst>
</a:theme>
</file>

<file path=ppt/theme/theme2.xml><?xml version="1.0" encoding="utf-8"?>
<a:theme xmlns:a="http://schemas.openxmlformats.org/drawingml/2006/main" name="1_Office-tema">
  <a:themeElements>
    <a:clrScheme name="NTNU FARGER UU">
      <a:dk1>
        <a:srgbClr val="000000"/>
      </a:dk1>
      <a:lt1>
        <a:srgbClr val="FFFFFF"/>
      </a:lt1>
      <a:dk2>
        <a:srgbClr val="014693"/>
      </a:dk2>
      <a:lt2>
        <a:srgbClr val="D6D7D6"/>
      </a:lt2>
      <a:accent1>
        <a:srgbClr val="B6C8E9"/>
      </a:accent1>
      <a:accent2>
        <a:srgbClr val="014693"/>
      </a:accent2>
      <a:accent3>
        <a:srgbClr val="BCD024"/>
      </a:accent3>
      <a:accent4>
        <a:srgbClr val="B01B81"/>
      </a:accent4>
      <a:accent5>
        <a:srgbClr val="F7D019"/>
      </a:accent5>
      <a:accent6>
        <a:srgbClr val="ED8013"/>
      </a:accent6>
      <a:hlink>
        <a:srgbClr val="3D2A68"/>
      </a:hlink>
      <a:folHlink>
        <a:srgbClr val="338C8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43B7B0"/>
        </a:solidFill>
        <a:ln>
          <a:noFill/>
        </a:ln>
        <a:effectLst>
          <a:outerShdw blurRad="114300" dist="12700" dir="5400000" rotWithShape="0">
            <a:srgbClr val="000000">
              <a:alpha val="35000"/>
            </a:srgbClr>
          </a:outerShdw>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ntnu_blaa_stripe_bunn_16_9" id="{06CDA077-D319-284F-8119-D9CA2608E69B}" vid="{5E773DD7-F7CF-F243-90E7-78EC275BD66C}"/>
    </a:ext>
  </a:extLst>
</a:theme>
</file>

<file path=docProps/app.xml><?xml version="1.0" encoding="utf-8"?>
<Properties xmlns="http://schemas.openxmlformats.org/officeDocument/2006/extended-properties" xmlns:vt="http://schemas.openxmlformats.org/officeDocument/2006/docPropsVTypes">
  <Template>ntnu_blaa_stripe</Template>
  <TotalTime>0</TotalTime>
  <Words>1713</Words>
  <Application>Microsoft Office PowerPoint</Application>
  <PresentationFormat>On-screen Show (4:3)</PresentationFormat>
  <Paragraphs>236</Paragraphs>
  <Slides>43</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43</vt:i4>
      </vt:variant>
    </vt:vector>
  </HeadingPairs>
  <TitlesOfParts>
    <vt:vector size="48" baseType="lpstr">
      <vt:lpstr>Arial</vt:lpstr>
      <vt:lpstr>Segoe UI</vt:lpstr>
      <vt:lpstr>Wingdings</vt:lpstr>
      <vt:lpstr>Office-tema</vt:lpstr>
      <vt:lpstr>1_Office-tema</vt:lpstr>
      <vt:lpstr>Eksamen</vt:lpstr>
      <vt:lpstr>Plan</vt:lpstr>
      <vt:lpstr>PowerPoint Presentation</vt:lpstr>
      <vt:lpstr>Viktig:</vt:lpstr>
      <vt:lpstr>Link – SMF2290: https://www.ntnu.no/studier/emner/SMF2290#tab=omEksamen  Link – SMF2290F: https://www.ntnu.no/studier/emner/SMF2290F#tab=omEksamen </vt:lpstr>
      <vt:lpstr>Struktur</vt:lpstr>
      <vt:lpstr>Eksempler</vt:lpstr>
      <vt:lpstr>Eksempler</vt:lpstr>
      <vt:lpstr>Eksempler</vt:lpstr>
      <vt:lpstr>Eksempler</vt:lpstr>
      <vt:lpstr>Karakter</vt:lpstr>
      <vt:lpstr>PowerPoint Presentation</vt:lpstr>
      <vt:lpstr>Hvordan skal jeg forberede meg til eksamen?</vt:lpstr>
      <vt:lpstr>PowerPoint Presentation</vt:lpstr>
      <vt:lpstr>Hva er etikk?</vt:lpstr>
      <vt:lpstr>Triple bottom line pg. 147 (Den triple bunnlinjen)</vt:lpstr>
      <vt:lpstr>PowerPoint Presentation</vt:lpstr>
      <vt:lpstr>PowerPoint Presentation</vt:lpstr>
      <vt:lpstr>Teori-Tema</vt:lpstr>
      <vt:lpstr>Ø. Kvalnes – Navigasjonshjulet (s. 258) – VIKTIG </vt:lpstr>
      <vt:lpstr>Hovedpunktene i institusjonell teori inkluderer: </vt:lpstr>
      <vt:lpstr>Virksomheters ansvar</vt:lpstr>
      <vt:lpstr>Kapittel 7: Interessentteorien – Stakeholder theory</vt:lpstr>
      <vt:lpstr>s. 163</vt:lpstr>
      <vt:lpstr>s. 141</vt:lpstr>
      <vt:lpstr>Kap 6.2: Er bærekraftig vekst mulig?</vt:lpstr>
      <vt:lpstr>Archie B. Carolls pyramiden, side 188</vt:lpstr>
      <vt:lpstr>CSR x CSV</vt:lpstr>
      <vt:lpstr>Eksternaliteter, kap. 8.4</vt:lpstr>
      <vt:lpstr>Sosial søyle</vt:lpstr>
      <vt:lpstr>Pensum: </vt:lpstr>
      <vt:lpstr>Pensum: s. 144</vt:lpstr>
      <vt:lpstr>Samfunnsansvarlige investeringer</vt:lpstr>
      <vt:lpstr>Motvekst – «degrowth»</vt:lpstr>
      <vt:lpstr>Samfunnsansvar og bærekraft</vt:lpstr>
      <vt:lpstr>PowerPoint Presentation</vt:lpstr>
      <vt:lpstr>CSRD</vt:lpstr>
      <vt:lpstr>Diskusjon</vt:lpstr>
      <vt:lpstr>Grupper</vt:lpstr>
      <vt:lpstr>Grupper</vt:lpstr>
      <vt:lpstr>Grupper</vt:lpstr>
      <vt:lpstr>Grupper</vt:lpstr>
      <vt:lpstr>Referanse gruppe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Martina Ortova</dc:creator>
  <cp:lastModifiedBy>Martina Ortova</cp:lastModifiedBy>
  <cp:revision>4</cp:revision>
  <dcterms:created xsi:type="dcterms:W3CDTF">2025-04-08T10:51:16Z</dcterms:created>
  <dcterms:modified xsi:type="dcterms:W3CDTF">2026-04-20T10:01:56Z</dcterms:modified>
</cp:coreProperties>
</file>